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5" r:id="rId1"/>
    <p:sldMasterId id="2147483709" r:id="rId2"/>
  </p:sldMasterIdLst>
  <p:notesMasterIdLst>
    <p:notesMasterId r:id="rId26"/>
  </p:notesMasterIdLst>
  <p:handoutMasterIdLst>
    <p:handoutMasterId r:id="rId27"/>
  </p:handoutMasterIdLst>
  <p:sldIdLst>
    <p:sldId id="529" r:id="rId3"/>
    <p:sldId id="381" r:id="rId4"/>
    <p:sldId id="528" r:id="rId5"/>
    <p:sldId id="581" r:id="rId6"/>
    <p:sldId id="570" r:id="rId7"/>
    <p:sldId id="559" r:id="rId8"/>
    <p:sldId id="571" r:id="rId9"/>
    <p:sldId id="572" r:id="rId10"/>
    <p:sldId id="585" r:id="rId11"/>
    <p:sldId id="586" r:id="rId12"/>
    <p:sldId id="587" r:id="rId13"/>
    <p:sldId id="588" r:id="rId14"/>
    <p:sldId id="576" r:id="rId15"/>
    <p:sldId id="582" r:id="rId16"/>
    <p:sldId id="583" r:id="rId17"/>
    <p:sldId id="567" r:id="rId18"/>
    <p:sldId id="575" r:id="rId19"/>
    <p:sldId id="569" r:id="rId20"/>
    <p:sldId id="578" r:id="rId21"/>
    <p:sldId id="590" r:id="rId22"/>
    <p:sldId id="591" r:id="rId23"/>
    <p:sldId id="589" r:id="rId24"/>
    <p:sldId id="592" r:id="rId2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40" autoAdjust="0"/>
    <p:restoredTop sz="88014" autoAdjust="0"/>
  </p:normalViewPr>
  <p:slideViewPr>
    <p:cSldViewPr>
      <p:cViewPr varScale="1">
        <p:scale>
          <a:sx n="100" d="100"/>
          <a:sy n="100" d="100"/>
        </p:scale>
        <p:origin x="-12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4"/>
    </p:cViewPr>
  </p:sorterViewPr>
  <p:notesViewPr>
    <p:cSldViewPr>
      <p:cViewPr varScale="1">
        <p:scale>
          <a:sx n="39" d="100"/>
          <a:sy n="39" d="100"/>
        </p:scale>
        <p:origin x="-1542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265459" y="6658773"/>
            <a:ext cx="4028857" cy="3503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87A5E5-34FA-484D-82E7-B37426EE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57" cy="350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459" y="0"/>
            <a:ext cx="4028857" cy="350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CC6B9C-ED4B-439E-9EEF-C16244488D67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58" y="3329387"/>
            <a:ext cx="7436286" cy="315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73"/>
            <a:ext cx="4028857" cy="3503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459" y="6658773"/>
            <a:ext cx="4028857" cy="3503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18F7C1-5D42-4D7F-AEE0-BF20DAE7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</a:t>
            </a:r>
            <a:r>
              <a:rPr lang="en-US" baseline="0" dirty="0" smtClean="0"/>
              <a:t>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en-US" dirty="0" smtClean="0"/>
              <a:t>Species richness</a:t>
            </a:r>
          </a:p>
          <a:p>
            <a:pPr fontAlgn="auto"/>
            <a:r>
              <a:rPr lang="en-US" dirty="0" smtClean="0"/>
              <a:t>Species abundance</a:t>
            </a:r>
          </a:p>
          <a:p>
            <a:pPr fontAlgn="auto"/>
            <a:r>
              <a:rPr lang="en-US" dirty="0" smtClean="0"/>
              <a:t>Core habitat/impacts of invasive plants</a:t>
            </a:r>
          </a:p>
          <a:p>
            <a:pPr fontAlgn="auto"/>
            <a:r>
              <a:rPr lang="en-US" dirty="0" smtClean="0"/>
              <a:t>Soil type</a:t>
            </a:r>
          </a:p>
          <a:p>
            <a:pPr fontAlgn="auto"/>
            <a:r>
              <a:rPr lang="en-US" dirty="0" smtClean="0"/>
              <a:t>Deer browse index</a:t>
            </a:r>
          </a:p>
          <a:p>
            <a:pPr fontAlgn="auto"/>
            <a:r>
              <a:rPr lang="en-US" dirty="0" smtClean="0"/>
              <a:t>Tree canopy cover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8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The District has identified twenty-two Level II threats (</a:t>
            </a:r>
            <a:r>
              <a:rPr lang="en-US" sz="1800" dirty="0" err="1" smtClean="0"/>
              <a:t>Salafsky</a:t>
            </a:r>
            <a:r>
              <a:rPr lang="en-US" sz="1800" dirty="0" smtClean="0"/>
              <a:t> et al, 2008) that are affecting critical habitats or will likely impact habitats in the near future.</a:t>
            </a:r>
          </a:p>
          <a:p>
            <a:endParaRPr lang="en-US" dirty="0" smtClean="0"/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1.	Invasive species (plants, insects, pathogens, and fish);</a:t>
            </a:r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2.	Urban wastewater;</a:t>
            </a:r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3.	</a:t>
            </a:r>
            <a:r>
              <a:rPr lang="en-US" sz="1800" dirty="0" err="1" smtClean="0"/>
              <a:t>Nutrification</a:t>
            </a:r>
            <a:r>
              <a:rPr lang="en-US" sz="1800" dirty="0" smtClean="0"/>
              <a:t>/sedimentation;</a:t>
            </a:r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4.	Problematic native species;</a:t>
            </a:r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5.	Ecosystem modifications (aquatic habitats); and</a:t>
            </a:r>
          </a:p>
          <a:p>
            <a:pPr marL="457200" lvl="1" indent="0" fontAlgn="auto">
              <a:buFont typeface="Wingdings 2" charset="2"/>
              <a:buNone/>
            </a:pPr>
            <a:r>
              <a:rPr lang="en-US" sz="1800" dirty="0" smtClean="0"/>
              <a:t>6.	Recreational activities/development of recreational areas 	(vegetative habitats).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Overarching Actions – Habitats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Invasive species management</a:t>
            </a:r>
          </a:p>
          <a:p>
            <a:pPr marL="457200" lvl="1" indent="0">
              <a:buNone/>
            </a:pPr>
            <a:r>
              <a:rPr lang="en-US" sz="1800" dirty="0" smtClean="0"/>
              <a:t>2.	Urban wastewater/CSO abatement</a:t>
            </a:r>
          </a:p>
          <a:p>
            <a:pPr marL="457200" lvl="1" indent="0">
              <a:buNone/>
            </a:pPr>
            <a:r>
              <a:rPr lang="en-US" sz="1800" dirty="0" smtClean="0"/>
              <a:t>3.	Stream restoration; </a:t>
            </a:r>
            <a:r>
              <a:rPr lang="en-US" sz="1800" dirty="0" err="1" smtClean="0"/>
              <a:t>stormwater</a:t>
            </a:r>
            <a:r>
              <a:rPr lang="en-US" sz="1800" dirty="0" smtClean="0"/>
              <a:t> management infrastructure</a:t>
            </a:r>
          </a:p>
          <a:p>
            <a:pPr marL="457200" lvl="1" indent="0">
              <a:buNone/>
            </a:pPr>
            <a:r>
              <a:rPr lang="en-US" sz="1800" dirty="0" smtClean="0"/>
              <a:t>4.	Deer and goose management; forest and wetland restoration</a:t>
            </a:r>
          </a:p>
          <a:p>
            <a:pPr marL="457200" lvl="1" indent="0">
              <a:buNone/>
            </a:pPr>
            <a:r>
              <a:rPr lang="en-US" sz="1800" dirty="0" smtClean="0"/>
              <a:t>5.	Restore hydrology to vernal pools and bogs; restore fish passage; restore channelized streams</a:t>
            </a:r>
          </a:p>
          <a:p>
            <a:pPr marL="457200" lvl="1" indent="0">
              <a:buNone/>
            </a:pPr>
            <a:r>
              <a:rPr lang="en-US" sz="1800" dirty="0" smtClean="0"/>
              <a:t>6.	Include wildlife impacts in trails planning; close unofficial trails; enforce leash laws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Non-habitat based actions</a:t>
            </a:r>
          </a:p>
          <a:p>
            <a:pPr marL="457200" lvl="1" indent="0">
              <a:buNone/>
            </a:pPr>
            <a:r>
              <a:rPr lang="en-US" sz="1800" dirty="0" smtClean="0"/>
              <a:t>	Invasive predators</a:t>
            </a:r>
          </a:p>
          <a:p>
            <a:pPr marL="457200" lvl="1" indent="0">
              <a:buNone/>
            </a:pPr>
            <a:r>
              <a:rPr lang="en-US" sz="1800" dirty="0" smtClean="0"/>
              <a:t>	Diseases and Pathogens</a:t>
            </a:r>
          </a:p>
          <a:p>
            <a:pPr marL="457200" lvl="1" indent="0">
              <a:buNone/>
            </a:pPr>
            <a:r>
              <a:rPr lang="en-US" sz="1800" dirty="0" smtClean="0"/>
              <a:t>	Light Pollution</a:t>
            </a:r>
          </a:p>
          <a:p>
            <a:pPr marL="457200" lvl="1" indent="0">
              <a:buNone/>
            </a:pPr>
            <a:r>
              <a:rPr lang="en-US" sz="1800" dirty="0" smtClean="0"/>
              <a:t>	Noise Pollution</a:t>
            </a:r>
          </a:p>
          <a:p>
            <a:pPr marL="457200" lvl="1" indent="0">
              <a:buNone/>
            </a:pPr>
            <a:r>
              <a:rPr lang="en-US" sz="1800" dirty="0" smtClean="0"/>
              <a:t>	Endocrine Disruption</a:t>
            </a:r>
          </a:p>
          <a:p>
            <a:pPr marL="457200" lvl="1" indent="0">
              <a:buNone/>
            </a:pPr>
            <a:r>
              <a:rPr lang="en-US" sz="1800" dirty="0" smtClean="0"/>
              <a:t>	Collisions with Glass and Buildings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Focal Conservation Actions are broad-scale conservation actions that can apply to many habitat types or that may be extensions of or additions to other actions.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 under wildlife action</a:t>
            </a:r>
            <a:r>
              <a:rPr lang="en-US" baseline="0" dirty="0" smtClean="0"/>
              <a:t> plan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Designates “Species of Conservation Need”</a:t>
            </a:r>
          </a:p>
          <a:p>
            <a:r>
              <a:rPr lang="en-US" dirty="0" smtClean="0"/>
              <a:t>Lists important wildlife habitat</a:t>
            </a:r>
          </a:p>
          <a:p>
            <a:r>
              <a:rPr lang="en-US" dirty="0" smtClean="0"/>
              <a:t>Delineates threats to wildlife and their habitats</a:t>
            </a:r>
          </a:p>
          <a:p>
            <a:r>
              <a:rPr lang="en-US" dirty="0" smtClean="0"/>
              <a:t>Specifies actions take to minimized threats.</a:t>
            </a:r>
          </a:p>
          <a:p>
            <a:r>
              <a:rPr lang="en-US" dirty="0" smtClean="0"/>
              <a:t>Required to receive federal funding for non-game wildlife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Distribution and abundance of rare/declining animal species</a:t>
            </a:r>
          </a:p>
          <a:p>
            <a:r>
              <a:rPr lang="en-US" sz="1200" dirty="0" smtClean="0"/>
              <a:t>Location and condition of habitats</a:t>
            </a:r>
          </a:p>
          <a:p>
            <a:r>
              <a:rPr lang="en-US" sz="1200" dirty="0" smtClean="0"/>
              <a:t>Threats to wildlife and their habitats</a:t>
            </a:r>
          </a:p>
          <a:p>
            <a:r>
              <a:rPr lang="en-US" sz="1200" dirty="0" smtClean="0"/>
              <a:t>Conservation actions (with prioritization)</a:t>
            </a:r>
          </a:p>
          <a:p>
            <a:r>
              <a:rPr lang="en-US" sz="1200" dirty="0" smtClean="0"/>
              <a:t>Monitoring the effectiveness of actions</a:t>
            </a:r>
          </a:p>
          <a:p>
            <a:r>
              <a:rPr lang="en-US" sz="1200" dirty="0" smtClean="0"/>
              <a:t>Periodic plan review</a:t>
            </a:r>
          </a:p>
          <a:p>
            <a:r>
              <a:rPr lang="en-US" sz="1200" dirty="0" smtClean="0"/>
              <a:t>Stakeholder input</a:t>
            </a:r>
          </a:p>
          <a:p>
            <a:r>
              <a:rPr lang="en-US" sz="1200" dirty="0" smtClean="0"/>
              <a:t>Public input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900" dirty="0" smtClean="0"/>
              <a:t>SWAP 2005</a:t>
            </a:r>
          </a:p>
          <a:p>
            <a:r>
              <a:rPr lang="en-US" sz="1900" dirty="0" smtClean="0"/>
              <a:t>147 SGCN</a:t>
            </a:r>
          </a:p>
          <a:p>
            <a:r>
              <a:rPr lang="en-US" sz="1900" dirty="0" smtClean="0"/>
              <a:t>Based on expert opinion and historical data</a:t>
            </a:r>
          </a:p>
          <a:p>
            <a:pPr lvl="0"/>
            <a:endParaRPr lang="en-US" sz="1900" dirty="0" smtClean="0"/>
          </a:p>
          <a:p>
            <a:pPr lvl="0"/>
            <a:endParaRPr lang="en-US" sz="1900" dirty="0" smtClean="0"/>
          </a:p>
          <a:p>
            <a:pPr lvl="0"/>
            <a:r>
              <a:rPr lang="en-US" sz="1900" dirty="0" err="1" smtClean="0"/>
              <a:t>Quantitaive</a:t>
            </a:r>
            <a:r>
              <a:rPr lang="en-US" sz="1900" dirty="0" smtClean="0"/>
              <a:t> ranking process</a:t>
            </a:r>
          </a:p>
          <a:p>
            <a:pPr lvl="1"/>
            <a:r>
              <a:rPr lang="en-US" sz="1700" dirty="0" smtClean="0"/>
              <a:t>Population </a:t>
            </a:r>
            <a:r>
              <a:rPr lang="en-US" sz="1700" dirty="0" err="1" smtClean="0"/>
              <a:t>variarbles</a:t>
            </a:r>
            <a:r>
              <a:rPr lang="en-US" sz="1700" dirty="0" smtClean="0"/>
              <a:t> (national and local) size – Estimated number of adults throughout North America</a:t>
            </a:r>
          </a:p>
          <a:p>
            <a:pPr lvl="0"/>
            <a:r>
              <a:rPr lang="en-US" sz="1900" dirty="0" smtClean="0"/>
              <a:t>Population trend – Overall trend throughout the taxon’s range over the last two decades</a:t>
            </a:r>
          </a:p>
          <a:p>
            <a:pPr lvl="0"/>
            <a:r>
              <a:rPr lang="en-US" sz="1900" dirty="0" smtClean="0"/>
              <a:t>Range size – The area over which a species is distributed when most restricted</a:t>
            </a:r>
          </a:p>
          <a:p>
            <a:pPr lvl="0"/>
            <a:r>
              <a:rPr lang="en-US" sz="1900" dirty="0" smtClean="0"/>
              <a:t>Distribution trend – Percent change (since European settlement) in the range occupied by the taxon</a:t>
            </a:r>
          </a:p>
          <a:p>
            <a:pPr lvl="0"/>
            <a:r>
              <a:rPr lang="en-US" sz="1900" dirty="0" smtClean="0"/>
              <a:t>Population concentration –Degree to which populations congregate at specific locations</a:t>
            </a:r>
          </a:p>
          <a:p>
            <a:pPr lvl="0"/>
            <a:r>
              <a:rPr lang="en-US" sz="1900" dirty="0" smtClean="0"/>
              <a:t>Reproductive potential for recovery – Ability of a species to recover from serious population declines</a:t>
            </a:r>
          </a:p>
          <a:p>
            <a:pPr lvl="0"/>
            <a:r>
              <a:rPr lang="en-US" sz="1900" dirty="0" smtClean="0"/>
              <a:t>Ecological specialization – Degree to which the species is dependent upon environmental factors</a:t>
            </a:r>
          </a:p>
          <a:p>
            <a:pPr marL="0" lv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i="1" dirty="0" smtClean="0"/>
              <a:t>Action Variables for the District</a:t>
            </a:r>
            <a:endParaRPr lang="en-US" sz="1900" dirty="0" smtClean="0"/>
          </a:p>
          <a:p>
            <a:pPr lvl="0"/>
            <a:r>
              <a:rPr lang="en-US" sz="1900" dirty="0" smtClean="0"/>
              <a:t>Distribution in the District</a:t>
            </a:r>
          </a:p>
          <a:p>
            <a:pPr lvl="0"/>
            <a:r>
              <a:rPr lang="en-US" sz="1900" dirty="0" smtClean="0"/>
              <a:t>Population trend in the District</a:t>
            </a:r>
          </a:p>
          <a:p>
            <a:pPr lvl="0"/>
            <a:r>
              <a:rPr lang="en-US" sz="1900" dirty="0" smtClean="0"/>
              <a:t>District population limits</a:t>
            </a:r>
          </a:p>
          <a:p>
            <a:pPr lvl="0"/>
            <a:r>
              <a:rPr lang="en-US" sz="1900" dirty="0" smtClean="0"/>
              <a:t>Ongoing management activities in the District</a:t>
            </a:r>
          </a:p>
          <a:p>
            <a:pPr marL="0" lv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i="1" dirty="0" smtClean="0"/>
              <a:t>Supplemental Variables</a:t>
            </a:r>
            <a:endParaRPr lang="en-US" sz="1900" dirty="0" smtClean="0"/>
          </a:p>
          <a:p>
            <a:pPr lvl="0"/>
            <a:r>
              <a:rPr lang="en-US" sz="1900" dirty="0" smtClean="0"/>
              <a:t>Population trend and/or Percent of Occupied Area (POA) of taxon in the District</a:t>
            </a:r>
          </a:p>
          <a:p>
            <a:pPr lvl="0"/>
            <a:r>
              <a:rPr lang="en-US" sz="1900" dirty="0" smtClean="0"/>
              <a:t>Last documented</a:t>
            </a:r>
          </a:p>
          <a:p>
            <a:pPr lvl="0"/>
            <a:r>
              <a:rPr lang="en-US" sz="1900" dirty="0" smtClean="0"/>
              <a:t>Range size/concentration throughout the District/POA</a:t>
            </a:r>
          </a:p>
          <a:p>
            <a:pPr lvl="0"/>
            <a:r>
              <a:rPr lang="en-US" sz="1900" dirty="0" smtClean="0"/>
              <a:t>Impacted by known emerging disease</a:t>
            </a:r>
          </a:p>
          <a:p>
            <a:pPr lvl="0"/>
            <a:r>
              <a:rPr lang="en-US" sz="1900" dirty="0" smtClean="0"/>
              <a:t>Habitat specialization within the District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+mn-lt"/>
              </a:rPr>
              <a:t>Reasons for removal: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Species is secure based on recent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Species has been extirpated long-term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No records of species ever existing in the District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Reasons for addition: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Recent local or regional data suggests declining populations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New data is available for species was not assessed in 2005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+mn-lt"/>
              </a:rPr>
              <a:t>New taxa are being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Tier 1: Direct Management</a:t>
            </a:r>
            <a:endParaRPr lang="en-US" dirty="0" smtClean="0"/>
          </a:p>
          <a:p>
            <a:pPr lvl="0"/>
            <a:r>
              <a:rPr lang="en-US" b="0" dirty="0" smtClean="0"/>
              <a:t>Species observed in more than one location and/or in a variety of habitats</a:t>
            </a:r>
          </a:p>
          <a:p>
            <a:pPr lvl="0"/>
            <a:r>
              <a:rPr lang="en-US" b="0" dirty="0" smtClean="0"/>
              <a:t>Habitat can be improved with management or other conservation efforts</a:t>
            </a:r>
          </a:p>
          <a:p>
            <a:pPr lvl="0"/>
            <a:r>
              <a:rPr lang="en-US" b="0" dirty="0" smtClean="0"/>
              <a:t>Conservation efforts are economically feasible</a:t>
            </a:r>
          </a:p>
          <a:p>
            <a:pPr lvl="0"/>
            <a:r>
              <a:rPr lang="en-US" b="0" dirty="0" smtClean="0"/>
              <a:t>High probability of successful improvement of habitat and species population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Tier 2: Inventory</a:t>
            </a:r>
            <a:endParaRPr lang="en-US" dirty="0" smtClean="0"/>
          </a:p>
          <a:p>
            <a:pPr lvl="0"/>
            <a:r>
              <a:rPr lang="en-US" b="0" dirty="0" smtClean="0"/>
              <a:t>Recent observations exist, but the species is rarely recorded in formal surveys</a:t>
            </a:r>
          </a:p>
          <a:p>
            <a:pPr lvl="0"/>
            <a:r>
              <a:rPr lang="en-US" b="0" dirty="0" smtClean="0"/>
              <a:t>Habitat may be improved with management or other conservation efforts</a:t>
            </a:r>
          </a:p>
          <a:p>
            <a:pPr lvl="0"/>
            <a:r>
              <a:rPr lang="en-US" b="0" dirty="0" smtClean="0"/>
              <a:t>Conservation efforts are not as economically feasible</a:t>
            </a:r>
          </a:p>
          <a:p>
            <a:pPr lvl="0"/>
            <a:r>
              <a:rPr lang="en-US" b="0" dirty="0" smtClean="0"/>
              <a:t>Lower probability of successful improvement of habitat and species population</a:t>
            </a:r>
          </a:p>
          <a:p>
            <a:pPr marL="0" lv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i="1" dirty="0" smtClean="0"/>
              <a:t>Tier 3: Historical Species</a:t>
            </a:r>
            <a:endParaRPr lang="en-US" dirty="0" smtClean="0"/>
          </a:p>
          <a:p>
            <a:pPr lvl="0"/>
            <a:r>
              <a:rPr lang="en-US" b="0" dirty="0" smtClean="0"/>
              <a:t>Reliable historical documentation, but there were no recent observations in the District</a:t>
            </a:r>
          </a:p>
          <a:p>
            <a:pPr lvl="0"/>
            <a:r>
              <a:rPr lang="en-US" b="0" dirty="0" smtClean="0"/>
              <a:t>Habitat requirements may be lacking or nonexistent</a:t>
            </a:r>
          </a:p>
          <a:p>
            <a:pPr lvl="0"/>
            <a:r>
              <a:rPr lang="en-US" b="0" dirty="0" smtClean="0"/>
              <a:t>Minimal probability of observation; species are listed mainly due to a case of incidental observation so that conservation actions can be applied if observed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Classified and mapped</a:t>
            </a:r>
            <a:r>
              <a:rPr lang="en-US" baseline="0" dirty="0" smtClean="0"/>
              <a:t> habitats using data from DDOE, DCGIS, NPS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Vegetative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Aquatic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8F7C1-5D42-4D7F-AEE0-BF20DAE779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59B4-53CF-49D0-A5E1-1B1248AEB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A9A9-06B2-4A3E-91AE-C200B9D5E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829910-B0BA-4980-8633-E5CF7832183E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0D2889-7015-4156-82C0-A23316F0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amien.ossi\Desktop\Capitol_FtStan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42998" y="-1143001"/>
            <a:ext cx="685800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solidFill>
            <a:schemeClr val="tx2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Updating the District’s Wildlife Action Plan in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495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Fisheries &amp; Wildlife Division</a:t>
            </a:r>
          </a:p>
          <a:p>
            <a:pPr algn="ctr"/>
            <a:r>
              <a:rPr lang="en-US" dirty="0" smtClean="0"/>
              <a:t>Department </a:t>
            </a:r>
            <a:r>
              <a:rPr lang="en-US" dirty="0" smtClean="0"/>
              <a:t>of </a:t>
            </a:r>
            <a:r>
              <a:rPr lang="en-US" dirty="0" smtClean="0"/>
              <a:t>Energy &amp; Environment</a:t>
            </a:r>
          </a:p>
          <a:p>
            <a:pPr algn="ctr"/>
            <a:r>
              <a:rPr lang="en-US" dirty="0" smtClean="0"/>
              <a:t>Government of the District of Columbia</a:t>
            </a:r>
            <a:endParaRPr lang="en-US" dirty="0" smtClean="0"/>
          </a:p>
        </p:txBody>
      </p:sp>
      <p:pic>
        <p:nvPicPr>
          <p:cNvPr id="1026" name="Picture 2" descr="http://ddoe.in.dc.gov/ddoe/lib/ddoe/images/jpg/stars-and-bars-with-wo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80944"/>
            <a:ext cx="2286000" cy="472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ee-intranet-logo-hor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0859"/>
            <a:ext cx="20574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0"/>
            <a:ext cx="354055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868" y="4472581"/>
            <a:ext cx="3540557" cy="23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40557" cy="23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Z:\Wildlife Action Plan\Revised Wildlife Action Plan - May 2015\photos\Marc014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444" y="0"/>
            <a:ext cx="3540556" cy="21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Wildlife Action Plan\Revised Wildlife Action Plan - May 2015\photos\Soapstone 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43" y="4497884"/>
            <a:ext cx="3540557" cy="23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540556" cy="23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398" y="1871990"/>
            <a:ext cx="1447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Potomac River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905000"/>
            <a:ext cx="98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Vernal Pool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798" y="4267200"/>
            <a:ext cx="1447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Freshwater Pond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4210971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Freshwater Tidal Wetland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314699" y="6580417"/>
            <a:ext cx="723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Stream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398" y="6596390"/>
            <a:ext cx="1447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Tidal Mudflats</a:t>
            </a:r>
          </a:p>
        </p:txBody>
      </p:sp>
    </p:spTree>
    <p:extLst>
      <p:ext uri="{BB962C8B-B14F-4D97-AF65-F5344CB8AC3E}">
        <p14:creationId xmlns:p14="http://schemas.microsoft.com/office/powerpoint/2010/main" val="30295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Wildlife Action Plan\Revised Wildlife Action Plan - May 2015\photos\DSC000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70701"/>
            <a:ext cx="3019827" cy="45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Wildlife Action Plan\Revised Wildlife Action Plan - May 2015\photos\gbhemwemiori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08320" y="-3825240"/>
            <a:ext cx="49174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Wildlife Action Plan\Revised Wildlife Action Plan - May 2015\photos\late00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10546"/>
            <a:ext cx="4106181" cy="27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Wildlife Action Plan\Revised Wildlife Action Plan - May 2015\photos\_DSC018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74" y="148263"/>
            <a:ext cx="3019826" cy="20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:\Wildlife Action Plan\Revised Wildlife Action Plan - May 2015\photos\01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214204" cy="28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5695" y="6477000"/>
            <a:ext cx="272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Habitats in developed areas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7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Z:\Wildlife Action Plan\Revised Wildlife Action Plan - May 2015\photos\dccoscsb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6" y="3657600"/>
            <a:ext cx="4062484" cy="27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Z:\Wildlife Action Plan\Revised Wildlife Action Plan - May 2015\photos\DSC_01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38600" cy="27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:\Wildlife Action Plan\Revised Wildlife Action Plan - May 2015\photos\2014_05 May-June 2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6" y="328486"/>
            <a:ext cx="4062484" cy="27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Wildlife Action Plan\Revised Wildlife Action Plan - May 2015\photos\gbhemwemioria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44474"/>
            <a:ext cx="4038600" cy="27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6477000"/>
            <a:ext cx="472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Wildlife using built structures in developed areas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9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mien.ossi\Desktop\Wildlife Action Plan Update Docs\Maps\SWAP2015_Habitat SystemsMap_NE-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22865" cy="59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Vegetative Habitats of the Upper Anacostia River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mien.ossi\Desktop\Wildlife Action Plan Update Docs\Maps\2015WAP_AquaticHabitats_UppAnacost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79161" cy="62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Aquatic Habitats of the Upper Anacostia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7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240" y="0"/>
            <a:ext cx="605776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3200400" cy="609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Habitat Condition</a:t>
            </a:r>
          </a:p>
          <a:p>
            <a:pPr marL="0" indent="0" fontAlgn="auto">
              <a:buNone/>
            </a:pPr>
            <a:r>
              <a:rPr lang="en-US" sz="2400" dirty="0"/>
              <a:t>Analysis</a:t>
            </a:r>
          </a:p>
          <a:p>
            <a:pPr marL="0" indent="0" fontAlgn="auto">
              <a:buNone/>
            </a:pPr>
            <a:endParaRPr lang="en-US" sz="2000" dirty="0" smtClean="0"/>
          </a:p>
          <a:p>
            <a:pPr fontAlgn="auto"/>
            <a:r>
              <a:rPr lang="en-US" sz="2000" dirty="0" smtClean="0"/>
              <a:t>Used 6 data layers in a GIS</a:t>
            </a:r>
          </a:p>
          <a:p>
            <a:pPr lvl="1" fontAlgn="auto"/>
            <a:r>
              <a:rPr lang="en-US" dirty="0" smtClean="0"/>
              <a:t>Species </a:t>
            </a:r>
            <a:r>
              <a:rPr lang="en-US" dirty="0"/>
              <a:t>richness</a:t>
            </a:r>
          </a:p>
          <a:p>
            <a:pPr lvl="1" fontAlgn="auto"/>
            <a:r>
              <a:rPr lang="en-US" dirty="0" smtClean="0"/>
              <a:t>Abundance normalized by effort</a:t>
            </a:r>
            <a:endParaRPr lang="en-US" dirty="0"/>
          </a:p>
          <a:p>
            <a:pPr lvl="1" fontAlgn="auto"/>
            <a:r>
              <a:rPr lang="en-US" dirty="0"/>
              <a:t>Core habitat/impacts of invasive plants</a:t>
            </a:r>
          </a:p>
          <a:p>
            <a:pPr lvl="1" fontAlgn="auto"/>
            <a:r>
              <a:rPr lang="en-US" dirty="0"/>
              <a:t>Soil </a:t>
            </a:r>
            <a:r>
              <a:rPr lang="en-US" dirty="0" smtClean="0"/>
              <a:t>type/quality</a:t>
            </a:r>
            <a:endParaRPr lang="en-US" dirty="0"/>
          </a:p>
          <a:p>
            <a:pPr lvl="1" fontAlgn="auto"/>
            <a:r>
              <a:rPr lang="en-US" dirty="0"/>
              <a:t>Deer browse index</a:t>
            </a:r>
          </a:p>
          <a:p>
            <a:pPr lvl="1" fontAlgn="auto"/>
            <a:r>
              <a:rPr lang="en-US" dirty="0"/>
              <a:t>Tree canopy cover</a:t>
            </a:r>
          </a:p>
          <a:p>
            <a:endParaRPr lang="en-US" sz="2000" dirty="0"/>
          </a:p>
          <a:p>
            <a:endParaRPr lang="en-US" sz="2000" dirty="0"/>
          </a:p>
          <a:p>
            <a:pPr fontAlgn="auto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10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IUCN Hierarchy of Conservation Threats 2015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92011"/>
              </p:ext>
            </p:extLst>
          </p:nvPr>
        </p:nvGraphicFramePr>
        <p:xfrm>
          <a:off x="0" y="406108"/>
          <a:ext cx="9143999" cy="6467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4168"/>
                <a:gridCol w="3534655"/>
                <a:gridCol w="3765176"/>
              </a:tblGrid>
              <a:tr h="191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IUCN Level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IUCN Level 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IUCN Level 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Residential and Commercial Development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Housing and Urban Areas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Any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type of development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Commercial and Industrial Areas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Tourism and Recreational Areas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Transportation and Service Corridors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Roads and Railroads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Road and railroad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effectLst/>
                        </a:rPr>
                        <a:t>contruction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24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Utility and Service Lines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Utility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line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Biological Resource Use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Hunting and Collecting Terrestrial Animals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Intentional Use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Unintentional effects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37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Fishing and Harvesting of Aquatic Resources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Intentional Use (subsistence/small scale)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24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Intentional Use (large scale)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Human Intrusions and Disturbance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Recreational Activities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of human use of habitats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Work and Other Activities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40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Natural Systems Modifications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Dams and Water Management/Use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Abstraction of Surface Water (domestic use)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Small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dams, fish passage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blockages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24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Other Ecosystem Modifications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Fire, mowing or other alteration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24858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Invasive and Other Problematic Species, Genes and Diseases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Invasive Non-native/Alien Species/Diseases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Named or Unspecified Species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Problematic Native Species/Diseases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Problematic Species/Diseases of Unknown Origin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Viral/Prion-induced Diseases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Named or Unspecified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Disease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Pollution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Domestic and Urban Waste Water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Sewage, Runoff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Industrial and Military Effluents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Oil Spills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24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Agricultural and Forestry Effluents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Herbicides and Pesticides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3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Garbage and Solid Waste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type, source, specific pollutants of concern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Excess Energy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Light, Heat, and Noise 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Pollution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Climate Change and Severe Weather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Habitat Shifting or Alteration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Variety of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specific threats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Droughts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Temperature Extremes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Storms and Flooding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Sea Level Rise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32468" marR="32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9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Prioritization of Threats to Vegetative and Aquatic Habitats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19200"/>
            <a:ext cx="41910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buNone/>
            </a:pPr>
            <a:r>
              <a:rPr lang="en-US" sz="2000" dirty="0" smtClean="0"/>
              <a:t>The </a:t>
            </a:r>
            <a:r>
              <a:rPr lang="en-US" sz="2000" dirty="0"/>
              <a:t>Top Six Threats </a:t>
            </a:r>
            <a:endParaRPr lang="en-US" sz="2000" dirty="0" smtClean="0"/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smtClean="0"/>
              <a:t>Invasive species</a:t>
            </a:r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smtClean="0"/>
              <a:t>Urban wastewater</a:t>
            </a:r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err="1" smtClean="0"/>
              <a:t>Nutrification</a:t>
            </a:r>
            <a:r>
              <a:rPr lang="en-US" sz="2000" dirty="0" smtClean="0"/>
              <a:t>/ 	sedimentation</a:t>
            </a:r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smtClean="0"/>
              <a:t>Problematic native species</a:t>
            </a:r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smtClean="0"/>
              <a:t>Ecosystem modifications</a:t>
            </a:r>
          </a:p>
          <a:p>
            <a:pPr marL="800100" lvl="1" indent="-342900" fontAlgn="auto">
              <a:buFont typeface="+mj-lt"/>
              <a:buAutoNum type="arabicPeriod"/>
            </a:pPr>
            <a:r>
              <a:rPr lang="en-US" sz="2000" dirty="0" smtClean="0"/>
              <a:t>Recreational activities/development of recreational areas </a:t>
            </a:r>
          </a:p>
          <a:p>
            <a:pPr marL="457200" lvl="1" indent="0" fontAlgn="auto">
              <a:buNone/>
            </a:pPr>
            <a:r>
              <a:rPr lang="en-US" sz="2000" dirty="0" smtClean="0"/>
              <a:t>	</a:t>
            </a:r>
          </a:p>
          <a:p>
            <a:pPr marL="457200" lvl="1" indent="0" fontAlgn="auto">
              <a:buFont typeface="Wingdings 2" charset="2"/>
              <a:buNone/>
            </a:pPr>
            <a:endParaRPr lang="en-US" sz="1800" dirty="0"/>
          </a:p>
        </p:txBody>
      </p:sp>
      <p:pic>
        <p:nvPicPr>
          <p:cNvPr id="7170" name="Picture 4" descr="Anacostia_Tr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1752600"/>
            <a:ext cx="4162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087" y="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Overarching Actions -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764"/>
            <a:ext cx="5029200" cy="5698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These address the top threats:</a:t>
            </a:r>
          </a:p>
          <a:p>
            <a:pPr marL="457200" lvl="1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	</a:t>
            </a:r>
            <a:r>
              <a:rPr lang="en-US" sz="1800" dirty="0" smtClean="0"/>
              <a:t>Invasive </a:t>
            </a:r>
            <a:r>
              <a:rPr lang="en-US" sz="1800" dirty="0"/>
              <a:t>species </a:t>
            </a:r>
            <a:r>
              <a:rPr lang="en-US" sz="1800" dirty="0" smtClean="0"/>
              <a:t>management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2.	Urban </a:t>
            </a:r>
            <a:r>
              <a:rPr lang="en-US" sz="1800" dirty="0" smtClean="0"/>
              <a:t>wastewater/CSO abatement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3.	</a:t>
            </a:r>
            <a:r>
              <a:rPr lang="en-US" sz="1800" dirty="0" smtClean="0"/>
              <a:t>Stream restoration; </a:t>
            </a:r>
            <a:r>
              <a:rPr lang="en-US" sz="1800" dirty="0" err="1" smtClean="0"/>
              <a:t>stormwater</a:t>
            </a:r>
            <a:r>
              <a:rPr lang="en-US" sz="1800" dirty="0" smtClean="0"/>
              <a:t> management infrastructure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4.	</a:t>
            </a:r>
            <a:r>
              <a:rPr lang="en-US" sz="1800" dirty="0" smtClean="0"/>
              <a:t>Deer and goose management; forest and wetland restoration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5.	</a:t>
            </a:r>
            <a:r>
              <a:rPr lang="en-US" sz="1800" dirty="0" smtClean="0"/>
              <a:t>Restore hydrology to vernal pools and bogs; restore fish passage; restore channelized streams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6.	</a:t>
            </a:r>
            <a:r>
              <a:rPr lang="en-US" sz="1800" dirty="0" smtClean="0"/>
              <a:t>Include wildlife impacts in trails planning; close unofficial trails; enforce leash laws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950208" cy="590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7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-10075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Focal Conservation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200400"/>
          </a:xfrm>
        </p:spPr>
        <p:txBody>
          <a:bodyPr>
            <a:normAutofit fontScale="92500" lnSpcReduction="20000"/>
          </a:bodyPr>
          <a:lstStyle/>
          <a:p>
            <a:pPr marL="0" lvl="1" indent="0" defTabSz="914400" fontAlgn="base">
              <a:spcBef>
                <a:spcPct val="3000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dirty="0" smtClean="0"/>
              <a:t>Broad-scale </a:t>
            </a:r>
            <a:r>
              <a:rPr lang="en-US" sz="1800" dirty="0"/>
              <a:t>conservation actions that can apply to many habitat types or that may be extensions of or additions to other actions. </a:t>
            </a:r>
            <a:endParaRPr lang="en-US" sz="1800" dirty="0" smtClean="0"/>
          </a:p>
          <a:p>
            <a:pPr marL="0" lvl="1" indent="0" defTabSz="914400" fontAlgn="base">
              <a:spcBef>
                <a:spcPct val="30000"/>
              </a:spcBef>
              <a:spcAft>
                <a:spcPct val="0"/>
              </a:spcAft>
              <a:buClrTx/>
              <a:buNone/>
              <a:defRPr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Meadow </a:t>
            </a:r>
            <a:r>
              <a:rPr lang="en-US" sz="1800" dirty="0" smtClean="0"/>
              <a:t>Restoration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Tidal Wetland Restoration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Native Plant Propagation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Vernal Pool Creation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Artificial Nesting Structures and Opportunities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Citizen Science Programs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Wildlife Corridors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290" name="Picture 2" descr="Z:\Wildlife Action Plan\Revised Wildlife Action Plan - May 2015\photos\square_DSC01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Wildlife Action Plan\Revised Wildlife Action Plan - May 2015\photos\square_DSC96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:\Wildlife Action Plan\Revised Wildlife Action Plan - May 2015\photos\square10478855_10203357419030397_1876183312549718836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:\Wildlife Action Plan\Revised Wildlife Action Plan - May 2015\photos\square_DSC01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TB Pictures 00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4419600"/>
            <a:ext cx="3251200" cy="2438400"/>
          </a:xfrm>
        </p:spPr>
      </p:pic>
      <p:pic>
        <p:nvPicPr>
          <p:cNvPr id="4" name="Content Placeholder 3" descr="BioBlitz_0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7400" y="0"/>
            <a:ext cx="2844800" cy="2133600"/>
          </a:xfrm>
          <a:prstGeom prst="rect">
            <a:avLst/>
          </a:prstGeom>
        </p:spPr>
      </p:pic>
      <p:pic>
        <p:nvPicPr>
          <p:cNvPr id="5" name="Content Placeholder 5" descr="N. Brown 3 7-15-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4629150"/>
            <a:ext cx="2971800" cy="2228850"/>
          </a:xfrm>
          <a:prstGeom prst="rect">
            <a:avLst/>
          </a:prstGeom>
        </p:spPr>
      </p:pic>
      <p:pic>
        <p:nvPicPr>
          <p:cNvPr id="7" name="Content Placeholder 5" descr="May18_14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" y="0"/>
            <a:ext cx="3175000" cy="2117045"/>
          </a:xfrm>
          <a:prstGeom prst="rect">
            <a:avLst/>
          </a:prstGeom>
        </p:spPr>
      </p:pic>
      <p:pic>
        <p:nvPicPr>
          <p:cNvPr id="8" name="Content Placeholder 3" descr="MUMU_F021b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0"/>
            <a:ext cx="2819400" cy="2114550"/>
          </a:xfrm>
          <a:prstGeom prst="rect">
            <a:avLst/>
          </a:prstGeom>
        </p:spPr>
      </p:pic>
      <p:pic>
        <p:nvPicPr>
          <p:cNvPr id="9" name="Picture 3" descr="DSC04990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78155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damien.ossi\My Documents\My Pictures\2012 03 March\_DSC8588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176462"/>
            <a:ext cx="2166938" cy="2166938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2812480" cy="16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EasternForktail0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362200" cy="1771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Content Placeholder 3" descr="IMG_0198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271" y="2497137"/>
            <a:ext cx="3070929" cy="230346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28573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4038600"/>
            <a:ext cx="2819400" cy="12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62200" y="6553200"/>
            <a:ext cx="6781800" cy="304800"/>
          </a:xfrm>
          <a:solidFill>
            <a:schemeClr val="tx2">
              <a:lumMod val="50000"/>
              <a:alpha val="50000"/>
            </a:schemeClr>
          </a:solidFill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Examples </a:t>
            </a:r>
            <a:r>
              <a:rPr lang="en-US" dirty="0">
                <a:solidFill>
                  <a:schemeClr val="tx1"/>
                </a:solidFill>
              </a:rPr>
              <a:t>of current monitoring projects and animals found in the District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85" y="0"/>
            <a:ext cx="2530215" cy="685799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/>
              <a:t>Tidal Wetland </a:t>
            </a:r>
            <a:r>
              <a:rPr lang="en-US" sz="2400" dirty="0" smtClean="0"/>
              <a:t>Restoration</a:t>
            </a:r>
          </a:p>
          <a:p>
            <a:pPr marL="0" lvl="1" indent="0">
              <a:buNone/>
            </a:pPr>
            <a:r>
              <a:rPr lang="en-US" sz="1800" dirty="0" smtClean="0"/>
              <a:t>Blue circles indicate potential sites in locations where wetlands may have existed historically</a:t>
            </a:r>
            <a:endParaRPr lang="en-US" sz="1800" dirty="0"/>
          </a:p>
          <a:p>
            <a:endParaRPr lang="en-US" sz="2400" dirty="0"/>
          </a:p>
        </p:txBody>
      </p:sp>
      <p:pic>
        <p:nvPicPr>
          <p:cNvPr id="9218" name="Picture 2" descr="C:\Documents and Settings\damien.ossi\Desktop\Wildlife Action Plan Update Docs\Maps\2015WAP_AnacostiaHistWetla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16" y="0"/>
            <a:ext cx="5242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6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22"/>
            <a:ext cx="2406396" cy="68327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Meadow Restoration</a:t>
            </a:r>
          </a:p>
          <a:p>
            <a:pPr marL="0" indent="0">
              <a:buNone/>
            </a:pPr>
            <a:r>
              <a:rPr lang="en-US" dirty="0" smtClean="0"/>
              <a:t>Potential locations where meadows can be created in areas that are </a:t>
            </a:r>
            <a:r>
              <a:rPr lang="en-US" dirty="0"/>
              <a:t>currently </a:t>
            </a:r>
            <a:r>
              <a:rPr lang="en-US" dirty="0" smtClean="0"/>
              <a:t>mowed grass.</a:t>
            </a:r>
            <a:endParaRPr lang="en-US" dirty="0"/>
          </a:p>
        </p:txBody>
      </p:sp>
      <p:pic>
        <p:nvPicPr>
          <p:cNvPr id="10242" name="Picture 2" descr="C:\Documents and Settings\damien.ossi\Desktop\Wildlife Action Plan Update Docs\Maps\2014WAP_Meadow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96" y="25222"/>
            <a:ext cx="5975604" cy="68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6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191466" y="3062617"/>
            <a:ext cx="3967580" cy="33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1" y="119307"/>
            <a:ext cx="5057939" cy="33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682" y="191171"/>
            <a:ext cx="3696118" cy="247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7423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Native Plant Propagation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78022" y="2359223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Native Plant Propagation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122" y="640080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Artificial Nesting Structures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268522" y="640080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Artificial Nesting Structures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698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7160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Please read the entire Wildlife Action Plan 2015 at doee.dc.gov/swap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Send comments to swap.comments@dc.gov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of the photographs in this document are pictures of animals observed in the District of Columbia. These photos were taken by Fish &amp; Wildlife Biologists while conducing inventory and monitoring projects throughout the District.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3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 smtClean="0"/>
              <a:t>Main Elements of the Wildlife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71800"/>
            <a:ext cx="7010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list of rare or declining animal species</a:t>
            </a:r>
          </a:p>
          <a:p>
            <a:r>
              <a:rPr lang="en-US" sz="2400" dirty="0" smtClean="0"/>
              <a:t>The location </a:t>
            </a:r>
            <a:r>
              <a:rPr lang="en-US" sz="2400" dirty="0"/>
              <a:t>and condition of </a:t>
            </a:r>
            <a:r>
              <a:rPr lang="en-US" sz="2400" dirty="0" smtClean="0"/>
              <a:t>habitats</a:t>
            </a:r>
          </a:p>
          <a:p>
            <a:r>
              <a:rPr lang="en-US" sz="2400" dirty="0"/>
              <a:t>Threats to </a:t>
            </a:r>
            <a:r>
              <a:rPr lang="en-US" sz="2400" dirty="0" smtClean="0"/>
              <a:t>wildlife and their habitats</a:t>
            </a:r>
          </a:p>
          <a:p>
            <a:r>
              <a:rPr lang="en-US" sz="2400" dirty="0"/>
              <a:t>Conservation </a:t>
            </a:r>
            <a:r>
              <a:rPr lang="en-US" sz="2400" dirty="0" smtClean="0"/>
              <a:t>actions</a:t>
            </a:r>
          </a:p>
          <a:p>
            <a:r>
              <a:rPr lang="en-US" sz="2400" dirty="0" smtClean="0"/>
              <a:t>Effectiveness monitoring</a:t>
            </a:r>
          </a:p>
          <a:p>
            <a:r>
              <a:rPr lang="en-US" sz="2400" dirty="0" smtClean="0"/>
              <a:t>Government and stakeholder input</a:t>
            </a:r>
          </a:p>
          <a:p>
            <a:r>
              <a:rPr lang="en-US" sz="2400" dirty="0" smtClean="0"/>
              <a:t>Public outreach and input</a:t>
            </a:r>
          </a:p>
          <a:p>
            <a:endParaRPr lang="en-US" dirty="0"/>
          </a:p>
        </p:txBody>
      </p:sp>
      <p:pic>
        <p:nvPicPr>
          <p:cNvPr id="11266" name="Picture 2" descr="Z:\Wildlife Action Plan\Revised Wildlife Action Plan - May 2015\photos\squareDSC00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Z:\Wildlife Action Plan\Revised Wildlife Action Plan - May 2015\photos\square_canvanar21915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838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:\Wildlife Action Plan\Revised Wildlife Action Plan - May 2015\photos\squareAugS01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300" y="838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Z:\Wildlife Action Plan\Revised Wildlife Action Plan - May 2015\photos\squareDSC000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838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028" y="1066800"/>
            <a:ext cx="7125112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“Species of Greatest Conservation Need” (SGCN)</a:t>
            </a:r>
          </a:p>
          <a:p>
            <a:r>
              <a:rPr lang="en-US" dirty="0" smtClean="0"/>
              <a:t>Threatened by numerous issues</a:t>
            </a:r>
          </a:p>
          <a:p>
            <a:r>
              <a:rPr lang="en-US" dirty="0" smtClean="0"/>
              <a:t>Face </a:t>
            </a:r>
            <a:r>
              <a:rPr lang="en-US" dirty="0"/>
              <a:t>unique </a:t>
            </a:r>
            <a:r>
              <a:rPr lang="en-US" dirty="0" smtClean="0"/>
              <a:t>threats -&gt; urban area</a:t>
            </a:r>
          </a:p>
          <a:p>
            <a:r>
              <a:rPr lang="en-US" dirty="0" smtClean="0"/>
              <a:t>Most land-based habitat is protected as National Park</a:t>
            </a:r>
          </a:p>
          <a:p>
            <a:r>
              <a:rPr lang="en-US" dirty="0" smtClean="0"/>
              <a:t>Long record of natural history in DC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1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Rare Animal Species </a:t>
            </a:r>
            <a:endParaRPr lang="en-US" dirty="0"/>
          </a:p>
        </p:txBody>
      </p:sp>
      <p:pic>
        <p:nvPicPr>
          <p:cNvPr id="6146" name="Picture 2" descr="Z:\Wildlife Action Plan\Revised Wildlife Action Plan - May 2015\photos\squareDSC00066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Wildlife Action Plan\Revised Wildlife Action Plan - May 2015\photos\squarebaeampd61015c.JPG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Wildlife Action Plan\Revised Wildlife Action Plan - May 2015\photos\square_DSC0135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Wildlife Action Plan\Revised Wildlife Action Plan - May 2015\photos\square2014_09 Fall 019.JPG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1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3400424"/>
            <a:ext cx="8229600" cy="3457576"/>
          </a:xfrm>
        </p:spPr>
        <p:txBody>
          <a:bodyPr>
            <a:normAutofit/>
          </a:bodyPr>
          <a:lstStyle/>
          <a:p>
            <a:r>
              <a:rPr lang="en-US" sz="1900" dirty="0" smtClean="0"/>
              <a:t>203 SGCN</a:t>
            </a:r>
          </a:p>
          <a:p>
            <a:r>
              <a:rPr lang="en-US" sz="1900" dirty="0" smtClean="0"/>
              <a:t>Based on recent data</a:t>
            </a:r>
          </a:p>
          <a:p>
            <a:r>
              <a:rPr lang="en-US" sz="1900" dirty="0" smtClean="0"/>
              <a:t>Quantitative analysis</a:t>
            </a:r>
          </a:p>
          <a:p>
            <a:pPr lvl="1"/>
            <a:r>
              <a:rPr lang="en-US" sz="1700" dirty="0" smtClean="0"/>
              <a:t>Populations, life history, ecological variables </a:t>
            </a:r>
          </a:p>
          <a:p>
            <a:pPr lvl="1"/>
            <a:r>
              <a:rPr lang="en-US" sz="1700" dirty="0" smtClean="0"/>
              <a:t>Distribution and trend in </a:t>
            </a:r>
            <a:r>
              <a:rPr lang="en-US" sz="1700" dirty="0"/>
              <a:t>the District</a:t>
            </a:r>
          </a:p>
          <a:p>
            <a:pPr lvl="1"/>
            <a:r>
              <a:rPr lang="en-US" sz="1700" dirty="0"/>
              <a:t>Habitat specialization</a:t>
            </a:r>
          </a:p>
          <a:p>
            <a:pPr lvl="1"/>
            <a:r>
              <a:rPr lang="en-US" sz="1700" dirty="0" smtClean="0"/>
              <a:t>External impacts (e.g. emerging diseases)</a:t>
            </a:r>
          </a:p>
          <a:p>
            <a:r>
              <a:rPr lang="en-US" sz="1900" dirty="0" smtClean="0"/>
              <a:t>Added whole groups (bees, crayfish, snails)</a:t>
            </a:r>
            <a:endParaRPr lang="en-US" sz="1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1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Rare Animal Species – Listing as SGCN</a:t>
            </a:r>
            <a:endParaRPr lang="en-US" dirty="0"/>
          </a:p>
        </p:txBody>
      </p:sp>
      <p:pic>
        <p:nvPicPr>
          <p:cNvPr id="13314" name="Picture 2" descr="Z:\Wildlife Action Plan\Revised Wildlife Action Plan - May 2015\photos\square_DSC94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144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Wildlife Action Plan\Revised Wildlife Action Plan - May 2015\photos\square11148468_10204922807204123_6450081355956627991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0" y="11144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Wildlife Action Plan\Revised Wildlife Action Plan - May 2015\photos\square_DSC01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Z:\Wildlife Action Plan\Revised Wildlife Action Plan - May 2015\photos\square_DSC012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0" y="11144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8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9525"/>
            <a:ext cx="8229600" cy="1076325"/>
          </a:xfrm>
        </p:spPr>
        <p:txBody>
          <a:bodyPr/>
          <a:lstStyle/>
          <a:p>
            <a:pPr algn="ctr"/>
            <a:r>
              <a:rPr lang="en-US" dirty="0" smtClean="0"/>
              <a:t>SGCN 2005 versus SGCN 2015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540649"/>
              </p:ext>
            </p:extLst>
          </p:nvPr>
        </p:nvGraphicFramePr>
        <p:xfrm>
          <a:off x="228600" y="914400"/>
          <a:ext cx="8381999" cy="525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771"/>
                <a:gridCol w="1716795"/>
                <a:gridCol w="1716795"/>
                <a:gridCol w="1615807"/>
                <a:gridCol w="1413831"/>
              </a:tblGrid>
              <a:tr h="573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94500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Taxa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SGCN 2005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964305" algn="l"/>
                        </a:tabLs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SGCN 2015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Removed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Added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Birds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Mammals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Reptiles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Amphibians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Fish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573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Dragonflies &amp; Damselflies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Butterflies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Bees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Mollusks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Crustaceans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Sponges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  <a:tr h="373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77355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147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73025" marR="3841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248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Tier 1: </a:t>
            </a:r>
            <a:r>
              <a:rPr lang="en-US" i="1" dirty="0" smtClean="0"/>
              <a:t>Direct Management</a:t>
            </a:r>
            <a:endParaRPr lang="en-US" dirty="0"/>
          </a:p>
          <a:p>
            <a:pPr lvl="0"/>
            <a:r>
              <a:rPr lang="en-US" b="0" dirty="0" smtClean="0"/>
              <a:t>Habitat </a:t>
            </a:r>
            <a:r>
              <a:rPr lang="en-US" b="0" dirty="0"/>
              <a:t>can be improved with management or other conservation efforts</a:t>
            </a:r>
          </a:p>
          <a:p>
            <a:pPr lvl="0"/>
            <a:r>
              <a:rPr lang="en-US" b="0" dirty="0" smtClean="0"/>
              <a:t>High </a:t>
            </a:r>
            <a:r>
              <a:rPr lang="en-US" b="0" dirty="0"/>
              <a:t>probability of successful improvement of habitat and species </a:t>
            </a:r>
            <a:r>
              <a:rPr lang="en-US" b="0" dirty="0" smtClean="0"/>
              <a:t>population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Tier 2: </a:t>
            </a:r>
            <a:r>
              <a:rPr lang="en-US" i="1" dirty="0" smtClean="0"/>
              <a:t>Inventory</a:t>
            </a:r>
            <a:endParaRPr lang="en-US" dirty="0"/>
          </a:p>
          <a:p>
            <a:pPr lvl="0"/>
            <a:r>
              <a:rPr lang="en-US" b="0" dirty="0"/>
              <a:t>Recent observations exist, but the species is rarely recorded in formal surveys</a:t>
            </a:r>
          </a:p>
          <a:p>
            <a:pPr lvl="0"/>
            <a:r>
              <a:rPr lang="en-US" b="0" dirty="0" smtClean="0"/>
              <a:t>Lower </a:t>
            </a:r>
            <a:r>
              <a:rPr lang="en-US" b="0" dirty="0"/>
              <a:t>probability of successful improvement of habitat and species </a:t>
            </a:r>
            <a:r>
              <a:rPr lang="en-US" b="0" dirty="0" smtClean="0"/>
              <a:t>population</a:t>
            </a:r>
          </a:p>
          <a:p>
            <a:pPr marL="0" lv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i="1" dirty="0"/>
              <a:t>Tier 3: Historical Species</a:t>
            </a:r>
            <a:endParaRPr lang="en-US" dirty="0"/>
          </a:p>
          <a:p>
            <a:pPr lvl="0"/>
            <a:r>
              <a:rPr lang="en-US" b="0" dirty="0"/>
              <a:t>Reliable historical documentation, but there were no recent observations in the District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Rare Animal Species – Prioritization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838200"/>
            <a:ext cx="2676948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9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82000" cy="609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Habitats – Categorization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0" y="914401"/>
            <a:ext cx="6324600" cy="5638799"/>
          </a:xfrm>
        </p:spPr>
        <p:txBody>
          <a:bodyPr tIns="0" bIns="0">
            <a:normAutofit/>
          </a:bodyPr>
          <a:lstStyle/>
          <a:p>
            <a:r>
              <a:rPr lang="en-US" sz="2400" dirty="0" smtClean="0"/>
              <a:t>Vegetative habitats </a:t>
            </a:r>
          </a:p>
          <a:p>
            <a:pPr lvl="1"/>
            <a:r>
              <a:rPr lang="en-US" sz="2000" dirty="0" smtClean="0"/>
              <a:t>forests, wetlands, grasslands and </a:t>
            </a:r>
            <a:r>
              <a:rPr lang="en-US" sz="2000" dirty="0" err="1" smtClean="0"/>
              <a:t>shrublands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Aquatic habitats </a:t>
            </a:r>
          </a:p>
          <a:p>
            <a:pPr lvl="1"/>
            <a:r>
              <a:rPr lang="en-US" sz="2000" dirty="0" smtClean="0"/>
              <a:t>rivers, streams, ponds, vernal pools, springs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Developed areas </a:t>
            </a:r>
          </a:p>
          <a:p>
            <a:pPr lvl="1"/>
            <a:r>
              <a:rPr lang="en-US" sz="2000" dirty="0" smtClean="0"/>
              <a:t>commercial, residential, ball fields, golf courses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625" y="1114425"/>
            <a:ext cx="24923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4475"/>
            <a:ext cx="3540557" cy="23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540557" cy="23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" y="209091"/>
            <a:ext cx="3540557" cy="23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691" y="2579217"/>
            <a:ext cx="2864309" cy="42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Z:\Wildlife Action Plan\Revised Wildlife Action Plan - May 2015\photos\Marc01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362200" cy="35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362200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Ft. DuPont Park; Mesic Hardwood Forest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555443" y="5791200"/>
            <a:ext cx="2778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Potomac River Floodplain Forest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5963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Oxon Run Park; Hardwood Swamp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286000"/>
            <a:ext cx="2168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National Arboretum; Meadow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" y="6520190"/>
            <a:ext cx="2314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Ft. Chaplin Park; Oak-Pine Forest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46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1379</Words>
  <Application>Microsoft Office PowerPoint</Application>
  <PresentationFormat>On-screen Show (4:3)</PresentationFormat>
  <Paragraphs>354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Spring</vt:lpstr>
      <vt:lpstr>Updating the District’s Wildlife Action Plan in 2015</vt:lpstr>
      <vt:lpstr> Examples of current monitoring projects and animals found in the District </vt:lpstr>
      <vt:lpstr>Main Elements of the Wildlife Action Plan</vt:lpstr>
      <vt:lpstr>PowerPoint Presentation</vt:lpstr>
      <vt:lpstr>PowerPoint Presentation</vt:lpstr>
      <vt:lpstr>SGCN 2005 versus SGCN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IUCN Hierarchy of Conservation Threats 2015</vt:lpstr>
      <vt:lpstr>Prioritization of Threats to Vegetative and Aquatic Habitats</vt:lpstr>
      <vt:lpstr>Overarching Actions - Habitats</vt:lpstr>
      <vt:lpstr>Focal Conservation 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damien.ossi@dc.gov</dc:creator>
  <cp:lastModifiedBy>Damien Ossi</cp:lastModifiedBy>
  <cp:revision>296</cp:revision>
  <cp:lastPrinted>2015-08-03T14:59:05Z</cp:lastPrinted>
  <dcterms:created xsi:type="dcterms:W3CDTF">2011-03-23T18:20:49Z</dcterms:created>
  <dcterms:modified xsi:type="dcterms:W3CDTF">2015-08-24T13:34:12Z</dcterms:modified>
</cp:coreProperties>
</file>