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7" r:id="rId3"/>
    <p:sldId id="268" r:id="rId4"/>
    <p:sldId id="269" r:id="rId5"/>
    <p:sldId id="270" r:id="rId6"/>
    <p:sldId id="271" r:id="rId7"/>
  </p:sldIdLst>
  <p:sldSz cx="9144000" cy="6858000" type="screen4x3"/>
  <p:notesSz cx="69469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/>
          <a:lstStyle>
            <a:lvl1pPr algn="r">
              <a:defRPr sz="1200"/>
            </a:lvl1pPr>
          </a:lstStyle>
          <a:p>
            <a:fld id="{A583EDFF-2AE7-4B8D-ABF8-1C57B909F30F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38" tIns="46369" rIns="92738" bIns="4636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409758"/>
            <a:ext cx="5557520" cy="4177665"/>
          </a:xfrm>
          <a:prstGeom prst="rect">
            <a:avLst/>
          </a:prstGeom>
        </p:spPr>
        <p:txBody>
          <a:bodyPr vert="horz" lIns="92738" tIns="46369" rIns="92738" bIns="463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817904"/>
            <a:ext cx="3010323" cy="464185"/>
          </a:xfrm>
          <a:prstGeom prst="rect">
            <a:avLst/>
          </a:prstGeom>
        </p:spPr>
        <p:txBody>
          <a:bodyPr vert="horz" lIns="92738" tIns="46369" rIns="92738" bIns="46369" rtlCol="0" anchor="b"/>
          <a:lstStyle>
            <a:lvl1pPr algn="r">
              <a:defRPr sz="1200"/>
            </a:lvl1pPr>
          </a:lstStyle>
          <a:p>
            <a:fld id="{CE12B413-06E0-4E06-B620-B969683D6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0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51897-F573-4047-B6F8-8A079AFEFF5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2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3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4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5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34377" y="8817614"/>
            <a:ext cx="3010953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85" tIns="46142" rIns="92285" bIns="46142" anchor="b"/>
          <a:lstStyle/>
          <a:p>
            <a:pPr algn="r" defTabSz="922558"/>
            <a:fld id="{E7737D74-5FFD-4934-8BDA-E44CFF19D1FA}" type="slidenum">
              <a:rPr lang="en-US" sz="1200">
                <a:latin typeface="Calibri" pitchFamily="34" charset="0"/>
              </a:rPr>
              <a:pPr algn="r" defTabSz="922558"/>
              <a:t>6</a:t>
            </a:fld>
            <a:endParaRPr lang="en-US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0C98-3213-409D-8961-8D4B076F6148}" type="datetimeFigureOut">
              <a:rPr lang="en-US" smtClean="0"/>
              <a:pPr/>
              <a:t>10/7/2014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38D3B-3964-4B36-9085-051CFD4E18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.kelton@dc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Vines abstract"/>
          <p:cNvPicPr>
            <a:picLocks noChangeAspect="1" noChangeArrowheads="1"/>
          </p:cNvPicPr>
          <p:nvPr/>
        </p:nvPicPr>
        <p:blipFill>
          <a:blip r:embed="rId3" cstate="print"/>
          <a:srcRect l="9167" t="-2454" r="-1" b="43568"/>
          <a:stretch>
            <a:fillRect/>
          </a:stretch>
        </p:blipFill>
        <p:spPr bwMode="auto">
          <a:xfrm>
            <a:off x="0" y="5029200"/>
            <a:ext cx="8305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Vines abstract"/>
          <p:cNvPicPr>
            <a:picLocks noChangeAspect="1" noChangeArrowheads="1"/>
          </p:cNvPicPr>
          <p:nvPr/>
        </p:nvPicPr>
        <p:blipFill>
          <a:blip r:embed="rId4" cstate="print"/>
          <a:srcRect t="23044" r="5000"/>
          <a:stretch>
            <a:fillRect/>
          </a:stretch>
        </p:blipFill>
        <p:spPr bwMode="auto">
          <a:xfrm>
            <a:off x="457200" y="0"/>
            <a:ext cx="8686800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2" descr="Stars and Bars 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6248400"/>
            <a:ext cx="584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381000" y="16764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lang="en-US" sz="4400" b="1" dirty="0" smtClean="0"/>
          </a:p>
          <a:p>
            <a:pPr lvl="0" algn="ctr"/>
            <a:endParaRPr lang="en-US" sz="4400" b="1" dirty="0" smtClean="0"/>
          </a:p>
          <a:p>
            <a:pPr lvl="0" algn="ctr"/>
            <a:r>
              <a:rPr lang="en-US" sz="4400" b="1" dirty="0" smtClean="0"/>
              <a:t>3 Ps OF ENVIRONMENTAL ENFORCEMENT</a:t>
            </a:r>
          </a:p>
          <a:p>
            <a:pPr lvl="0" algn="ctr"/>
            <a:endParaRPr lang="en-US" sz="4400" b="1" dirty="0" smtClean="0"/>
          </a:p>
          <a:p>
            <a:pPr algn="ctr"/>
            <a:r>
              <a:rPr lang="en-US" sz="4400" dirty="0" smtClean="0"/>
              <a:t>PRAY, PLAY OR PAY.</a:t>
            </a:r>
          </a:p>
          <a:p>
            <a:pPr lvl="0" algn="ctr"/>
            <a:endParaRPr lang="en-US" sz="4400" b="1" dirty="0" smtClean="0"/>
          </a:p>
          <a:p>
            <a:pPr lvl="0" algn="ctr"/>
            <a:endParaRPr lang="en-US" sz="4400" b="1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28600"/>
            <a:ext cx="239344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6764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 do whatever you want to, and</a:t>
            </a:r>
            <a:r>
              <a:rPr lang="en-US" sz="3200" b="1" dirty="0" smtClean="0"/>
              <a:t> PRAY </a:t>
            </a:r>
            <a:r>
              <a:rPr lang="en-US" sz="3200" dirty="0" smtClean="0"/>
              <a:t>you won’t get caught.</a:t>
            </a:r>
          </a:p>
          <a:p>
            <a:pPr marL="514350" indent="-514350"/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</a:t>
            </a:r>
            <a:r>
              <a:rPr lang="en-US" sz="3200" b="1" dirty="0" smtClean="0"/>
              <a:t> PLAY</a:t>
            </a:r>
            <a:r>
              <a:rPr lang="en-US" sz="3200" dirty="0" smtClean="0"/>
              <a:t> by the rules and avoid fines and penalties.</a:t>
            </a:r>
          </a:p>
          <a:p>
            <a:pPr marL="514350" indent="-514350">
              <a:buFont typeface="Arial" pitchFamily="34" charset="0"/>
              <a:buChar char="•"/>
            </a:pPr>
            <a:endParaRPr lang="en-US" sz="32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You can</a:t>
            </a:r>
            <a:r>
              <a:rPr lang="en-US" sz="3200" b="1" dirty="0" smtClean="0"/>
              <a:t> PAY</a:t>
            </a:r>
            <a:r>
              <a:rPr lang="en-US" sz="3200" dirty="0" smtClean="0"/>
              <a:t> large fines and penalties for violations.</a:t>
            </a:r>
            <a:endParaRPr lang="en-US" sz="3200" dirty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752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r>
              <a:rPr lang="en-US" sz="3200" dirty="0" smtClean="0"/>
              <a:t>Fines range from $50 to </a:t>
            </a:r>
            <a:r>
              <a:rPr lang="en-US" sz="3200" dirty="0" smtClean="0"/>
              <a:t>$16,000 </a:t>
            </a:r>
            <a:r>
              <a:rPr lang="en-US" sz="3200" dirty="0" smtClean="0"/>
              <a:t>per day per violation</a:t>
            </a:r>
            <a:endParaRPr lang="en-US" sz="3200" dirty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3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3716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800" dirty="0" smtClean="0"/>
              <a:t>We normally use the </a:t>
            </a:r>
            <a:r>
              <a:rPr lang="en-US" sz="2800" b="1" dirty="0" smtClean="0"/>
              <a:t>Civil Infractions Schedule of Fines</a:t>
            </a:r>
            <a:r>
              <a:rPr lang="en-US" sz="2800" dirty="0" smtClean="0"/>
              <a:t> which has five </a:t>
            </a:r>
            <a:r>
              <a:rPr lang="en-US" sz="2800" dirty="0" smtClean="0"/>
              <a:t>classes </a:t>
            </a:r>
            <a:r>
              <a:rPr lang="en-US" sz="2800" dirty="0" smtClean="0"/>
              <a:t>of violations and five </a:t>
            </a:r>
            <a:r>
              <a:rPr lang="en-US" sz="2800" dirty="0" smtClean="0"/>
              <a:t>fine </a:t>
            </a:r>
            <a:r>
              <a:rPr lang="en-US" sz="2800" dirty="0" smtClean="0"/>
              <a:t>amounts that vary depending on the severity of the violation.</a:t>
            </a:r>
          </a:p>
          <a:p>
            <a:endParaRPr lang="en-US" sz="2400" dirty="0" smtClean="0"/>
          </a:p>
          <a:p>
            <a:r>
              <a:rPr lang="en-US" sz="2400" dirty="0" smtClean="0"/>
              <a:t>Class </a:t>
            </a:r>
            <a:r>
              <a:rPr lang="en-US" sz="2400" dirty="0" smtClean="0"/>
              <a:t>1 - For the first offense</a:t>
            </a:r>
            <a:r>
              <a:rPr lang="en-US" sz="2400" dirty="0" smtClean="0"/>
              <a:t>…………………………...…...$2,000</a:t>
            </a:r>
            <a:endParaRPr lang="en-US" sz="2400" dirty="0" smtClean="0"/>
          </a:p>
          <a:p>
            <a:r>
              <a:rPr lang="en-US" sz="2400" dirty="0" smtClean="0"/>
              <a:t>Class 2 - For the first offense</a:t>
            </a:r>
            <a:r>
              <a:rPr lang="en-US" sz="2400" dirty="0" smtClean="0"/>
              <a:t>…………………………..…....$1,000</a:t>
            </a:r>
            <a:endParaRPr lang="en-US" sz="2400" dirty="0" smtClean="0"/>
          </a:p>
          <a:p>
            <a:r>
              <a:rPr lang="en-US" sz="2400" dirty="0" smtClean="0"/>
              <a:t>Class 3 - For the first offense</a:t>
            </a:r>
            <a:r>
              <a:rPr lang="en-US" sz="2400" dirty="0" smtClean="0"/>
              <a:t>…….……………………..…...$500</a:t>
            </a:r>
            <a:endParaRPr lang="en-US" sz="2400" dirty="0" smtClean="0"/>
          </a:p>
          <a:p>
            <a:r>
              <a:rPr lang="en-US" sz="2400" dirty="0" smtClean="0"/>
              <a:t>Class 4 - For the first offense</a:t>
            </a:r>
            <a:r>
              <a:rPr lang="en-US" sz="2400" dirty="0" smtClean="0"/>
              <a:t>…………………………….…...$100</a:t>
            </a:r>
            <a:endParaRPr lang="en-US" sz="2400" dirty="0" smtClean="0"/>
          </a:p>
          <a:p>
            <a:r>
              <a:rPr lang="en-US" sz="2400" dirty="0" smtClean="0"/>
              <a:t>Class 5 - For the first offense</a:t>
            </a:r>
            <a:r>
              <a:rPr lang="en-US" sz="2400" dirty="0" smtClean="0"/>
              <a:t>…………………………..……..$50</a:t>
            </a: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6400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600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000" dirty="0" smtClean="0"/>
              <a:t>Penalties Increase for Repeat Violations</a:t>
            </a:r>
          </a:p>
          <a:p>
            <a:endParaRPr lang="en-US" sz="3200" dirty="0" smtClean="0"/>
          </a:p>
          <a:p>
            <a:r>
              <a:rPr lang="en-US" sz="3200" dirty="0" smtClean="0"/>
              <a:t>Fines can multiply </a:t>
            </a:r>
            <a:r>
              <a:rPr lang="en-US" sz="3200" dirty="0" smtClean="0"/>
              <a:t>to up </a:t>
            </a:r>
            <a:r>
              <a:rPr lang="en-US" sz="3200" dirty="0" smtClean="0"/>
              <a:t>to </a:t>
            </a:r>
            <a:r>
              <a:rPr lang="en-US" sz="3200" dirty="0" smtClean="0"/>
              <a:t>$16,000/day </a:t>
            </a:r>
            <a:r>
              <a:rPr lang="en-US" sz="3200" dirty="0" smtClean="0"/>
              <a:t>per violation for the fourth violation </a:t>
            </a:r>
            <a:r>
              <a:rPr lang="en-US" sz="3200" dirty="0" smtClean="0"/>
              <a:t>of </a:t>
            </a:r>
            <a:r>
              <a:rPr lang="en-US" sz="3200" dirty="0" smtClean="0"/>
              <a:t>the </a:t>
            </a:r>
            <a:r>
              <a:rPr lang="en-US" sz="3200" dirty="0" smtClean="0"/>
              <a:t>same </a:t>
            </a:r>
          </a:p>
          <a:p>
            <a:r>
              <a:rPr lang="en-US" sz="3200" dirty="0" smtClean="0"/>
              <a:t>Class 1 </a:t>
            </a:r>
            <a:r>
              <a:rPr lang="en-US" sz="3200" dirty="0" smtClean="0"/>
              <a:t>regulation committed by the same respondent within three </a:t>
            </a:r>
            <a:r>
              <a:rPr lang="en-US" sz="3200" dirty="0" smtClean="0"/>
              <a:t>calendar </a:t>
            </a:r>
            <a:r>
              <a:rPr lang="en-US" sz="3200" dirty="0" smtClean="0"/>
              <a:t>years.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4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52578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 Ps OF ENVIRONMENTAL ENFORCEMENT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263650"/>
            <a:ext cx="9144000" cy="1588"/>
          </a:xfrm>
          <a:prstGeom prst="line">
            <a:avLst/>
          </a:prstGeom>
          <a:ln w="222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Rectangle 8"/>
          <p:cNvSpPr>
            <a:spLocks/>
          </p:cNvSpPr>
          <p:nvPr/>
        </p:nvSpPr>
        <p:spPr bwMode="auto">
          <a:xfrm>
            <a:off x="457200" y="1752600"/>
            <a:ext cx="845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tabLst>
                <a:tab pos="974725" algn="l"/>
              </a:tabLst>
            </a:pPr>
            <a:r>
              <a:rPr lang="en-US" sz="2800" dirty="0" smtClean="0"/>
              <a:t>Contact:</a:t>
            </a:r>
          </a:p>
          <a:p>
            <a:pPr>
              <a:tabLst>
                <a:tab pos="974725" algn="l"/>
              </a:tabLst>
            </a:pPr>
            <a:endParaRPr lang="en-US" sz="1200" dirty="0" smtClean="0"/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Steve Kelton, Chief</a:t>
            </a:r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Office of Enforcement  and Environmental Justice</a:t>
            </a:r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District Department of the Environment</a:t>
            </a:r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1200 First Street NE,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Floor</a:t>
            </a:r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Washington, DC  20002</a:t>
            </a:r>
          </a:p>
          <a:p>
            <a:pPr>
              <a:tabLst>
                <a:tab pos="974725" algn="l"/>
              </a:tabLst>
            </a:pPr>
            <a:r>
              <a:rPr lang="en-US" sz="2800" dirty="0" smtClean="0"/>
              <a:t>(202) 654-6031 – Direct</a:t>
            </a:r>
          </a:p>
          <a:p>
            <a:pPr>
              <a:tabLst>
                <a:tab pos="974725" algn="l"/>
              </a:tabLst>
            </a:pPr>
            <a:r>
              <a:rPr lang="en-US" sz="2800" dirty="0">
                <a:hlinkClick r:id="rId3"/>
              </a:rPr>
              <a:t>s</a:t>
            </a:r>
            <a:r>
              <a:rPr lang="en-US" sz="2800" dirty="0" smtClean="0">
                <a:hlinkClick r:id="rId3"/>
              </a:rPr>
              <a:t>teve.kelton@dc.gov</a:t>
            </a:r>
            <a:r>
              <a:rPr lang="en-US" sz="2800" dirty="0" smtClean="0"/>
              <a:t>          </a:t>
            </a:r>
            <a:r>
              <a:rPr lang="en-US" sz="2800" dirty="0" smtClean="0"/>
              <a:t>ddoe.dc.gov/</a:t>
            </a:r>
            <a:r>
              <a:rPr lang="en-US" sz="2800" dirty="0" err="1" smtClean="0"/>
              <a:t>oeej</a:t>
            </a:r>
            <a:endParaRPr lang="en-US" sz="28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  <a:p>
            <a:pPr algn="ctr">
              <a:tabLst>
                <a:tab pos="974725" algn="l"/>
              </a:tabLst>
            </a:pPr>
            <a:endParaRPr lang="en-US" sz="3200" dirty="0" smtClean="0"/>
          </a:p>
        </p:txBody>
      </p:sp>
      <p:sp>
        <p:nvSpPr>
          <p:cNvPr id="9222" name="Rectangle 8"/>
          <p:cNvSpPr>
            <a:spLocks/>
          </p:cNvSpPr>
          <p:nvPr/>
        </p:nvSpPr>
        <p:spPr bwMode="auto">
          <a:xfrm>
            <a:off x="304800" y="2133600"/>
            <a:ext cx="7391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2000"/>
              </a:lnSpc>
              <a:spcBef>
                <a:spcPct val="20000"/>
              </a:spcBef>
            </a:pPr>
            <a:endParaRPr lang="en-US" sz="2400" b="1" dirty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2" y="152400"/>
            <a:ext cx="1662113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Vines abstract"/>
          <p:cNvPicPr>
            <a:picLocks noChangeAspect="1" noChangeArrowheads="1"/>
          </p:cNvPicPr>
          <p:nvPr/>
        </p:nvPicPr>
        <p:blipFill>
          <a:blip r:embed="rId5" cstate="print"/>
          <a:srcRect l="9167" t="-2454" r="-1" b="43568"/>
          <a:stretch>
            <a:fillRect/>
          </a:stretch>
        </p:blipFill>
        <p:spPr bwMode="auto">
          <a:xfrm>
            <a:off x="1" y="5633206"/>
            <a:ext cx="5562600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236</Words>
  <Application>Microsoft Office PowerPoint</Application>
  <PresentationFormat>On-screen Show (4:3)</PresentationFormat>
  <Paragraphs>45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3 Ps OF ENVIRONMENTAL ENFORCEMENT</vt:lpstr>
      <vt:lpstr>3 Ps OF ENVIRONMENTAL ENFORCEMENT</vt:lpstr>
      <vt:lpstr>3 Ps OF ENVIRONMENTAL ENFORCEMENT</vt:lpstr>
      <vt:lpstr>3 Ps OF ENVIRONMENTAL ENFORCEMENT</vt:lpstr>
      <vt:lpstr>3 Ps OF ENVIRONMENTAL ENFORCEMENT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dan.guilbeault</dc:creator>
  <cp:lastModifiedBy>ServUS</cp:lastModifiedBy>
  <cp:revision>184</cp:revision>
  <dcterms:created xsi:type="dcterms:W3CDTF">2011-05-09T19:54:16Z</dcterms:created>
  <dcterms:modified xsi:type="dcterms:W3CDTF">2014-10-07T13:26:27Z</dcterms:modified>
</cp:coreProperties>
</file>