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notesMasterIdLst>
    <p:notesMasterId r:id="rId36"/>
  </p:notesMasterIdLst>
  <p:handoutMasterIdLst>
    <p:handoutMasterId r:id="rId37"/>
  </p:handoutMasterIdLst>
  <p:sldIdLst>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273" r:id="rId16"/>
    <p:sldId id="274" r:id="rId17"/>
    <p:sldId id="277" r:id="rId18"/>
    <p:sldId id="285" r:id="rId19"/>
    <p:sldId id="278" r:id="rId20"/>
    <p:sldId id="279" r:id="rId21"/>
    <p:sldId id="287" r:id="rId22"/>
    <p:sldId id="286" r:id="rId23"/>
    <p:sldId id="284" r:id="rId24"/>
    <p:sldId id="290" r:id="rId25"/>
    <p:sldId id="289" r:id="rId26"/>
    <p:sldId id="282" r:id="rId27"/>
    <p:sldId id="288" r:id="rId28"/>
    <p:sldId id="283" r:id="rId29"/>
    <p:sldId id="291" r:id="rId30"/>
    <p:sldId id="272" r:id="rId31"/>
    <p:sldId id="266" r:id="rId32"/>
    <p:sldId id="269" r:id="rId33"/>
    <p:sldId id="271" r:id="rId34"/>
    <p:sldId id="26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89" autoAdjust="0"/>
  </p:normalViewPr>
  <p:slideViewPr>
    <p:cSldViewPr>
      <p:cViewPr>
        <p:scale>
          <a:sx n="91" d="100"/>
          <a:sy n="91" d="100"/>
        </p:scale>
        <p:origin x="-1066" y="-2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72" cy="457358"/>
          </a:xfrm>
          <a:prstGeom prst="rect">
            <a:avLst/>
          </a:prstGeom>
        </p:spPr>
        <p:txBody>
          <a:bodyPr vert="horz" lIns="90260" tIns="45130" rIns="90260" bIns="45130" rtlCol="0"/>
          <a:lstStyle>
            <a:lvl1pPr algn="l">
              <a:defRPr sz="1200"/>
            </a:lvl1pPr>
          </a:lstStyle>
          <a:p>
            <a:endParaRPr lang="en-US" dirty="0"/>
          </a:p>
        </p:txBody>
      </p:sp>
      <p:sp>
        <p:nvSpPr>
          <p:cNvPr id="3" name="Date Placeholder 2"/>
          <p:cNvSpPr>
            <a:spLocks noGrp="1"/>
          </p:cNvSpPr>
          <p:nvPr>
            <p:ph type="dt" sz="quarter" idx="1"/>
          </p:nvPr>
        </p:nvSpPr>
        <p:spPr>
          <a:xfrm>
            <a:off x="3884066" y="0"/>
            <a:ext cx="2972372" cy="457358"/>
          </a:xfrm>
          <a:prstGeom prst="rect">
            <a:avLst/>
          </a:prstGeom>
        </p:spPr>
        <p:txBody>
          <a:bodyPr vert="horz" lIns="90260" tIns="45130" rIns="90260" bIns="45130" rtlCol="0"/>
          <a:lstStyle>
            <a:lvl1pPr algn="r">
              <a:defRPr sz="1200"/>
            </a:lvl1pPr>
          </a:lstStyle>
          <a:p>
            <a:fld id="{21C2C5E8-4977-4040-A6A6-E890F73F56CA}" type="datetimeFigureOut">
              <a:rPr lang="en-US" smtClean="0"/>
              <a:t>3/28/2016</a:t>
            </a:fld>
            <a:endParaRPr lang="en-US" dirty="0"/>
          </a:p>
        </p:txBody>
      </p:sp>
      <p:sp>
        <p:nvSpPr>
          <p:cNvPr id="4" name="Footer Placeholder 3"/>
          <p:cNvSpPr>
            <a:spLocks noGrp="1"/>
          </p:cNvSpPr>
          <p:nvPr>
            <p:ph type="ftr" sz="quarter" idx="2"/>
          </p:nvPr>
        </p:nvSpPr>
        <p:spPr>
          <a:xfrm>
            <a:off x="0" y="8685071"/>
            <a:ext cx="2972372" cy="457358"/>
          </a:xfrm>
          <a:prstGeom prst="rect">
            <a:avLst/>
          </a:prstGeom>
        </p:spPr>
        <p:txBody>
          <a:bodyPr vert="horz" lIns="90260" tIns="45130" rIns="90260" bIns="4513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66" y="8685071"/>
            <a:ext cx="2972372" cy="457358"/>
          </a:xfrm>
          <a:prstGeom prst="rect">
            <a:avLst/>
          </a:prstGeom>
        </p:spPr>
        <p:txBody>
          <a:bodyPr vert="horz" lIns="90260" tIns="45130" rIns="90260" bIns="45130" rtlCol="0" anchor="b"/>
          <a:lstStyle>
            <a:lvl1pPr algn="r">
              <a:defRPr sz="1200"/>
            </a:lvl1pPr>
          </a:lstStyle>
          <a:p>
            <a:fld id="{5CBEC1F3-86F1-4EF4-857B-E5CC0FE0011E}" type="slidenum">
              <a:rPr lang="en-US" smtClean="0"/>
              <a:t>‹#›</a:t>
            </a:fld>
            <a:endParaRPr lang="en-US" dirty="0"/>
          </a:p>
        </p:txBody>
      </p:sp>
    </p:spTree>
    <p:extLst>
      <p:ext uri="{BB962C8B-B14F-4D97-AF65-F5344CB8AC3E}">
        <p14:creationId xmlns:p14="http://schemas.microsoft.com/office/powerpoint/2010/main" val="325654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88B90-3E60-4A19-98F7-A79112CA68BC}" type="datetimeFigureOut">
              <a:rPr lang="en-US" smtClean="0"/>
              <a:t>3/28/2016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5A4B2-DB09-4D3C-8681-56B6B3AB6E0E}" type="slidenum">
              <a:rPr lang="en-US" smtClean="0"/>
              <a:t>‹#›</a:t>
            </a:fld>
            <a:endParaRPr lang="en-US" dirty="0"/>
          </a:p>
        </p:txBody>
      </p:sp>
    </p:spTree>
    <p:extLst>
      <p:ext uri="{BB962C8B-B14F-4D97-AF65-F5344CB8AC3E}">
        <p14:creationId xmlns:p14="http://schemas.microsoft.com/office/powerpoint/2010/main" val="192267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D7BF7-75AE-47D2-8D86-7A0B8E9E075F}" type="slidenum">
              <a:rPr lang="en-US">
                <a:solidFill>
                  <a:prstClr val="black"/>
                </a:solidFill>
              </a:rPr>
              <a:pPr/>
              <a:t>1</a:t>
            </a:fld>
            <a:endParaRPr lang="en-US" dirty="0">
              <a:solidFill>
                <a:prstClr val="black"/>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C96C5-BB29-4084-8DF5-C4CF3DE137D2}"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C96C5-BB29-4084-8DF5-C4CF3DE137D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4367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D635BA0-3A8D-4B4E-A3AD-DBCAEBE1946F}"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35BA0-3A8D-4B4E-A3AD-DBCAEBE194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35BA0-3A8D-4B4E-A3AD-DBCAEBE1946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8A7B98-DD6F-478D-AF4F-EB7DA848093B}" type="slidenum">
              <a:rPr lang="en-US" smtClean="0"/>
              <a:pPr/>
              <a:t>‹#›</a:t>
            </a:fld>
            <a:endParaRPr lang="en-US" dirty="0"/>
          </a:p>
        </p:txBody>
      </p:sp>
    </p:spTree>
    <p:extLst>
      <p:ext uri="{BB962C8B-B14F-4D97-AF65-F5344CB8AC3E}">
        <p14:creationId xmlns:p14="http://schemas.microsoft.com/office/powerpoint/2010/main" val="238362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EBF71271-B78D-43E4-A167-4B295905133C}"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845435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D4477E0D-F50C-454C-9525-3F1409E37716}" type="slidenum">
              <a:rPr lang="en-US" smtClean="0">
                <a:solidFill>
                  <a:prstClr val="black"/>
                </a:solidFill>
              </a:rPr>
              <a:pPr/>
              <a:t>‹#›</a:t>
            </a:fld>
            <a:endParaRPr lang="en-US" dirty="0">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71548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1AA3C430-4940-444F-9B22-9D388AF60E03}"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79320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8803BC3D-2A08-418A-819D-A6703676C4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65231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solidFill>
                <a:prstClr val="black"/>
              </a:solidFill>
            </a:endParaRPr>
          </a:p>
        </p:txBody>
      </p:sp>
      <p:sp>
        <p:nvSpPr>
          <p:cNvPr id="4" name="Footer Placeholder 3"/>
          <p:cNvSpPr>
            <a:spLocks noGrp="1"/>
          </p:cNvSpPr>
          <p:nvPr>
            <p:ph type="ftr" sz="quarter" idx="11"/>
          </p:nvPr>
        </p:nvSpPr>
        <p:spPr/>
        <p:txBody>
          <a:bodyPr/>
          <a:lstStyle>
            <a:extLst/>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extLst/>
          </a:lstStyle>
          <a:p>
            <a:fld id="{95105928-706F-4FE0-84B7-CDCE51BCA059}" type="slidenum">
              <a:rPr lang="en-US" smtClean="0">
                <a:solidFill>
                  <a:prstClr val="black"/>
                </a:solidFill>
              </a:rPr>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33534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68D0A749-1519-404D-9DF2-C2C83504E9F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379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A2EC89CF-EA90-46AD-A06A-F19A39AD51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945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35BA0-3A8D-4B4E-A3AD-DBCAEBE1946F}"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FD429D0-4331-4E36-BAC4-80CF20617466}"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161102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B94CD92A-E5F5-414A-A0C2-80517EC30C8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261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4EDF0932-4CCC-4099-971F-404A8B18322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494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D635BA0-3A8D-4B4E-A3AD-DBCAEBE1946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635BA0-3A8D-4B4E-A3AD-DBCAEBE1946F}"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635BA0-3A8D-4B4E-A3AD-DBCAEBE1946F}"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635BA0-3A8D-4B4E-A3AD-DBCAEBE194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635BA0-3A8D-4B4E-A3AD-DBCAEBE194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635BA0-3A8D-4B4E-A3AD-DBCAEBE1946F}"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106EE4-B995-4562-A66A-0035310C08A0}" type="datetimeFigureOut">
              <a:rPr lang="en-US" smtClean="0"/>
              <a:t>3/28/2016</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2D635BA0-3A8D-4B4E-A3AD-DBCAEBE1946F}"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5106EE4-B995-4562-A66A-0035310C08A0}" type="datetimeFigureOut">
              <a:rPr lang="en-US" smtClean="0"/>
              <a:t>3/28/2016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D635BA0-3A8D-4B4E-A3AD-DBCAEBE1946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fontAlgn="base" hangingPunct="0">
              <a:spcBef>
                <a:spcPct val="0"/>
              </a:spcBef>
              <a:spcAft>
                <a:spcPct val="0"/>
              </a:spcAft>
            </a:pPr>
            <a:endParaRPr lang="en-US" dirty="0">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US" dirty="0">
              <a:solidFill>
                <a:prstClr val="black"/>
              </a:solidFill>
              <a:latin typeface="Arial"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US" dirty="0">
              <a:solidFill>
                <a:prstClr val="black"/>
              </a:solidFill>
              <a:latin typeface="Arial"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4BBFB528-903F-43F4-98FE-E0E3FC7FD473}" type="slidenum">
              <a:rPr lang="en-US" smtClean="0">
                <a:solidFill>
                  <a:prstClr val="black"/>
                </a:solidFill>
                <a:latin typeface="Arial" charset="0"/>
              </a:rPr>
              <a:pPr fontAlgn="base">
                <a:spcBef>
                  <a:spcPct val="0"/>
                </a:spcBef>
                <a:spcAft>
                  <a:spcPct val="0"/>
                </a:spcAft>
              </a:pPr>
              <a:t>‹#›</a:t>
            </a:fld>
            <a:endParaRPr lang="en-US" dirty="0">
              <a:solidFill>
                <a:prstClr val="black"/>
              </a:solidFill>
              <a:latin typeface="Arial" charset="0"/>
            </a:endParaRPr>
          </a:p>
        </p:txBody>
      </p:sp>
    </p:spTree>
    <p:extLst>
      <p:ext uri="{BB962C8B-B14F-4D97-AF65-F5344CB8AC3E}">
        <p14:creationId xmlns:p14="http://schemas.microsoft.com/office/powerpoint/2010/main" val="335594048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www.bing.com/images/search?q=Asbestos+Abatement&amp;view=detailv2&amp;&amp;id=FFDFB80B7C9407C3BBA519F2E7D0475A148592F6&amp;selectedIndex=168&amp;ccid=yGtsheJo&amp;simid=608017192224817301&amp;thid=OIP.Mc86b6c85e268313c51014ae1cc7ce2d6o0"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hyperlink" Target="http://www.bing.com/images/search?q=Asbestos+Ceiling+Tiles&amp;view=detailv2&amp;&amp;id=7493F6A924BAC66AE65839B2FB246F781436F156&amp;selectedIndex=4&amp;ccid=4yklq9y2&amp;simid=608007189249131053&amp;thid=OIP.Me32925abdcb6ad164c4d49eb09edb03do0"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http://www.bing.com/images/search?q=asbestos+pictures&amp;view=detailv2&amp;&amp;id=567DD4F3440712622B6DDB9A132AA37893588653&amp;selectedIndex=60&amp;ccid=DZrboZWQ&amp;simid=608016831444487961&amp;thid=OIP.M0d9adba19590f43be3717f2250ba9e79o0"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bing.com/images/search?q=Asbestos+Abatement&amp;view=detailv2&amp;&amp;id=CA41AF865EFD7607F3BEA13F5D89646F21F10E1C&amp;selectedIndex=657&amp;ccid=DlaEcOTx&amp;simid=608043335693108980&amp;thid=OIP.M0e568470e4f1a6fe437d6557ca45d728o0"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www.bing.com/images/search?q=Asbestos+Abatement&amp;view=detailv2&amp;&amp;id=AD4825AE93506588101EE245A146C60EAF9947C0&amp;selectedIndex=343&amp;ccid=3ntR/ZXo&amp;simid=608015100580201873&amp;thid=OIP.Mde7b51fd95e871c089506200894ba191o0"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hyperlink" Target="http://www.bing.com/images/search?q=Asbestos+Abatement&amp;view=detailv2&amp;&amp;id=F701543CD72465E62732049765E8B7C6C9F639C6&amp;selectedIndex=192&amp;ccid=tATYXgXv&amp;simid=608027229567060663&amp;thid=OIP.Mb404d85e05ef359c64e0101e079279d8o0"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www.bing.com/images/search?q=Asbestos+Abatement+Worker&amp;view=detailv2&amp;&amp;id=E22F74FA69AF4A81FAEC7D7EED8962CB8871CB68&amp;selectedIndex=260&amp;ccid=5qlWXRQB&amp;simid=608052891994031429&amp;thid=OIP.Me6a9565d1401480b3c4d3da0b63ec22do0"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hyperlink" Target="http://www.bing.com/images/search?q=Asbestos+Abatement&amp;view=detailv2&amp;&amp;id=0C30CD63A086293A6F960AB33C46C10583EA2AE6&amp;selectedIndex=15&amp;ccid=CcbuGnd6&amp;simid=608024197310253510&amp;thid=OIP.M09c6ee1a777ab3ec871de6975377b83ao0"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hyperlink" Target="http://www.bing.com/images/search?q=Asbestos+Abatement&amp;view=detailv2&amp;&amp;id=8051371E450A5C6D35F7CC7EA136A5B74C465D7B&amp;selectedIndex=695&amp;ccid=E0g8earC&amp;simid=608044168913224202&amp;thid=OIP.M13483c79aac2fef15d0513dcf10a7909o0" TargetMode="Externa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oanna.vivanco@dc.gov" TargetMode="External"/><Relationship Id="rId2" Type="http://schemas.openxmlformats.org/officeDocument/2006/relationships/hyperlink" Target="mailto:ralph.knatt@dc.gov"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doee.dc.gov/service/apply-air-pollutant-permit"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1" name="Picture 9" descr="phot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7600"/>
            <a:ext cx="3853869" cy="2890402"/>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Rot="1" noChangeArrowheads="1"/>
          </p:cNvSpPr>
          <p:nvPr>
            <p:ph type="ctrTitle"/>
          </p:nvPr>
        </p:nvSpPr>
        <p:spPr>
          <a:xfrm>
            <a:off x="685800" y="913439"/>
            <a:ext cx="7772400" cy="1829761"/>
          </a:xfrm>
        </p:spPr>
        <p:txBody>
          <a:bodyPr/>
          <a:lstStyle/>
          <a:p>
            <a:pPr algn="ctr"/>
            <a:r>
              <a:rPr lang="en-US" dirty="0" smtClean="0">
                <a:solidFill>
                  <a:srgbClr val="FF0000"/>
                </a:solidFill>
              </a:rPr>
              <a:t>AIR </a:t>
            </a:r>
            <a:r>
              <a:rPr lang="en-US" dirty="0">
                <a:solidFill>
                  <a:srgbClr val="FF0000"/>
                </a:solidFill>
              </a:rPr>
              <a:t>QUALITY </a:t>
            </a:r>
            <a:r>
              <a:rPr lang="en-US" dirty="0" smtClean="0">
                <a:solidFill>
                  <a:srgbClr val="FF0000"/>
                </a:solidFill>
              </a:rPr>
              <a:t>REQUIREMENTS 101</a:t>
            </a:r>
            <a:endParaRPr lang="en-US" dirty="0">
              <a:solidFill>
                <a:srgbClr val="FF0000"/>
              </a:solidFill>
            </a:endParaRPr>
          </a:p>
        </p:txBody>
      </p:sp>
      <p:sp>
        <p:nvSpPr>
          <p:cNvPr id="2051" name="Rectangle 3"/>
          <p:cNvSpPr>
            <a:spLocks noGrp="1" noRot="1" noChangeArrowheads="1"/>
          </p:cNvSpPr>
          <p:nvPr>
            <p:ph type="subTitle" idx="1"/>
          </p:nvPr>
        </p:nvSpPr>
        <p:spPr>
          <a:xfrm>
            <a:off x="304800" y="3962400"/>
            <a:ext cx="7772400" cy="1752600"/>
          </a:xfrm>
        </p:spPr>
        <p:txBody>
          <a:bodyPr>
            <a:normAutofit/>
          </a:bodyPr>
          <a:lstStyle/>
          <a:p>
            <a:pPr algn="l"/>
            <a:r>
              <a:rPr lang="en-US" sz="2400" dirty="0" smtClean="0"/>
              <a:t>Air, Energy, and Waste</a:t>
            </a:r>
          </a:p>
          <a:p>
            <a:pPr algn="l"/>
            <a:r>
              <a:rPr lang="en-US" sz="2400" dirty="0" smtClean="0"/>
              <a:t>101 for Engineers and </a:t>
            </a:r>
          </a:p>
          <a:p>
            <a:pPr algn="l"/>
            <a:r>
              <a:rPr lang="en-US" sz="2400" dirty="0" smtClean="0"/>
              <a:t>Contractors</a:t>
            </a:r>
            <a:endParaRPr lang="en-US" sz="2400" dirty="0"/>
          </a:p>
        </p:txBody>
      </p:sp>
      <p:sp>
        <p:nvSpPr>
          <p:cNvPr id="3" name="TextBox 2"/>
          <p:cNvSpPr txBox="1"/>
          <p:nvPr/>
        </p:nvSpPr>
        <p:spPr>
          <a:xfrm>
            <a:off x="5943600" y="5638800"/>
            <a:ext cx="184731" cy="369332"/>
          </a:xfrm>
          <a:prstGeom prst="rect">
            <a:avLst/>
          </a:prstGeom>
          <a:noFill/>
        </p:spPr>
        <p:txBody>
          <a:bodyPr wrap="none" rtlCol="0">
            <a:spAutoFit/>
          </a:bodyPr>
          <a:lstStyle/>
          <a:p>
            <a:pPr eaLnBrk="0" fontAlgn="base" hangingPunct="0">
              <a:spcBef>
                <a:spcPct val="0"/>
              </a:spcBef>
              <a:spcAft>
                <a:spcPct val="0"/>
              </a:spcAft>
            </a:pPr>
            <a:endParaRPr lang="en-US" dirty="0">
              <a:solidFill>
                <a:prstClr val="black"/>
              </a:solidFill>
              <a:latin typeface="Arial" charset="0"/>
            </a:endParaRPr>
          </a:p>
        </p:txBody>
      </p:sp>
      <p:sp>
        <p:nvSpPr>
          <p:cNvPr id="4" name="Slide Number Placeholder 3"/>
          <p:cNvSpPr>
            <a:spLocks noGrp="1"/>
          </p:cNvSpPr>
          <p:nvPr>
            <p:ph type="sldNum" sz="quarter" idx="12"/>
          </p:nvPr>
        </p:nvSpPr>
        <p:spPr/>
        <p:txBody>
          <a:bodyPr/>
          <a:lstStyle/>
          <a:p>
            <a:fld id="{548A7B98-DD6F-478D-AF4F-EB7DA848093B}" type="slidenum">
              <a:rPr lang="en-US" smtClean="0"/>
              <a:pPr/>
              <a:t>1</a:t>
            </a:fld>
            <a:endParaRPr lang="en-US" dirty="0"/>
          </a:p>
        </p:txBody>
      </p:sp>
    </p:spTree>
    <p:extLst>
      <p:ext uri="{BB962C8B-B14F-4D97-AF65-F5344CB8AC3E}">
        <p14:creationId xmlns:p14="http://schemas.microsoft.com/office/powerpoint/2010/main" val="3250168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Reasonable precautions shall be taken to minimize the emission of any fugitive dust into the outdoor atmosphere.</a:t>
            </a:r>
          </a:p>
          <a:p>
            <a:r>
              <a:rPr lang="en-US" dirty="0" smtClean="0"/>
              <a:t>The emission of fugitive dust from the following is prohibited:</a:t>
            </a:r>
          </a:p>
          <a:p>
            <a:pPr lvl="1"/>
            <a:r>
              <a:rPr lang="en-US" sz="2400" dirty="0" smtClean="0"/>
              <a:t>Any </a:t>
            </a:r>
            <a:r>
              <a:rPr lang="en-US" sz="2400" dirty="0"/>
              <a:t>material handling, screening, crushing, grinding, conveying, mixing, or other industrial-type operation or process</a:t>
            </a:r>
            <a:r>
              <a:rPr lang="en-US" sz="2400" dirty="0" smtClean="0"/>
              <a:t>;</a:t>
            </a:r>
            <a:r>
              <a:rPr lang="en-US" sz="2400" dirty="0"/>
              <a:t> </a:t>
            </a:r>
            <a:endParaRPr lang="en-US" sz="3600" dirty="0"/>
          </a:p>
          <a:p>
            <a:pPr lvl="1"/>
            <a:r>
              <a:rPr lang="en-US" sz="2400" dirty="0" smtClean="0"/>
              <a:t>Heater-planers </a:t>
            </a:r>
            <a:r>
              <a:rPr lang="en-US" sz="2400" dirty="0"/>
              <a:t>in repairing asphaltic concrete pavements</a:t>
            </a:r>
            <a:r>
              <a:rPr lang="en-US" sz="2400" dirty="0" smtClean="0"/>
              <a:t>;</a:t>
            </a:r>
            <a:endParaRPr lang="en-US" sz="3600" dirty="0"/>
          </a:p>
          <a:p>
            <a:pPr lvl="1"/>
            <a:r>
              <a:rPr lang="en-US" sz="2400" dirty="0" smtClean="0"/>
              <a:t>Portable </a:t>
            </a:r>
            <a:r>
              <a:rPr lang="en-US" sz="2400" dirty="0"/>
              <a:t>tar-</a:t>
            </a:r>
            <a:r>
              <a:rPr lang="en-US" sz="2400" dirty="0" err="1"/>
              <a:t>melters</a:t>
            </a:r>
            <a:r>
              <a:rPr lang="en-US" sz="2400" dirty="0"/>
              <a:t>, unless close-fitting lids, in good repair, for the tar-pots are available and are used</a:t>
            </a:r>
            <a:r>
              <a:rPr lang="en-US" sz="2400" dirty="0" smtClean="0"/>
              <a:t>;</a:t>
            </a:r>
            <a:endParaRPr lang="en-US" sz="3600" dirty="0"/>
          </a:p>
          <a:p>
            <a:pPr lvl="1"/>
            <a:r>
              <a:rPr lang="en-US" sz="2400" dirty="0" smtClean="0"/>
              <a:t>The </a:t>
            </a:r>
            <a:r>
              <a:rPr lang="en-US" sz="2400" dirty="0"/>
              <a:t>ventilation of any </a:t>
            </a:r>
            <a:r>
              <a:rPr lang="en-US" sz="2400" dirty="0" err="1"/>
              <a:t>tunnelling</a:t>
            </a:r>
            <a:r>
              <a:rPr lang="en-US" sz="2400" dirty="0"/>
              <a:t> operation; </a:t>
            </a:r>
            <a:r>
              <a:rPr lang="en-US" sz="2400" dirty="0" smtClean="0"/>
              <a:t>or</a:t>
            </a:r>
            <a:endParaRPr lang="en-US" sz="3600" dirty="0"/>
          </a:p>
          <a:p>
            <a:pPr lvl="1"/>
            <a:r>
              <a:rPr lang="en-US" sz="2400" dirty="0" smtClean="0"/>
              <a:t>The </a:t>
            </a:r>
            <a:r>
              <a:rPr lang="en-US" sz="2400" dirty="0"/>
              <a:t>cleaning of exposed surfaces through the use of compressed gases.</a:t>
            </a:r>
            <a:endParaRPr lang="en-US" sz="3600" dirty="0"/>
          </a:p>
          <a:p>
            <a:pPr lvl="1"/>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solidFill>
                  <a:prstClr val="black"/>
                </a:solidFill>
              </a:rPr>
              <a:pPr/>
              <a:t>10</a:t>
            </a:fld>
            <a:endParaRPr lang="en-US" dirty="0">
              <a:solidFill>
                <a:prstClr val="black"/>
              </a:solidFill>
            </a:endParaRPr>
          </a:p>
        </p:txBody>
      </p:sp>
      <p:sp>
        <p:nvSpPr>
          <p:cNvPr id="4" name="Title 3"/>
          <p:cNvSpPr>
            <a:spLocks noGrp="1"/>
          </p:cNvSpPr>
          <p:nvPr>
            <p:ph type="title"/>
          </p:nvPr>
        </p:nvSpPr>
        <p:spPr/>
        <p:txBody>
          <a:bodyPr/>
          <a:lstStyle/>
          <a:p>
            <a:r>
              <a:rPr lang="en-US" dirty="0" smtClean="0">
                <a:solidFill>
                  <a:srgbClr val="FF0000"/>
                </a:solidFill>
              </a:rPr>
              <a:t>Fugitive Dust</a:t>
            </a:r>
            <a:endParaRPr lang="en-US" dirty="0"/>
          </a:p>
        </p:txBody>
      </p:sp>
    </p:spTree>
    <p:extLst>
      <p:ext uri="{BB962C8B-B14F-4D97-AF65-F5344CB8AC3E}">
        <p14:creationId xmlns:p14="http://schemas.microsoft.com/office/powerpoint/2010/main" val="91971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 emission into the atmosphere of odorous or other air pollutants from any source in any quantity and of any characteristic, and duration which is, or is likely to be injurious to the public health or welfare, or which interferes with the reasonable enjoyment of life and property is prohibited.</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solidFill>
                  <a:prstClr val="black"/>
                </a:solidFill>
              </a:rPr>
              <a:pPr/>
              <a:t>11</a:t>
            </a:fld>
            <a:endParaRPr lang="en-US" dirty="0">
              <a:solidFill>
                <a:prstClr val="black"/>
              </a:solidFill>
            </a:endParaRPr>
          </a:p>
        </p:txBody>
      </p:sp>
      <p:sp>
        <p:nvSpPr>
          <p:cNvPr id="4" name="Title 3"/>
          <p:cNvSpPr>
            <a:spLocks noGrp="1"/>
          </p:cNvSpPr>
          <p:nvPr>
            <p:ph type="title"/>
          </p:nvPr>
        </p:nvSpPr>
        <p:spPr/>
        <p:txBody>
          <a:bodyPr/>
          <a:lstStyle/>
          <a:p>
            <a:r>
              <a:rPr lang="en-US" dirty="0" smtClean="0">
                <a:solidFill>
                  <a:srgbClr val="FF0000"/>
                </a:solidFill>
              </a:rPr>
              <a:t>Odor</a:t>
            </a:r>
            <a:endParaRPr lang="en-US" dirty="0">
              <a:solidFill>
                <a:srgbClr val="FF0000"/>
              </a:solidFill>
            </a:endParaRPr>
          </a:p>
        </p:txBody>
      </p:sp>
    </p:spTree>
    <p:extLst>
      <p:ext uri="{BB962C8B-B14F-4D97-AF65-F5344CB8AC3E}">
        <p14:creationId xmlns:p14="http://schemas.microsoft.com/office/powerpoint/2010/main" val="158621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lstStyle/>
          <a:p>
            <a:pPr marL="109728" indent="0" algn="ctr">
              <a:buNone/>
            </a:pPr>
            <a:r>
              <a:rPr lang="en-US" dirty="0" smtClean="0"/>
              <a:t>Stephen S. Ours, P.E.</a:t>
            </a:r>
          </a:p>
          <a:p>
            <a:pPr marL="109728" indent="0" algn="ctr">
              <a:buNone/>
            </a:pPr>
            <a:r>
              <a:rPr lang="en-US" dirty="0" smtClean="0"/>
              <a:t>Chief, Permitting Branch</a:t>
            </a:r>
          </a:p>
          <a:p>
            <a:pPr marL="109728" indent="0" algn="ctr">
              <a:buNone/>
            </a:pPr>
            <a:r>
              <a:rPr lang="en-US" dirty="0" smtClean="0"/>
              <a:t>Air Quality Division</a:t>
            </a:r>
          </a:p>
          <a:p>
            <a:pPr marL="109728" indent="0" algn="ctr">
              <a:buNone/>
            </a:pPr>
            <a:r>
              <a:rPr lang="en-US" dirty="0" smtClean="0"/>
              <a:t>Department of Energy and Environment</a:t>
            </a:r>
          </a:p>
          <a:p>
            <a:pPr marL="109728" indent="0" algn="ctr">
              <a:buNone/>
            </a:pPr>
            <a:r>
              <a:rPr lang="en-US" dirty="0" smtClean="0"/>
              <a:t>(202) 535-1747</a:t>
            </a:r>
          </a:p>
          <a:p>
            <a:pPr marL="109728" indent="0" algn="ctr">
              <a:buNone/>
            </a:pPr>
            <a:r>
              <a:rPr lang="en-US" dirty="0"/>
              <a:t>s</a:t>
            </a:r>
            <a:r>
              <a:rPr lang="en-US" dirty="0" smtClean="0"/>
              <a:t>tephen.ours@dc.gov</a:t>
            </a:r>
          </a:p>
          <a:p>
            <a:pPr marL="109728" indent="0">
              <a:buNone/>
            </a:pP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solidFill>
                  <a:prstClr val="black"/>
                </a:solidFill>
              </a:rPr>
              <a:pPr/>
              <a:t>12</a:t>
            </a:fld>
            <a:endParaRPr lang="en-US" dirty="0">
              <a:solidFill>
                <a:prstClr val="black"/>
              </a:solidFill>
            </a:endParaRPr>
          </a:p>
        </p:txBody>
      </p:sp>
      <p:sp>
        <p:nvSpPr>
          <p:cNvPr id="4" name="Title 3"/>
          <p:cNvSpPr>
            <a:spLocks noGrp="1"/>
          </p:cNvSpPr>
          <p:nvPr>
            <p:ph type="title"/>
          </p:nvPr>
        </p:nvSpPr>
        <p:spPr/>
        <p:txBody>
          <a:bodyPr/>
          <a:lstStyle/>
          <a:p>
            <a:r>
              <a:rPr lang="en-US" dirty="0" smtClean="0">
                <a:solidFill>
                  <a:srgbClr val="FF0000"/>
                </a:solidFill>
              </a:rPr>
              <a:t>Contact Information</a:t>
            </a:r>
            <a:endParaRPr lang="en-US" dirty="0">
              <a:solidFill>
                <a:srgbClr val="FF0000"/>
              </a:solidFill>
            </a:endParaRPr>
          </a:p>
        </p:txBody>
      </p:sp>
    </p:spTree>
    <p:extLst>
      <p:ext uri="{BB962C8B-B14F-4D97-AF65-F5344CB8AC3E}">
        <p14:creationId xmlns:p14="http://schemas.microsoft.com/office/powerpoint/2010/main" val="167554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95400"/>
            <a:ext cx="7772400" cy="5093702"/>
          </a:xfrm>
          <a:prstGeom prst="rect">
            <a:avLst/>
          </a:prstGeom>
          <a:noFill/>
        </p:spPr>
        <p:txBody>
          <a:bodyPr wrap="square" rtlCol="0">
            <a:spAutoFit/>
          </a:bodyPr>
          <a:lstStyle/>
          <a:p>
            <a:pPr algn="ctr"/>
            <a:r>
              <a:rPr lang="en-US" sz="2300" b="1" dirty="0" smtClean="0">
                <a:latin typeface="Century Gothic" pitchFamily="34" charset="0"/>
              </a:rPr>
              <a:t>   </a:t>
            </a:r>
            <a:r>
              <a:rPr lang="en-US" sz="2300" b="1" dirty="0">
                <a:latin typeface="Century Gothic" pitchFamily="34" charset="0"/>
              </a:rPr>
              <a:t>DEPARTMENT OF </a:t>
            </a:r>
            <a:r>
              <a:rPr lang="en-US" sz="2300" b="1" dirty="0" smtClean="0">
                <a:latin typeface="Century Gothic" pitchFamily="34" charset="0"/>
              </a:rPr>
              <a:t>ENERGY AND </a:t>
            </a:r>
            <a:r>
              <a:rPr lang="en-US" sz="2300" b="1" dirty="0">
                <a:latin typeface="Century Gothic" pitchFamily="34" charset="0"/>
              </a:rPr>
              <a:t>ENVIRONMENT</a:t>
            </a:r>
          </a:p>
          <a:p>
            <a:pPr algn="ctr"/>
            <a:r>
              <a:rPr lang="en-US" sz="2300" b="1" dirty="0">
                <a:latin typeface="Century Gothic" pitchFamily="34" charset="0"/>
              </a:rPr>
              <a:t>AIR QUALITY DIVISION</a:t>
            </a:r>
          </a:p>
          <a:p>
            <a:pPr algn="ctr"/>
            <a:endParaRPr lang="en-US" b="1" dirty="0" smtClean="0">
              <a:latin typeface="Century Gothic" pitchFamily="34" charset="0"/>
            </a:endParaRPr>
          </a:p>
          <a:p>
            <a:pPr algn="ctr"/>
            <a:r>
              <a:rPr lang="en-US" sz="1700" b="1" dirty="0" smtClean="0">
                <a:latin typeface="Century Gothic" pitchFamily="34" charset="0"/>
              </a:rPr>
              <a:t>            COMPLIANCE </a:t>
            </a:r>
            <a:r>
              <a:rPr lang="en-US" sz="1700" b="1" dirty="0">
                <a:latin typeface="Century Gothic" pitchFamily="34" charset="0"/>
              </a:rPr>
              <a:t>&amp; ENFORCEMENT</a:t>
            </a:r>
          </a:p>
          <a:p>
            <a:pPr algn="ctr"/>
            <a:r>
              <a:rPr lang="en-US" sz="1700" b="1" dirty="0" smtClean="0">
                <a:latin typeface="Century Gothic" pitchFamily="34" charset="0"/>
              </a:rPr>
              <a:t>             ASBESTOS </a:t>
            </a:r>
            <a:r>
              <a:rPr lang="en-US" sz="1700" b="1" dirty="0">
                <a:latin typeface="Century Gothic" pitchFamily="34" charset="0"/>
              </a:rPr>
              <a:t>ABATEMENT PROGRAM</a:t>
            </a:r>
          </a:p>
          <a:p>
            <a:pPr algn="ctr"/>
            <a:r>
              <a:rPr lang="en-US" dirty="0">
                <a:latin typeface="Century Gothic" pitchFamily="34" charset="0"/>
              </a:rPr>
              <a:t> </a:t>
            </a:r>
          </a:p>
          <a:p>
            <a:pPr algn="ctr"/>
            <a:endParaRPr lang="en-US" dirty="0" smtClean="0">
              <a:latin typeface="Century Gothic" pitchFamily="34" charset="0"/>
            </a:endParaRPr>
          </a:p>
          <a:p>
            <a:pPr algn="ctr"/>
            <a:endParaRPr lang="en-US" dirty="0">
              <a:latin typeface="Century Gothic" pitchFamily="34" charset="0"/>
            </a:endParaRPr>
          </a:p>
          <a:p>
            <a:pPr algn="ctr"/>
            <a:endParaRPr lang="en-US" sz="1600" dirty="0" smtClean="0">
              <a:latin typeface="Century Gothic" pitchFamily="34" charset="0"/>
            </a:endParaRPr>
          </a:p>
          <a:p>
            <a:pPr algn="ctr"/>
            <a:endParaRPr lang="en-US" sz="1500" dirty="0" smtClean="0">
              <a:latin typeface="Century Gothic" pitchFamily="34" charset="0"/>
            </a:endParaRPr>
          </a:p>
          <a:p>
            <a:pPr algn="ctr"/>
            <a:endParaRPr lang="en-US" sz="1500" dirty="0">
              <a:latin typeface="Century Gothic" pitchFamily="34" charset="0"/>
            </a:endParaRPr>
          </a:p>
          <a:p>
            <a:pPr algn="ctr"/>
            <a:endParaRPr lang="en-US" sz="1500" dirty="0" smtClean="0">
              <a:latin typeface="Century Gothic" pitchFamily="34" charset="0"/>
            </a:endParaRPr>
          </a:p>
          <a:p>
            <a:pPr algn="ctr"/>
            <a:r>
              <a:rPr lang="en-US" sz="1400" b="1" dirty="0" smtClean="0">
                <a:latin typeface="Century Gothic" pitchFamily="34" charset="0"/>
              </a:rPr>
              <a:t>-</a:t>
            </a:r>
            <a:r>
              <a:rPr lang="en-US" sz="1400" dirty="0" smtClean="0">
                <a:latin typeface="Century Gothic" pitchFamily="34" charset="0"/>
              </a:rPr>
              <a:t> </a:t>
            </a:r>
            <a:r>
              <a:rPr lang="en-US" sz="1600" b="1" dirty="0" smtClean="0">
                <a:latin typeface="Century Gothic" pitchFamily="34" charset="0"/>
              </a:rPr>
              <a:t>CECILY </a:t>
            </a:r>
            <a:r>
              <a:rPr lang="en-US" sz="1600" b="1" dirty="0">
                <a:latin typeface="Century Gothic" pitchFamily="34" charset="0"/>
              </a:rPr>
              <a:t>BEALL, </a:t>
            </a:r>
            <a:r>
              <a:rPr lang="en-US" sz="1600" dirty="0">
                <a:latin typeface="Century Gothic" pitchFamily="34" charset="0"/>
              </a:rPr>
              <a:t>ASSOCIATE </a:t>
            </a:r>
            <a:r>
              <a:rPr lang="en-US" sz="1600" dirty="0" smtClean="0">
                <a:latin typeface="Century Gothic" pitchFamily="34" charset="0"/>
              </a:rPr>
              <a:t>DIRECTOR, AIR QUALITY DIVISION</a:t>
            </a:r>
            <a:endParaRPr lang="en-US" sz="1600" dirty="0">
              <a:latin typeface="Century Gothic" pitchFamily="34" charset="0"/>
            </a:endParaRPr>
          </a:p>
          <a:p>
            <a:pPr algn="ctr"/>
            <a:r>
              <a:rPr lang="en-US" sz="1600" b="1" dirty="0" smtClean="0">
                <a:latin typeface="Century Gothic" pitchFamily="34" charset="0"/>
              </a:rPr>
              <a:t>- MANUEL </a:t>
            </a:r>
            <a:r>
              <a:rPr lang="en-US" sz="1600" b="1" dirty="0">
                <a:latin typeface="Century Gothic" pitchFamily="34" charset="0"/>
              </a:rPr>
              <a:t>OLIVA, </a:t>
            </a:r>
            <a:r>
              <a:rPr lang="en-US" sz="1600" dirty="0">
                <a:latin typeface="Century Gothic" pitchFamily="34" charset="0"/>
              </a:rPr>
              <a:t>CHIEF OF COMPLIANCE &amp; ENFORCEMENT</a:t>
            </a:r>
          </a:p>
          <a:p>
            <a:pPr algn="ctr"/>
            <a:r>
              <a:rPr lang="en-US" sz="1600" b="1" dirty="0" smtClean="0">
                <a:latin typeface="Century Gothic" pitchFamily="34" charset="0"/>
              </a:rPr>
              <a:t>- RALPH KNATT, </a:t>
            </a:r>
            <a:r>
              <a:rPr lang="en-US" sz="1600" dirty="0">
                <a:latin typeface="Century Gothic" pitchFamily="34" charset="0"/>
              </a:rPr>
              <a:t>ENVIRONMENTAL </a:t>
            </a:r>
            <a:r>
              <a:rPr lang="en-US" sz="1600" dirty="0" smtClean="0">
                <a:latin typeface="Century Gothic" pitchFamily="34" charset="0"/>
              </a:rPr>
              <a:t>PROTECTION SPECIALIST </a:t>
            </a:r>
            <a:endParaRPr lang="en-US" sz="1600" dirty="0">
              <a:latin typeface="Century Gothic" pitchFamily="34" charset="0"/>
            </a:endParaRPr>
          </a:p>
          <a:p>
            <a:pPr algn="ctr"/>
            <a:r>
              <a:rPr lang="en-US" sz="1600" b="1" dirty="0" smtClean="0">
                <a:latin typeface="Century Gothic" pitchFamily="34" charset="0"/>
              </a:rPr>
              <a:t>- JOANNA VIVANCO, </a:t>
            </a:r>
            <a:r>
              <a:rPr lang="en-US" sz="1600" dirty="0" smtClean="0">
                <a:latin typeface="Century Gothic" pitchFamily="34" charset="0"/>
              </a:rPr>
              <a:t>ENVIRONMENTAL  PROTECTION SPECIALIST </a:t>
            </a:r>
            <a:endParaRPr lang="en-US" sz="1600" b="1" dirty="0" smtClean="0">
              <a:latin typeface="Century Gothic" pitchFamily="34" charset="0"/>
            </a:endParaRPr>
          </a:p>
          <a:p>
            <a:pPr algn="ctr"/>
            <a:r>
              <a:rPr lang="en-US" sz="1600" b="1" dirty="0" smtClean="0">
                <a:latin typeface="Century Gothic" pitchFamily="34" charset="0"/>
              </a:rPr>
              <a:t>- KEITH KEEMER, </a:t>
            </a:r>
            <a:r>
              <a:rPr lang="en-US" sz="1600" dirty="0" smtClean="0">
                <a:latin typeface="Century Gothic" pitchFamily="34" charset="0"/>
              </a:rPr>
              <a:t>ENVIRONMENTAL PROTECTION SPECIALIST </a:t>
            </a:r>
          </a:p>
          <a:p>
            <a:pPr algn="ctr"/>
            <a:r>
              <a:rPr lang="en-US" sz="1600" b="1" dirty="0" smtClean="0">
                <a:latin typeface="Century Gothic" pitchFamily="34" charset="0"/>
              </a:rPr>
              <a:t>- JUANITA </a:t>
            </a:r>
            <a:r>
              <a:rPr lang="en-US" sz="1600" b="1" dirty="0">
                <a:latin typeface="Century Gothic" pitchFamily="34" charset="0"/>
              </a:rPr>
              <a:t>THOMPSON, </a:t>
            </a:r>
            <a:r>
              <a:rPr lang="en-US" sz="1600" dirty="0" smtClean="0">
                <a:latin typeface="Century Gothic" pitchFamily="34" charset="0"/>
              </a:rPr>
              <a:t>COMPLIANCE PROGRAM SPECIALIST</a:t>
            </a:r>
            <a:endParaRPr lang="en-US" sz="1600" dirty="0">
              <a:latin typeface="Century Gothic" pitchFamily="34" charset="0"/>
            </a:endParaRPr>
          </a:p>
          <a:p>
            <a:endParaRPr lang="en-US" sz="1600" dirty="0">
              <a:latin typeface="Century Gothic" pitchFamily="34" charset="0"/>
            </a:endParaRPr>
          </a:p>
        </p:txBody>
      </p:sp>
      <p:pic>
        <p:nvPicPr>
          <p:cNvPr id="3074" name="Picture 2" descr="http://the-recall-lawyers.com/asbes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2895600"/>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ee-logo--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74320"/>
            <a:ext cx="1838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5410200"/>
            <a:ext cx="620682"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38979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Asbestos Regulations</a:t>
            </a:r>
            <a:endParaRPr lang="en-US" b="1" u="sng" dirty="0"/>
          </a:p>
        </p:txBody>
      </p:sp>
      <p:sp>
        <p:nvSpPr>
          <p:cNvPr id="3" name="Content Placeholder 2"/>
          <p:cNvSpPr>
            <a:spLocks noGrp="1"/>
          </p:cNvSpPr>
          <p:nvPr>
            <p:ph sz="quarter" idx="1"/>
          </p:nvPr>
        </p:nvSpPr>
        <p:spPr/>
        <p:txBody>
          <a:bodyPr/>
          <a:lstStyle/>
          <a:p>
            <a:endParaRPr lang="en-US" b="1" dirty="0" smtClean="0"/>
          </a:p>
          <a:p>
            <a:r>
              <a:rPr lang="en-US" b="1" dirty="0" smtClean="0"/>
              <a:t>DOEE</a:t>
            </a:r>
            <a:r>
              <a:rPr lang="en-US" dirty="0" smtClean="0"/>
              <a:t> - Title 20 DCMR § 800 (Control of Asbestos)</a:t>
            </a:r>
          </a:p>
          <a:p>
            <a:pPr marL="0" indent="0">
              <a:buNone/>
            </a:pPr>
            <a:endParaRPr lang="en-US" dirty="0" smtClean="0"/>
          </a:p>
          <a:p>
            <a:r>
              <a:rPr lang="en-US" b="1" dirty="0" smtClean="0"/>
              <a:t>EPA</a:t>
            </a:r>
            <a:r>
              <a:rPr lang="en-US" dirty="0" smtClean="0"/>
              <a:t> - Title 40 CFR § 61.145 part 61- Subpart M-</a:t>
            </a:r>
            <a:r>
              <a:rPr lang="en-US" u="sng" dirty="0" smtClean="0"/>
              <a:t>National</a:t>
            </a:r>
            <a:r>
              <a:rPr lang="en-US" dirty="0" smtClean="0"/>
              <a:t> </a:t>
            </a:r>
            <a:r>
              <a:rPr lang="en-US" u="sng" dirty="0" smtClean="0"/>
              <a:t>Emission Standards For Hazardous Air Pollutants (NESHAP)</a:t>
            </a:r>
          </a:p>
          <a:p>
            <a:pPr marL="0" indent="0">
              <a:buNone/>
            </a:pPr>
            <a:endParaRPr lang="en-US" u="sng" dirty="0" smtClean="0"/>
          </a:p>
          <a:p>
            <a:r>
              <a:rPr lang="en-US" b="1" dirty="0" smtClean="0"/>
              <a:t>OSHA</a:t>
            </a:r>
            <a:r>
              <a:rPr lang="en-US" dirty="0" smtClean="0"/>
              <a:t> -  Title 29 CFR § 1910.134 (Respiratory Protection)</a:t>
            </a:r>
          </a:p>
          <a:p>
            <a:r>
              <a:rPr lang="en-US" b="1" dirty="0" smtClean="0"/>
              <a:t>OSHA</a:t>
            </a:r>
            <a:r>
              <a:rPr lang="en-US" dirty="0" smtClean="0"/>
              <a:t> – Title 29 CFR § 1926.1101 (Asbestos in Construction)</a:t>
            </a:r>
            <a:endParaRPr lang="en-US" dirty="0"/>
          </a:p>
        </p:txBody>
      </p:sp>
      <p:pic>
        <p:nvPicPr>
          <p:cNvPr id="4" name="Picture 2" descr="doee-logo--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23495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310" y="5638800"/>
            <a:ext cx="568959"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79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Where is Asbestos Found?</a:t>
            </a:r>
            <a:endParaRPr lang="en-US" b="1" u="sng" dirty="0"/>
          </a:p>
        </p:txBody>
      </p:sp>
      <p:sp>
        <p:nvSpPr>
          <p:cNvPr id="3" name="Content Placeholder 2"/>
          <p:cNvSpPr>
            <a:spLocks noGrp="1"/>
          </p:cNvSpPr>
          <p:nvPr>
            <p:ph sz="quarter" idx="1"/>
          </p:nvPr>
        </p:nvSpPr>
        <p:spPr/>
        <p:txBody>
          <a:bodyPr>
            <a:normAutofit lnSpcReduction="10000"/>
          </a:bodyPr>
          <a:lstStyle/>
          <a:p>
            <a:r>
              <a:rPr lang="en-US" dirty="0" smtClean="0"/>
              <a:t>Sprayed-on fire proofing &amp; insulation in buildings</a:t>
            </a:r>
          </a:p>
          <a:p>
            <a:r>
              <a:rPr lang="en-US" dirty="0" smtClean="0"/>
              <a:t>Insulation for pipes and boilers</a:t>
            </a:r>
          </a:p>
          <a:p>
            <a:r>
              <a:rPr lang="en-US" dirty="0" smtClean="0"/>
              <a:t>Wall and ceiling insulation</a:t>
            </a:r>
          </a:p>
          <a:p>
            <a:r>
              <a:rPr lang="en-US" dirty="0" smtClean="0"/>
              <a:t>Ceiling tiles</a:t>
            </a:r>
          </a:p>
          <a:p>
            <a:r>
              <a:rPr lang="en-US" dirty="0" smtClean="0"/>
              <a:t>Floor tiles</a:t>
            </a:r>
          </a:p>
          <a:p>
            <a:r>
              <a:rPr lang="en-US" dirty="0" smtClean="0"/>
              <a:t>Putties, caulks, and cements (e.g. cement pipes used to store and transport chemicals)</a:t>
            </a:r>
          </a:p>
          <a:p>
            <a:r>
              <a:rPr lang="en-US" dirty="0" smtClean="0"/>
              <a:t>Plaster material (acoustical and decorative)</a:t>
            </a:r>
          </a:p>
          <a:p>
            <a:r>
              <a:rPr lang="en-US" dirty="0" smtClean="0"/>
              <a:t>Mastic material (pipe, HVAC, sink)</a:t>
            </a:r>
          </a:p>
          <a:p>
            <a:r>
              <a:rPr lang="en-US" dirty="0" smtClean="0"/>
              <a:t>Construction mastics (floor, tile, carpet, ceiling tile, etc.)</a:t>
            </a:r>
            <a:endParaRPr lang="en-US" dirty="0"/>
          </a:p>
        </p:txBody>
      </p:sp>
      <p:pic>
        <p:nvPicPr>
          <p:cNvPr id="4" name="Picture 2" descr="doee-logo--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23495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562600"/>
            <a:ext cx="568959"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67446"/>
            <a:ext cx="1575581"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Asbestos Floor Tile</a:t>
            </a:r>
            <a:endParaRPr lang="en-US" u="sng"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70020" y="3108960"/>
            <a:ext cx="1661160" cy="124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tse3.mm.bing.net/th?id=OIP.M78bb059f917a4c016c870571138aa99do0&amp;w=218&amp;h=164&amp;c=7&amp;rs=1&amp;qlt=90&amp;o=4&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398328" cy="4617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267446"/>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608638"/>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86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Preparing for Asbestos Abatement</a:t>
            </a:r>
            <a:endParaRPr lang="en-US" u="sng" dirty="0"/>
          </a:p>
        </p:txBody>
      </p:sp>
      <p:pic>
        <p:nvPicPr>
          <p:cNvPr id="112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59530" y="3028950"/>
            <a:ext cx="188214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http://tse1.mm.bing.net/th?&amp;id=OIP.Mc86b6c85e268313c51014ae1cc7ce2d6o0&amp;w=248&amp;h=185&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7315200" cy="4785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8059"/>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5532438"/>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6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Asbestos Ceiling Tile &amp; Glue Dots</a:t>
            </a:r>
            <a:endParaRPr lang="en-US" u="sng"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657600" y="287655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tse1.mm.bing.net/th?&amp;id=OIP.Me32925abdcb6ad164c4d49eb09edb03do0&amp;w=300&amp;h=225&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009" y="1676400"/>
            <a:ext cx="7112391"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19"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5463031"/>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35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Damaged Asbestos Pipe Insulation</a:t>
            </a:r>
            <a:endParaRPr lang="en-US" u="sng"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657600" y="287655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tse1.mm.bing.net/th?&amp;id=OIP.M0d9adba19590f43be3717f2250ba9e79o0&amp;w=300&amp;h=225&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7239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19"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5532438"/>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55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rPr>
              <a:t>Common Sources of Air Pollution in the District </a:t>
            </a:r>
            <a:endParaRPr lang="en-US" sz="3600" dirty="0">
              <a:solidFill>
                <a:srgbClr val="FF0000"/>
              </a:solidFill>
            </a:endParaRPr>
          </a:p>
        </p:txBody>
      </p:sp>
      <p:pic>
        <p:nvPicPr>
          <p:cNvPr id="4" name="Picture 4" descr="DSCN04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692" y="3990047"/>
            <a:ext cx="2447431" cy="18351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SCN04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749" y="3996396"/>
            <a:ext cx="2438963" cy="1828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1678520"/>
            <a:ext cx="2455899" cy="1834345"/>
          </a:xfrm>
          <a:prstGeom prst="rect">
            <a:avLst/>
          </a:prstGeom>
        </p:spPr>
      </p:pic>
      <p:pic>
        <p:nvPicPr>
          <p:cNvPr id="8194" name="Picture 2" descr="C:\Users\cecily.beall\AppData\Local\Microsoft\Windows\Temporary Internet Files\Content.Outlook\61ZPV767\CIMG01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3532" y="3767794"/>
            <a:ext cx="2743201" cy="205740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cecily.beall\AppData\Local\Microsoft\Windows\Temporary Internet Files\Content.Outlook\61ZPV767\CIMG06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4953" y="1679017"/>
            <a:ext cx="2324847" cy="17436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692" y="1670053"/>
            <a:ext cx="286270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BF71271-B78D-43E4-A167-4B295905133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33464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Asbestos Pipe Insulation</a:t>
            </a:r>
            <a:endParaRPr lang="en-US" u="sng" dirty="0"/>
          </a:p>
        </p:txBody>
      </p:sp>
      <p:pic>
        <p:nvPicPr>
          <p:cNvPr id="143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657600" y="287655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http://tse1.mm.bing.net/th?&amp;id=OIP.M0e568470e4f1a6fe437d6557ca45d728o0&amp;w=300&amp;h=225&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74676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267446"/>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5463031"/>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96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Glove-Bag Preparation</a:t>
            </a:r>
            <a:endParaRPr lang="en-US" u="sng" dirty="0"/>
          </a:p>
        </p:txBody>
      </p:sp>
      <p:pic>
        <p:nvPicPr>
          <p:cNvPr id="1331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16680" y="3074670"/>
            <a:ext cx="1767840" cy="131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http://tse1.mm.bing.net/th?&amp;id=OIP.Mde7b51fd95e871c089506200894ba191o0&amp;w=238&amp;h=177&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46" y="1503726"/>
            <a:ext cx="7214302" cy="4754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19"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5463031"/>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634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Glove-bag Removal</a:t>
            </a:r>
            <a:endParaRPr lang="en-US" u="sng" dirty="0"/>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046220" y="2979420"/>
            <a:ext cx="1508760" cy="150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tse1.mm.bing.net/th?&amp;id=OIP.Mb404d85e05ef359c64e0101e079279d8o0&amp;w=198&amp;h=198&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70104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19"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5532438"/>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55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Spray-on Insulation – Structural Beam</a:t>
            </a:r>
            <a:endParaRPr lang="en-US" u="sng" dirty="0"/>
          </a:p>
        </p:txBody>
      </p:sp>
      <p:pic>
        <p:nvPicPr>
          <p:cNvPr id="4" name="Picture 4" descr="http://images.wisegeek.com/asbestos-ceiling-insulatio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68168" y="1447800"/>
            <a:ext cx="6864864"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ee-logo--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804" y="5562600"/>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522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Removal of Spray-on Insulation</a:t>
            </a:r>
            <a:endParaRPr lang="en-US" u="sng" dirty="0"/>
          </a:p>
        </p:txBody>
      </p:sp>
      <p:pic>
        <p:nvPicPr>
          <p:cNvPr id="1638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798570" y="3063240"/>
            <a:ext cx="2004060" cy="134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descr="http://tse1.mm.bing.net/th?&amp;id=OIP.Me6a9565d1401480b3c4d3da0b63ec22do0&amp;w=264&amp;h=176&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0"/>
            <a:ext cx="68580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804" y="5608638"/>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82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Negative Air Machine w/HEPA</a:t>
            </a:r>
            <a:endParaRPr lang="en-US" u="sng" dirty="0"/>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657600" y="3120390"/>
            <a:ext cx="2286000" cy="122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tse1.mm.bing.net/th?&amp;id=OIP.M09c6ee1a777ab3ec871de6975377b83ao0&amp;w=301&amp;h=161&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029" y="1676400"/>
            <a:ext cx="68580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804" y="5608638"/>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882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Negative Air Machines - NPE</a:t>
            </a:r>
            <a:endParaRPr lang="en-US" u="sng" dirty="0"/>
          </a:p>
        </p:txBody>
      </p:sp>
      <p:pic>
        <p:nvPicPr>
          <p:cNvPr id="1536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28110" y="3036570"/>
            <a:ext cx="1744980" cy="1394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descr="http://tse1.mm.bing.net/th?&amp;id=OIP.M13483c79aac2fef15d0513dcf10a7909o0&amp;w=230&amp;h=183&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7239000" cy="4765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19"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804" y="5608638"/>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422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Regulated Area - Full Containment</a:t>
            </a:r>
            <a:endParaRPr lang="en-US" u="sng" dirty="0"/>
          </a:p>
        </p:txBody>
      </p:sp>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http://www.minneapolisasbestosremovalmn.com/wp-content/uploads/2015/02/Industrial-Asbes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237" y="1447800"/>
            <a:ext cx="6492240" cy="4869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ee-logo--d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2804" y="5486400"/>
            <a:ext cx="6159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403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3-Stage Decontamination Unit</a:t>
            </a:r>
            <a:endParaRPr lang="en-US" u="sng" dirty="0"/>
          </a:p>
        </p:txBody>
      </p:sp>
      <p:pic>
        <p:nvPicPr>
          <p:cNvPr id="4" name="Picture 4" descr="http://doctoratehousewife.files.wordpress.com/2012/10/800px-uk_asbestos_removal_enclosure.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71628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ee-logo--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52400"/>
            <a:ext cx="1575581" cy="54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804" y="5638800"/>
            <a:ext cx="6159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082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04800"/>
            <a:ext cx="7772400" cy="1143000"/>
          </a:xfrm>
        </p:spPr>
        <p:txBody>
          <a:bodyPr>
            <a:normAutofit fontScale="90000"/>
          </a:bodyPr>
          <a:lstStyle/>
          <a:p>
            <a:r>
              <a:rPr lang="en-US" b="1" u="sng" dirty="0" smtClean="0"/>
              <a:t>Building/Facility Owner Responsibilities</a:t>
            </a:r>
            <a:endParaRPr lang="en-US" b="1" u="sng" dirty="0"/>
          </a:p>
        </p:txBody>
      </p:sp>
      <p:sp>
        <p:nvSpPr>
          <p:cNvPr id="3" name="Content Placeholder 2"/>
          <p:cNvSpPr>
            <a:spLocks noGrp="1"/>
          </p:cNvSpPr>
          <p:nvPr>
            <p:ph sz="quarter" idx="1"/>
          </p:nvPr>
        </p:nvSpPr>
        <p:spPr/>
        <p:txBody>
          <a:bodyPr>
            <a:normAutofit lnSpcReduction="10000"/>
          </a:bodyPr>
          <a:lstStyle/>
          <a:p>
            <a:r>
              <a:rPr lang="en-US" dirty="0" smtClean="0"/>
              <a:t>Environmental (asbestos) survey: determine presence, location, and quantity of asbestos containing material (ACM).</a:t>
            </a:r>
          </a:p>
          <a:p>
            <a:r>
              <a:rPr lang="en-US" dirty="0" smtClean="0"/>
              <a:t>Inform employers, employees, tenants, and others who may be impacted.</a:t>
            </a:r>
          </a:p>
          <a:p>
            <a:r>
              <a:rPr lang="en-US" dirty="0" smtClean="0"/>
              <a:t>Have “suspect” material sampled and tested before starting any renovation or maintenance work.</a:t>
            </a:r>
          </a:p>
          <a:p>
            <a:r>
              <a:rPr lang="en-US" dirty="0" smtClean="0"/>
              <a:t>Permit only certified individuals to perform work that may release asbestos fibers into the air.</a:t>
            </a:r>
          </a:p>
          <a:p>
            <a:r>
              <a:rPr lang="en-US" dirty="0" smtClean="0"/>
              <a:t>Submit “Notification of Demolition and Renovation” to DOEE when projects involve 160 square feet, 260 linear feet or 35 cubic feet of ACM.</a:t>
            </a:r>
            <a:endParaRPr lang="en-US" dirty="0"/>
          </a:p>
        </p:txBody>
      </p:sp>
      <p:pic>
        <p:nvPicPr>
          <p:cNvPr id="4" name="Picture 2" descr="doee-logo--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554480" cy="541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5562600"/>
            <a:ext cx="548640" cy="9699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ee-logo--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9218"/>
            <a:ext cx="1554480" cy="54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1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4672"/>
          </a:xfrm>
        </p:spPr>
        <p:txBody>
          <a:bodyPr>
            <a:normAutofit/>
          </a:bodyPr>
          <a:lstStyle/>
          <a:p>
            <a:r>
              <a:rPr lang="en-US" dirty="0" smtClean="0"/>
              <a:t>If you plan to install equipment that would emit air pollution, you need to apply for and obtain an air quality permit </a:t>
            </a:r>
            <a:r>
              <a:rPr lang="en-US" u="sng" dirty="0" smtClean="0"/>
              <a:t>before you begin construction/installation of the equipment</a:t>
            </a:r>
            <a:r>
              <a:rPr lang="en-US" dirty="0" smtClean="0"/>
              <a:t>.</a:t>
            </a:r>
          </a:p>
          <a:p>
            <a:endParaRPr lang="en-US" dirty="0"/>
          </a:p>
          <a:p>
            <a:r>
              <a:rPr lang="en-US" dirty="0" smtClean="0"/>
              <a:t>Examples:</a:t>
            </a:r>
          </a:p>
          <a:p>
            <a:pPr lvl="1"/>
            <a:r>
              <a:rPr lang="en-US" dirty="0" smtClean="0"/>
              <a:t>Boilers (&gt;5MMBTU/</a:t>
            </a:r>
            <a:r>
              <a:rPr lang="en-US" dirty="0" err="1" smtClean="0"/>
              <a:t>hr</a:t>
            </a:r>
            <a:r>
              <a:rPr lang="en-US" dirty="0" smtClean="0"/>
              <a:t> heat input)</a:t>
            </a:r>
          </a:p>
          <a:p>
            <a:pPr lvl="1"/>
            <a:r>
              <a:rPr lang="en-US" dirty="0" smtClean="0"/>
              <a:t>Cogeneration Equipment</a:t>
            </a:r>
          </a:p>
          <a:p>
            <a:pPr lvl="1"/>
            <a:r>
              <a:rPr lang="en-US" dirty="0" smtClean="0"/>
              <a:t>Generators</a:t>
            </a:r>
          </a:p>
          <a:p>
            <a:pPr lvl="1"/>
            <a:r>
              <a:rPr lang="en-US" dirty="0" smtClean="0"/>
              <a:t>Paint Booths</a:t>
            </a:r>
          </a:p>
          <a:p>
            <a:pPr lvl="1"/>
            <a:r>
              <a:rPr lang="en-US" dirty="0" smtClean="0"/>
              <a:t>Anything else that will emit air pollution</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solidFill>
                  <a:prstClr val="black"/>
                </a:solidFill>
              </a:rPr>
              <a:pPr/>
              <a:t>3</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dirty="0" smtClean="0">
                <a:solidFill>
                  <a:srgbClr val="FF0000"/>
                </a:solidFill>
              </a:rPr>
              <a:t>Air Quality Permitting – Basic Requirement</a:t>
            </a:r>
            <a:endParaRPr lang="en-US" dirty="0">
              <a:solidFill>
                <a:srgbClr val="FF0000"/>
              </a:solidFill>
            </a:endParaRPr>
          </a:p>
        </p:txBody>
      </p:sp>
    </p:spTree>
    <p:extLst>
      <p:ext uri="{BB962C8B-B14F-4D97-AF65-F5344CB8AC3E}">
        <p14:creationId xmlns:p14="http://schemas.microsoft.com/office/powerpoint/2010/main" val="4098939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447800"/>
            <a:ext cx="8851900" cy="5262979"/>
          </a:xfrm>
          <a:prstGeom prst="rect">
            <a:avLst/>
          </a:prstGeom>
          <a:noFill/>
        </p:spPr>
        <p:txBody>
          <a:bodyPr wrap="square" rtlCol="0">
            <a:spAutoFit/>
          </a:bodyPr>
          <a:lstStyle/>
          <a:p>
            <a:pPr algn="ctr"/>
            <a:r>
              <a:rPr lang="en-US" sz="2800" b="1" u="sng" dirty="0">
                <a:latin typeface="Century Gothic" pitchFamily="34" charset="0"/>
              </a:rPr>
              <a:t>NATIONAL EMISSIONS </a:t>
            </a:r>
            <a:r>
              <a:rPr lang="en-US" sz="2800" b="1" u="sng" dirty="0" smtClean="0">
                <a:latin typeface="Century Gothic" pitchFamily="34" charset="0"/>
              </a:rPr>
              <a:t>STANDARD </a:t>
            </a:r>
            <a:r>
              <a:rPr lang="en-US" sz="2800" b="1" u="sng" dirty="0">
                <a:latin typeface="Century Gothic" pitchFamily="34" charset="0"/>
              </a:rPr>
              <a:t>FOR HAZARDOUS AIR POLLUTANTS (NESHAP)</a:t>
            </a:r>
          </a:p>
          <a:p>
            <a:endParaRPr lang="en-US" sz="2800" dirty="0">
              <a:latin typeface="Century Gothic" pitchFamily="34" charset="0"/>
            </a:endParaRPr>
          </a:p>
          <a:p>
            <a:pPr marL="457200" indent="-457200">
              <a:buFont typeface="Arial" panose="020B0604020202020204" pitchFamily="34" charset="0"/>
              <a:buChar char="•"/>
            </a:pPr>
            <a:r>
              <a:rPr lang="en-US" sz="2800" dirty="0" smtClean="0">
                <a:latin typeface="Century Gothic" pitchFamily="34" charset="0"/>
              </a:rPr>
              <a:t>Notification (EPA)</a:t>
            </a:r>
          </a:p>
          <a:p>
            <a:pPr marL="457200" indent="-457200">
              <a:buFont typeface="Arial" panose="020B0604020202020204" pitchFamily="34" charset="0"/>
              <a:buChar char="•"/>
            </a:pPr>
            <a:r>
              <a:rPr lang="en-US" sz="2800" dirty="0" smtClean="0">
                <a:latin typeface="Century Gothic" pitchFamily="34" charset="0"/>
              </a:rPr>
              <a:t>Visible Emissions</a:t>
            </a:r>
          </a:p>
          <a:p>
            <a:pPr marL="457200" indent="-457200">
              <a:buFont typeface="Arial" panose="020B0604020202020204" pitchFamily="34" charset="0"/>
              <a:buChar char="•"/>
            </a:pPr>
            <a:r>
              <a:rPr lang="en-US" sz="2800" dirty="0" smtClean="0">
                <a:latin typeface="Century Gothic" pitchFamily="34" charset="0"/>
              </a:rPr>
              <a:t>What Defines A Facility</a:t>
            </a:r>
          </a:p>
          <a:p>
            <a:pPr marL="457200" indent="-457200">
              <a:buFont typeface="Arial" panose="020B0604020202020204" pitchFamily="34" charset="0"/>
              <a:buChar char="•"/>
            </a:pPr>
            <a:r>
              <a:rPr lang="en-US" sz="2800" dirty="0" smtClean="0">
                <a:latin typeface="Century Gothic" pitchFamily="34" charset="0"/>
              </a:rPr>
              <a:t>Facility Quantity Thresholds</a:t>
            </a:r>
          </a:p>
          <a:p>
            <a:pPr marL="457200" indent="-457200">
              <a:buFont typeface="Arial" panose="020B0604020202020204" pitchFamily="34" charset="0"/>
              <a:buChar char="•"/>
            </a:pPr>
            <a:r>
              <a:rPr lang="en-US" sz="2800" dirty="0" smtClean="0">
                <a:latin typeface="Century Gothic" pitchFamily="34" charset="0"/>
              </a:rPr>
              <a:t>Transport/Disposal</a:t>
            </a:r>
            <a:endParaRPr lang="en-US" sz="2800" dirty="0">
              <a:latin typeface="Century Gothic" pitchFamily="34" charset="0"/>
            </a:endParaRPr>
          </a:p>
          <a:p>
            <a:endParaRPr lang="en-US" sz="2800" dirty="0" smtClean="0">
              <a:latin typeface="Century Gothic" pitchFamily="34" charset="0"/>
            </a:endParaRPr>
          </a:p>
          <a:p>
            <a:endParaRPr lang="en-US" sz="2800" dirty="0" smtClean="0">
              <a:latin typeface="Century Gothic" pitchFamily="34" charset="0"/>
            </a:endParaRPr>
          </a:p>
          <a:p>
            <a:endParaRPr lang="en-US" sz="2800" dirty="0">
              <a:latin typeface="Century Gothic" pitchFamily="34" charset="0"/>
            </a:endParaRPr>
          </a:p>
          <a:p>
            <a:endParaRPr lang="en-US" sz="2800" dirty="0">
              <a:latin typeface="Century Gothic" pitchFamily="34" charset="0"/>
            </a:endParaRPr>
          </a:p>
        </p:txBody>
      </p:sp>
      <p:pic>
        <p:nvPicPr>
          <p:cNvPr id="2054" name="Picture 6" descr="http://www.curliejoes.com/Interior%20demoli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438401"/>
            <a:ext cx="3611879" cy="27668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oee-logo--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4950"/>
            <a:ext cx="2133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5410200"/>
            <a:ext cx="672406"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7823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0" indent="0" algn="ctr">
              <a:buNone/>
            </a:pPr>
            <a:r>
              <a:rPr lang="en-US" sz="2800" b="1" u="sng" dirty="0" smtClean="0">
                <a:latin typeface="Century Gothic" pitchFamily="34" charset="0"/>
              </a:rPr>
              <a:t>NOTIFICATION PROCESS</a:t>
            </a:r>
          </a:p>
          <a:p>
            <a:pPr marL="0" indent="0" algn="ctr">
              <a:buNone/>
            </a:pPr>
            <a:endParaRPr lang="en-US" u="sng" dirty="0"/>
          </a:p>
          <a:p>
            <a:r>
              <a:rPr lang="en-US" sz="2800" dirty="0" smtClean="0">
                <a:latin typeface="Century Gothic" pitchFamily="34" charset="0"/>
              </a:rPr>
              <a:t>Completing the Notification Form (DC)</a:t>
            </a:r>
          </a:p>
          <a:p>
            <a:r>
              <a:rPr lang="en-US" sz="2800" dirty="0" smtClean="0">
                <a:latin typeface="Century Gothic" pitchFamily="34" charset="0"/>
              </a:rPr>
              <a:t>30 Day Notice to Tenants</a:t>
            </a:r>
          </a:p>
          <a:p>
            <a:r>
              <a:rPr lang="en-US" sz="2800" dirty="0" smtClean="0">
                <a:latin typeface="Century Gothic" pitchFamily="34" charset="0"/>
              </a:rPr>
              <a:t>Emergency Asbestos Abatement</a:t>
            </a:r>
          </a:p>
          <a:p>
            <a:r>
              <a:rPr lang="en-US" sz="2800" dirty="0" smtClean="0">
                <a:latin typeface="Century Gothic" pitchFamily="34" charset="0"/>
              </a:rPr>
              <a:t>Revisions</a:t>
            </a:r>
          </a:p>
          <a:p>
            <a:r>
              <a:rPr lang="en-US" sz="2800" dirty="0" smtClean="0">
                <a:latin typeface="Century Gothic" pitchFamily="34" charset="0"/>
              </a:rPr>
              <a:t>Variances</a:t>
            </a:r>
          </a:p>
          <a:p>
            <a:r>
              <a:rPr lang="en-US" sz="2800" dirty="0" smtClean="0">
                <a:latin typeface="Century Gothic" pitchFamily="34" charset="0"/>
              </a:rPr>
              <a:t>Determining which projects require a permit</a:t>
            </a:r>
          </a:p>
          <a:p>
            <a:r>
              <a:rPr lang="en-US" sz="2800" dirty="0" smtClean="0">
                <a:latin typeface="Century Gothic" pitchFamily="34" charset="0"/>
              </a:rPr>
              <a:t>Operations &amp; Maintenance Plan</a:t>
            </a:r>
          </a:p>
        </p:txBody>
      </p:sp>
      <p:pic>
        <p:nvPicPr>
          <p:cNvPr id="6" name="Picture 2" descr="doee-logo--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4950"/>
            <a:ext cx="2133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410200"/>
            <a:ext cx="672406"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747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a:p>
            <a:endParaRPr lang="en-US" dirty="0" smtClean="0"/>
          </a:p>
          <a:p>
            <a:pPr marL="0" indent="0">
              <a:buNone/>
            </a:pPr>
            <a:endParaRPr lang="en-US" dirty="0"/>
          </a:p>
          <a:p>
            <a:pPr marL="0" indent="0" algn="ctr">
              <a:buNone/>
            </a:pPr>
            <a:r>
              <a:rPr lang="en-US" sz="4400" dirty="0" smtClean="0"/>
              <a:t>QUESTIONS?</a:t>
            </a:r>
            <a:endParaRPr lang="en-US" sz="4400" dirty="0"/>
          </a:p>
          <a:p>
            <a:pPr marL="0" indent="0">
              <a:buNone/>
            </a:pPr>
            <a:endParaRPr lang="en-US" dirty="0" smtClean="0"/>
          </a:p>
        </p:txBody>
      </p:sp>
      <p:pic>
        <p:nvPicPr>
          <p:cNvPr id="6" name="Picture 2" descr="doee-logo--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4950"/>
            <a:ext cx="2133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410200"/>
            <a:ext cx="672406"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91895" y="1635935"/>
            <a:ext cx="8032766" cy="45858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u="sng" dirty="0">
                <a:latin typeface="Century Gothic" pitchFamily="34" charset="0"/>
              </a:rPr>
              <a:t>CONTACT INFORMATION</a:t>
            </a:r>
          </a:p>
          <a:p>
            <a:r>
              <a:rPr lang="en-US" sz="2800" dirty="0">
                <a:latin typeface="Century Gothic" pitchFamily="34" charset="0"/>
              </a:rPr>
              <a:t> </a:t>
            </a:r>
          </a:p>
          <a:p>
            <a:r>
              <a:rPr lang="en-US" sz="2400" dirty="0" smtClean="0">
                <a:latin typeface="Century Gothic" pitchFamily="34" charset="0"/>
              </a:rPr>
              <a:t>DEPARTMENT </a:t>
            </a:r>
            <a:r>
              <a:rPr lang="en-US" sz="2400" dirty="0">
                <a:latin typeface="Century Gothic" pitchFamily="34" charset="0"/>
              </a:rPr>
              <a:t>OF </a:t>
            </a:r>
            <a:r>
              <a:rPr lang="en-US" sz="2400" dirty="0" smtClean="0">
                <a:latin typeface="Century Gothic" pitchFamily="34" charset="0"/>
              </a:rPr>
              <a:t>ENERGY AND ENVIRONMENT</a:t>
            </a:r>
            <a:endParaRPr lang="en-US" sz="2400" dirty="0">
              <a:latin typeface="Century Gothic" pitchFamily="34" charset="0"/>
            </a:endParaRPr>
          </a:p>
          <a:p>
            <a:r>
              <a:rPr lang="en-US" sz="2400" dirty="0">
                <a:latin typeface="Century Gothic" pitchFamily="34" charset="0"/>
              </a:rPr>
              <a:t>AIR QUALITY DIVISION</a:t>
            </a:r>
          </a:p>
          <a:p>
            <a:r>
              <a:rPr lang="en-US" sz="2400" dirty="0">
                <a:latin typeface="Century Gothic" pitchFamily="34" charset="0"/>
              </a:rPr>
              <a:t>COMPLIANCE &amp; ENFORCEMENT</a:t>
            </a:r>
          </a:p>
          <a:p>
            <a:r>
              <a:rPr lang="en-US" sz="2400" dirty="0">
                <a:latin typeface="Century Gothic" pitchFamily="34" charset="0"/>
              </a:rPr>
              <a:t>ASBESTOS ABATEMENT PROGRAM</a:t>
            </a:r>
          </a:p>
          <a:p>
            <a:r>
              <a:rPr lang="en-US" sz="2800" dirty="0">
                <a:latin typeface="Century Gothic" pitchFamily="34" charset="0"/>
              </a:rPr>
              <a:t> </a:t>
            </a:r>
          </a:p>
          <a:p>
            <a:endParaRPr lang="en-US" sz="1600" dirty="0" smtClean="0">
              <a:latin typeface="Century Gothic" pitchFamily="34" charset="0"/>
            </a:endParaRPr>
          </a:p>
          <a:p>
            <a:r>
              <a:rPr lang="en-US" sz="1600" dirty="0" smtClean="0">
                <a:latin typeface="Century Gothic" pitchFamily="34" charset="0"/>
              </a:rPr>
              <a:t>RALPH KNATT</a:t>
            </a:r>
            <a:r>
              <a:rPr lang="en-US" sz="1600" dirty="0">
                <a:latin typeface="Century Gothic" pitchFamily="34" charset="0"/>
              </a:rPr>
              <a:t>	</a:t>
            </a:r>
            <a:r>
              <a:rPr lang="en-US" sz="1600" dirty="0" smtClean="0">
                <a:latin typeface="Century Gothic" pitchFamily="34" charset="0"/>
              </a:rPr>
              <a:t>        JOANNA VIVANCO</a:t>
            </a:r>
            <a:r>
              <a:rPr lang="en-US" sz="1600" dirty="0">
                <a:latin typeface="Century Gothic" pitchFamily="34" charset="0"/>
              </a:rPr>
              <a:t> </a:t>
            </a:r>
            <a:r>
              <a:rPr lang="en-US" sz="1600" dirty="0" smtClean="0">
                <a:latin typeface="Century Gothic" pitchFamily="34" charset="0"/>
              </a:rPr>
              <a:t>               JUANITA THOMPSON</a:t>
            </a:r>
          </a:p>
          <a:p>
            <a:pPr algn="just"/>
            <a:r>
              <a:rPr lang="en-US" sz="1600" dirty="0" smtClean="0">
                <a:solidFill>
                  <a:srgbClr val="FF0000"/>
                </a:solidFill>
                <a:latin typeface="Century Gothic" pitchFamily="34" charset="0"/>
                <a:hlinkClick r:id="rId2"/>
              </a:rPr>
              <a:t>ralph.knatt@dc.gov</a:t>
            </a:r>
            <a:r>
              <a:rPr lang="en-US" sz="1600" dirty="0">
                <a:solidFill>
                  <a:srgbClr val="FF0000"/>
                </a:solidFill>
                <a:latin typeface="Century Gothic" pitchFamily="34" charset="0"/>
              </a:rPr>
              <a:t> </a:t>
            </a:r>
            <a:r>
              <a:rPr lang="en-US" sz="1600" dirty="0" smtClean="0">
                <a:solidFill>
                  <a:srgbClr val="FF0000"/>
                </a:solidFill>
                <a:latin typeface="Century Gothic" pitchFamily="34" charset="0"/>
              </a:rPr>
              <a:t>     </a:t>
            </a:r>
            <a:r>
              <a:rPr lang="en-US" sz="1600" dirty="0" smtClean="0">
                <a:solidFill>
                  <a:srgbClr val="FF0000"/>
                </a:solidFill>
                <a:latin typeface="Century Gothic" pitchFamily="34" charset="0"/>
                <a:hlinkClick r:id="rId3"/>
              </a:rPr>
              <a:t>joanna.vivanco@dc.gov</a:t>
            </a:r>
            <a:r>
              <a:rPr lang="en-US" sz="1600" dirty="0" smtClean="0">
                <a:solidFill>
                  <a:srgbClr val="FF0000"/>
                </a:solidFill>
                <a:latin typeface="Century Gothic" pitchFamily="34" charset="0"/>
              </a:rPr>
              <a:t>       </a:t>
            </a:r>
            <a:r>
              <a:rPr lang="en-US" sz="1600" u="sng" dirty="0" smtClean="0">
                <a:solidFill>
                  <a:srgbClr val="FF0000"/>
                </a:solidFill>
                <a:latin typeface="Century Gothic" pitchFamily="34" charset="0"/>
              </a:rPr>
              <a:t>juanita.thompson2@dc.gov</a:t>
            </a:r>
          </a:p>
          <a:p>
            <a:endParaRPr lang="en-US" sz="1600" dirty="0" smtClean="0">
              <a:latin typeface="Century Gothic" pitchFamily="34" charset="0"/>
            </a:endParaRPr>
          </a:p>
          <a:p>
            <a:r>
              <a:rPr lang="en-US" sz="1600" dirty="0" smtClean="0">
                <a:latin typeface="Century Gothic" pitchFamily="34" charset="0"/>
              </a:rPr>
              <a:t>202-535-2998 </a:t>
            </a:r>
            <a:r>
              <a:rPr lang="en-US" sz="1600" dirty="0">
                <a:latin typeface="Century Gothic" pitchFamily="34" charset="0"/>
              </a:rPr>
              <a:t>(OFFICE</a:t>
            </a:r>
            <a:r>
              <a:rPr lang="en-US" sz="1600" dirty="0" smtClean="0">
                <a:latin typeface="Century Gothic" pitchFamily="34" charset="0"/>
              </a:rPr>
              <a:t>)     202-535-2998 (OFFICE)</a:t>
            </a:r>
            <a:endParaRPr lang="en-US" sz="1600" dirty="0">
              <a:latin typeface="Century Gothic" pitchFamily="34" charset="0"/>
            </a:endParaRPr>
          </a:p>
          <a:p>
            <a:r>
              <a:rPr lang="en-US" sz="1600" dirty="0" smtClean="0">
                <a:latin typeface="Century Gothic" pitchFamily="34" charset="0"/>
              </a:rPr>
              <a:t>202-481-3771 </a:t>
            </a:r>
            <a:r>
              <a:rPr lang="en-US" sz="1600" dirty="0">
                <a:latin typeface="Century Gothic" pitchFamily="34" charset="0"/>
              </a:rPr>
              <a:t>(</a:t>
            </a:r>
            <a:r>
              <a:rPr lang="en-US" sz="1600" dirty="0" smtClean="0">
                <a:latin typeface="Century Gothic" pitchFamily="34" charset="0"/>
              </a:rPr>
              <a:t>FAX)</a:t>
            </a:r>
            <a:r>
              <a:rPr lang="en-US" sz="1600" dirty="0">
                <a:latin typeface="Century Gothic" pitchFamily="34" charset="0"/>
              </a:rPr>
              <a:t> </a:t>
            </a:r>
            <a:r>
              <a:rPr lang="en-US" sz="1600" dirty="0" smtClean="0">
                <a:latin typeface="Century Gothic" pitchFamily="34" charset="0"/>
              </a:rPr>
              <a:t>          202-481-3771 </a:t>
            </a:r>
            <a:r>
              <a:rPr lang="en-US" sz="1600" dirty="0">
                <a:latin typeface="Century Gothic" pitchFamily="34" charset="0"/>
              </a:rPr>
              <a:t>(FAX)</a:t>
            </a:r>
          </a:p>
          <a:p>
            <a:r>
              <a:rPr lang="en-US" sz="1600" dirty="0" smtClean="0">
                <a:latin typeface="Century Gothic" pitchFamily="34" charset="0"/>
              </a:rPr>
              <a:t>202-309-5122 </a:t>
            </a:r>
            <a:r>
              <a:rPr lang="en-US" sz="1600" dirty="0">
                <a:latin typeface="Century Gothic" pitchFamily="34" charset="0"/>
              </a:rPr>
              <a:t>(CELL</a:t>
            </a:r>
            <a:r>
              <a:rPr lang="en-US" sz="1600" dirty="0" smtClean="0">
                <a:latin typeface="Century Gothic" pitchFamily="34" charset="0"/>
              </a:rPr>
              <a:t>)	</a:t>
            </a:r>
            <a:endParaRPr lang="en-US" sz="1600" dirty="0">
              <a:latin typeface="Century Gothic" pitchFamily="34" charset="0"/>
            </a:endParaRPr>
          </a:p>
        </p:txBody>
      </p:sp>
      <p:sp>
        <p:nvSpPr>
          <p:cNvPr id="8" name="TextBox 1"/>
          <p:cNvSpPr txBox="1"/>
          <p:nvPr/>
        </p:nvSpPr>
        <p:spPr>
          <a:xfrm>
            <a:off x="5323735" y="5131008"/>
            <a:ext cx="3000926"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smtClean="0">
              <a:latin typeface="Century Gothic" pitchFamily="34" charset="0"/>
            </a:endParaRPr>
          </a:p>
          <a:p>
            <a:r>
              <a:rPr lang="en-US" sz="1600" dirty="0" smtClean="0">
                <a:latin typeface="Century Gothic" pitchFamily="34" charset="0"/>
              </a:rPr>
              <a:t>202-535-2263 (OFFICE)</a:t>
            </a:r>
            <a:endParaRPr lang="en-US" sz="1600" dirty="0">
              <a:latin typeface="Century Gothic" pitchFamily="34" charset="0"/>
            </a:endParaRPr>
          </a:p>
          <a:p>
            <a:r>
              <a:rPr lang="en-US" sz="1600" dirty="0">
                <a:latin typeface="Century Gothic" pitchFamily="34" charset="0"/>
              </a:rPr>
              <a:t>202-481-3771 </a:t>
            </a:r>
            <a:r>
              <a:rPr lang="en-US" sz="1600" dirty="0" smtClean="0">
                <a:latin typeface="Century Gothic" pitchFamily="34" charset="0"/>
              </a:rPr>
              <a:t>(FAX)</a:t>
            </a:r>
            <a:endParaRPr lang="en-US" sz="1600" dirty="0">
              <a:latin typeface="Century Gothic" pitchFamily="34" charset="0"/>
            </a:endParaRPr>
          </a:p>
          <a:p>
            <a:endParaRPr lang="en-US" sz="1600" dirty="0"/>
          </a:p>
        </p:txBody>
      </p:sp>
      <p:pic>
        <p:nvPicPr>
          <p:cNvPr id="9" name="Picture 2" descr="doee-logo--d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4950"/>
            <a:ext cx="2133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410200"/>
            <a:ext cx="672406"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97409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Permits are issued to </a:t>
            </a:r>
            <a:r>
              <a:rPr lang="en-US" u="sng" dirty="0" smtClean="0"/>
              <a:t>owners</a:t>
            </a:r>
            <a:r>
              <a:rPr lang="en-US" dirty="0" smtClean="0"/>
              <a:t> or </a:t>
            </a:r>
            <a:r>
              <a:rPr lang="en-US" u="sng" dirty="0" smtClean="0"/>
              <a:t>operators</a:t>
            </a:r>
            <a:r>
              <a:rPr lang="en-US" dirty="0" smtClean="0"/>
              <a:t> of equipment who must subsequently maintain a </a:t>
            </a:r>
            <a:r>
              <a:rPr lang="en-US" u="sng" dirty="0" smtClean="0"/>
              <a:t>permit to operate</a:t>
            </a:r>
            <a:r>
              <a:rPr lang="en-US" dirty="0" smtClean="0"/>
              <a:t>.</a:t>
            </a:r>
          </a:p>
          <a:p>
            <a:r>
              <a:rPr lang="en-US" dirty="0" smtClean="0"/>
              <a:t>Frequently the owners or operators ask construction companies, equipment suppliers/installers, developers, etc. to do the legwork for getting a permit as part of their construction duties.</a:t>
            </a:r>
          </a:p>
          <a:p>
            <a:r>
              <a:rPr lang="en-US" dirty="0" smtClean="0"/>
              <a:t>The owner or operator needs to sign the permit application.</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solidFill>
                  <a:prstClr val="black"/>
                </a:solidFill>
              </a:rPr>
              <a:pPr/>
              <a:t>4</a:t>
            </a:fld>
            <a:endParaRPr lang="en-US" dirty="0">
              <a:solidFill>
                <a:prstClr val="black"/>
              </a:solidFill>
            </a:endParaRPr>
          </a:p>
        </p:txBody>
      </p:sp>
      <p:sp>
        <p:nvSpPr>
          <p:cNvPr id="4" name="Title 3"/>
          <p:cNvSpPr>
            <a:spLocks noGrp="1"/>
          </p:cNvSpPr>
          <p:nvPr>
            <p:ph type="title"/>
          </p:nvPr>
        </p:nvSpPr>
        <p:spPr/>
        <p:txBody>
          <a:bodyPr/>
          <a:lstStyle/>
          <a:p>
            <a:r>
              <a:rPr lang="en-US" dirty="0" smtClean="0">
                <a:solidFill>
                  <a:srgbClr val="FF0000"/>
                </a:solidFill>
              </a:rPr>
              <a:t>Who applies?</a:t>
            </a:r>
            <a:endParaRPr lang="en-US" dirty="0">
              <a:solidFill>
                <a:srgbClr val="FF0000"/>
              </a:solidFill>
            </a:endParaRPr>
          </a:p>
        </p:txBody>
      </p:sp>
    </p:spTree>
    <p:extLst>
      <p:ext uri="{BB962C8B-B14F-4D97-AF65-F5344CB8AC3E}">
        <p14:creationId xmlns:p14="http://schemas.microsoft.com/office/powerpoint/2010/main" val="29811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Source Category Permits (aka general permits) – fastest and easiest, but for limited categories of permits.</a:t>
            </a:r>
          </a:p>
          <a:p>
            <a:r>
              <a:rPr lang="en-US" dirty="0" smtClean="0"/>
              <a:t>Standard Chapter 2 Permits</a:t>
            </a:r>
          </a:p>
          <a:p>
            <a:r>
              <a:rPr lang="en-US" dirty="0" smtClean="0"/>
              <a:t>Nonattainment New Source Review (NSR)</a:t>
            </a:r>
          </a:p>
          <a:p>
            <a:r>
              <a:rPr lang="en-US" dirty="0" smtClean="0"/>
              <a:t>Minor New Source Review (MNSR)</a:t>
            </a:r>
          </a:p>
          <a:p>
            <a:r>
              <a:rPr lang="en-US" dirty="0" smtClean="0"/>
              <a:t>Title V (major source)</a:t>
            </a:r>
          </a:p>
          <a:p>
            <a:endParaRPr lang="en-US" dirty="0"/>
          </a:p>
          <a:p>
            <a:r>
              <a:rPr lang="en-US" dirty="0"/>
              <a:t>See </a:t>
            </a:r>
            <a:r>
              <a:rPr lang="en-US" dirty="0">
                <a:hlinkClick r:id="rId2"/>
              </a:rPr>
              <a:t>http://</a:t>
            </a:r>
            <a:r>
              <a:rPr lang="en-US" dirty="0" smtClean="0">
                <a:hlinkClick r:id="rId2"/>
              </a:rPr>
              <a:t>doee.dc.gov/service/apply-air-pollutant-permit</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solidFill>
                  <a:prstClr val="black"/>
                </a:solidFill>
              </a:rPr>
              <a:pPr/>
              <a:t>5</a:t>
            </a:fld>
            <a:endParaRPr lang="en-US" dirty="0">
              <a:solidFill>
                <a:prstClr val="black"/>
              </a:solidFill>
            </a:endParaRPr>
          </a:p>
        </p:txBody>
      </p:sp>
      <p:sp>
        <p:nvSpPr>
          <p:cNvPr id="4" name="Title 3"/>
          <p:cNvSpPr>
            <a:spLocks noGrp="1"/>
          </p:cNvSpPr>
          <p:nvPr>
            <p:ph type="title"/>
          </p:nvPr>
        </p:nvSpPr>
        <p:spPr/>
        <p:txBody>
          <a:bodyPr/>
          <a:lstStyle/>
          <a:p>
            <a:r>
              <a:rPr lang="en-US" dirty="0" smtClean="0">
                <a:solidFill>
                  <a:srgbClr val="FF0000"/>
                </a:solidFill>
              </a:rPr>
              <a:t>What kind of permit do I need?</a:t>
            </a:r>
            <a:endParaRPr lang="en-US" dirty="0">
              <a:solidFill>
                <a:srgbClr val="FF0000"/>
              </a:solidFill>
            </a:endParaRPr>
          </a:p>
        </p:txBody>
      </p:sp>
    </p:spTree>
    <p:extLst>
      <p:ext uri="{BB962C8B-B14F-4D97-AF65-F5344CB8AC3E}">
        <p14:creationId xmlns:p14="http://schemas.microsoft.com/office/powerpoint/2010/main" val="124809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Engine </a:t>
            </a:r>
            <a:r>
              <a:rPr lang="en-US" dirty="0">
                <a:solidFill>
                  <a:srgbClr val="FF0000"/>
                </a:solidFill>
              </a:rPr>
              <a:t>Idling Program</a:t>
            </a:r>
            <a:endParaRPr lang="en-US" dirty="0"/>
          </a:p>
        </p:txBody>
      </p:sp>
      <p:pic>
        <p:nvPicPr>
          <p:cNvPr id="4" name="Picture 4" descr="DSCN14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219201"/>
            <a:ext cx="4419600" cy="32953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BF71271-B78D-43E4-A167-4B295905133C}" type="slidenum">
              <a:rPr lang="en-US" smtClean="0">
                <a:solidFill>
                  <a:prstClr val="black"/>
                </a:solidFill>
              </a:rPr>
              <a:pPr/>
              <a:t>6</a:t>
            </a:fld>
            <a:endParaRPr lang="en-US" dirty="0">
              <a:solidFill>
                <a:prstClr val="black"/>
              </a:solidFill>
            </a:endParaRPr>
          </a:p>
        </p:txBody>
      </p:sp>
      <p:pic>
        <p:nvPicPr>
          <p:cNvPr id="1026" name="Picture 2" descr="C:\Users\stephen.ours\Pictures\Superior Concrete Pile with Recycled Aggregates Backhoe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46355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ecily.beall\AppData\Local\Microsoft\Windows\Temporary Internet Files\Content.Outlook\61ZPV767\Idling Sign Pi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1539240"/>
            <a:ext cx="3045260" cy="407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7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lnSpcReduction="10000"/>
          </a:bodyPr>
          <a:lstStyle/>
          <a:p>
            <a:r>
              <a:rPr lang="en-US" dirty="0" smtClean="0"/>
              <a:t>Idling of </a:t>
            </a:r>
            <a:r>
              <a:rPr lang="en-US" dirty="0" err="1" smtClean="0"/>
              <a:t>onroad</a:t>
            </a:r>
            <a:r>
              <a:rPr lang="en-US" dirty="0" smtClean="0"/>
              <a:t> </a:t>
            </a:r>
            <a:r>
              <a:rPr lang="en-US" u="sng" dirty="0" smtClean="0"/>
              <a:t>gasoline</a:t>
            </a:r>
            <a:r>
              <a:rPr lang="en-US" dirty="0" smtClean="0"/>
              <a:t> or </a:t>
            </a:r>
            <a:r>
              <a:rPr lang="en-US" u="sng" dirty="0" smtClean="0"/>
              <a:t>diesel</a:t>
            </a:r>
            <a:r>
              <a:rPr lang="en-US" dirty="0" smtClean="0"/>
              <a:t>-powered motor vehicles on public or private space for more than 3 minutes is prohibited while the vehicle is parked, stopped, or standing, </a:t>
            </a:r>
            <a:r>
              <a:rPr lang="en-US" u="sng" dirty="0" smtClean="0"/>
              <a:t>including for the purpose of operating air conditioning or heating equipment</a:t>
            </a:r>
            <a:endParaRPr lang="en-US" dirty="0" smtClean="0"/>
          </a:p>
          <a:p>
            <a:r>
              <a:rPr lang="en-US" dirty="0" smtClean="0"/>
              <a:t>Exceptions:</a:t>
            </a:r>
          </a:p>
          <a:p>
            <a:pPr lvl="1"/>
            <a:r>
              <a:rPr lang="en-US" dirty="0" smtClean="0"/>
              <a:t>Non-commercial private passenger vehicles.</a:t>
            </a:r>
          </a:p>
          <a:p>
            <a:pPr lvl="1"/>
            <a:r>
              <a:rPr lang="en-US" dirty="0" smtClean="0"/>
              <a:t>Idling to operate power take-off equipment such as dumping beds, cement mixers, refrigeration systems, content delivery, winches, or shredders.</a:t>
            </a:r>
          </a:p>
          <a:p>
            <a:pPr lvl="1"/>
            <a:r>
              <a:rPr lang="en-US" dirty="0" smtClean="0"/>
              <a:t>Idling up to 5 minutes when the temperature is at or below freezing (32</a:t>
            </a:r>
            <a:r>
              <a:rPr lang="en-US" baseline="30000" dirty="0" smtClean="0"/>
              <a:t>o</a:t>
            </a:r>
            <a:r>
              <a:rPr lang="en-US" dirty="0" smtClean="0"/>
              <a:t>F).</a:t>
            </a:r>
          </a:p>
          <a:p>
            <a:pPr lvl="1"/>
            <a:r>
              <a:rPr lang="en-US" dirty="0" smtClean="0"/>
              <a:t>Private use, not for compensation.</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solidFill>
                  <a:prstClr val="black"/>
                </a:solidFill>
              </a:rPr>
              <a:pPr/>
              <a:t>7</a:t>
            </a:fld>
            <a:endParaRPr lang="en-US" dirty="0">
              <a:solidFill>
                <a:prstClr val="black"/>
              </a:solidFill>
            </a:endParaRPr>
          </a:p>
        </p:txBody>
      </p:sp>
      <p:sp>
        <p:nvSpPr>
          <p:cNvPr id="4" name="Title 3"/>
          <p:cNvSpPr>
            <a:spLocks noGrp="1"/>
          </p:cNvSpPr>
          <p:nvPr>
            <p:ph type="title"/>
          </p:nvPr>
        </p:nvSpPr>
        <p:spPr/>
        <p:txBody>
          <a:bodyPr/>
          <a:lstStyle/>
          <a:p>
            <a:r>
              <a:rPr lang="en-US" dirty="0" err="1" smtClean="0">
                <a:solidFill>
                  <a:srgbClr val="FF0000"/>
                </a:solidFill>
              </a:rPr>
              <a:t>Onroad</a:t>
            </a:r>
            <a:r>
              <a:rPr lang="en-US" dirty="0" smtClean="0">
                <a:solidFill>
                  <a:srgbClr val="FF0000"/>
                </a:solidFill>
              </a:rPr>
              <a:t> Engine Idling</a:t>
            </a:r>
            <a:endParaRPr lang="en-US" dirty="0">
              <a:solidFill>
                <a:srgbClr val="FF0000"/>
              </a:solidFill>
            </a:endParaRPr>
          </a:p>
        </p:txBody>
      </p:sp>
    </p:spTree>
    <p:extLst>
      <p:ext uri="{BB962C8B-B14F-4D97-AF65-F5344CB8AC3E}">
        <p14:creationId xmlns:p14="http://schemas.microsoft.com/office/powerpoint/2010/main" val="378058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a:bodyPr>
          <a:lstStyle/>
          <a:p>
            <a:r>
              <a:rPr lang="en-US" dirty="0" smtClean="0"/>
              <a:t>Idling of </a:t>
            </a:r>
            <a:r>
              <a:rPr lang="en-US" dirty="0" err="1" smtClean="0"/>
              <a:t>Nonroad</a:t>
            </a:r>
            <a:r>
              <a:rPr lang="en-US" dirty="0" smtClean="0"/>
              <a:t> </a:t>
            </a:r>
            <a:r>
              <a:rPr lang="en-US" u="sng" dirty="0" smtClean="0"/>
              <a:t>diesel</a:t>
            </a:r>
            <a:r>
              <a:rPr lang="en-US" dirty="0" smtClean="0"/>
              <a:t>-powered engines for more than 3 minutes is prohibited.</a:t>
            </a:r>
          </a:p>
          <a:p>
            <a:r>
              <a:rPr lang="en-US" dirty="0" smtClean="0"/>
              <a:t>Exceptions:</a:t>
            </a:r>
          </a:p>
          <a:p>
            <a:pPr lvl="1"/>
            <a:r>
              <a:rPr lang="en-US" dirty="0" smtClean="0"/>
              <a:t>Idling for up to 15 minutes when queueing (i.e. intermittently moving forward to perform work).</a:t>
            </a:r>
          </a:p>
          <a:p>
            <a:pPr lvl="1"/>
            <a:r>
              <a:rPr lang="en-US" dirty="0" smtClean="0"/>
              <a:t>Idling for safety, servicing, inspection, or emergency purposes.</a:t>
            </a:r>
          </a:p>
          <a:p>
            <a:pPr lvl="1"/>
            <a:r>
              <a:rPr lang="en-US" dirty="0" smtClean="0"/>
              <a:t>Idling up to 5 minutes to operate heating equipment when the temperature is at or below freezing (32</a:t>
            </a:r>
            <a:r>
              <a:rPr lang="en-US" baseline="30000" dirty="0" smtClean="0"/>
              <a:t>o</a:t>
            </a:r>
            <a:r>
              <a:rPr lang="en-US" dirty="0" smtClean="0"/>
              <a:t>F).</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solidFill>
                  <a:prstClr val="black"/>
                </a:solidFill>
              </a:rPr>
              <a:pPr/>
              <a:t>8</a:t>
            </a:fld>
            <a:endParaRPr lang="en-US" dirty="0">
              <a:solidFill>
                <a:prstClr val="black"/>
              </a:solidFill>
            </a:endParaRPr>
          </a:p>
        </p:txBody>
      </p:sp>
      <p:sp>
        <p:nvSpPr>
          <p:cNvPr id="4" name="Title 3"/>
          <p:cNvSpPr>
            <a:spLocks noGrp="1"/>
          </p:cNvSpPr>
          <p:nvPr>
            <p:ph type="title"/>
          </p:nvPr>
        </p:nvSpPr>
        <p:spPr/>
        <p:txBody>
          <a:bodyPr/>
          <a:lstStyle/>
          <a:p>
            <a:r>
              <a:rPr lang="en-US" dirty="0" err="1" smtClean="0">
                <a:solidFill>
                  <a:srgbClr val="FF0000"/>
                </a:solidFill>
              </a:rPr>
              <a:t>Nonroad</a:t>
            </a:r>
            <a:r>
              <a:rPr lang="en-US" dirty="0" smtClean="0">
                <a:solidFill>
                  <a:srgbClr val="FF0000"/>
                </a:solidFill>
              </a:rPr>
              <a:t> Engine Idling</a:t>
            </a:r>
            <a:endParaRPr lang="en-US" dirty="0">
              <a:solidFill>
                <a:srgbClr val="FF0000"/>
              </a:solidFill>
            </a:endParaRPr>
          </a:p>
        </p:txBody>
      </p:sp>
    </p:spTree>
    <p:extLst>
      <p:ext uri="{BB962C8B-B14F-4D97-AF65-F5344CB8AC3E}">
        <p14:creationId xmlns:p14="http://schemas.microsoft.com/office/powerpoint/2010/main" val="408777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F71271-B78D-43E4-A167-4B295905133C}" type="slidenum">
              <a:rPr lang="en-US" smtClean="0">
                <a:solidFill>
                  <a:prstClr val="black"/>
                </a:solidFill>
              </a:rPr>
              <a:pPr/>
              <a:t>9</a:t>
            </a:fld>
            <a:endParaRPr lang="en-US" dirty="0">
              <a:solidFill>
                <a:prstClr val="black"/>
              </a:solidFill>
            </a:endParaRPr>
          </a:p>
        </p:txBody>
      </p:sp>
      <p:sp>
        <p:nvSpPr>
          <p:cNvPr id="4" name="Title 3"/>
          <p:cNvSpPr>
            <a:spLocks noGrp="1"/>
          </p:cNvSpPr>
          <p:nvPr>
            <p:ph type="title"/>
          </p:nvPr>
        </p:nvSpPr>
        <p:spPr/>
        <p:txBody>
          <a:bodyPr/>
          <a:lstStyle/>
          <a:p>
            <a:r>
              <a:rPr lang="en-US" dirty="0" smtClean="0">
                <a:solidFill>
                  <a:srgbClr val="FF0000"/>
                </a:solidFill>
              </a:rPr>
              <a:t>Fugitive Dust</a:t>
            </a:r>
            <a:endParaRPr lang="en-US" dirty="0">
              <a:solidFill>
                <a:srgbClr val="FF0000"/>
              </a:solidFill>
            </a:endParaRPr>
          </a:p>
        </p:txBody>
      </p:sp>
      <p:pic>
        <p:nvPicPr>
          <p:cNvPr id="2051" name="Picture 3" descr="C:\Users\stephen.ours\Pictures\Constitution Center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85800"/>
            <a:ext cx="4182484" cy="2889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phen.ours\Pictures\Road Dust 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05200"/>
            <a:ext cx="4165600" cy="30805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tephen.ours\Pictures\33 N St NE Demo 1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446534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07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34745</TotalTime>
  <Words>878</Words>
  <Application>Microsoft Office PowerPoint</Application>
  <PresentationFormat>On-screen Show (4:3)</PresentationFormat>
  <Paragraphs>167</Paragraphs>
  <Slides>33</Slides>
  <Notes>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Equity</vt:lpstr>
      <vt:lpstr>Concourse</vt:lpstr>
      <vt:lpstr>AIR QUALITY REQUIREMENTS 101</vt:lpstr>
      <vt:lpstr>Common Sources of Air Pollution in the District </vt:lpstr>
      <vt:lpstr>Air Quality Permitting – Basic Requirement</vt:lpstr>
      <vt:lpstr>Who applies?</vt:lpstr>
      <vt:lpstr>What kind of permit do I need?</vt:lpstr>
      <vt:lpstr>Engine Idling Program</vt:lpstr>
      <vt:lpstr>Onroad Engine Idling</vt:lpstr>
      <vt:lpstr>Nonroad Engine Idling</vt:lpstr>
      <vt:lpstr>Fugitive Dust</vt:lpstr>
      <vt:lpstr>Fugitive Dust</vt:lpstr>
      <vt:lpstr>Odor</vt:lpstr>
      <vt:lpstr>Contact Information</vt:lpstr>
      <vt:lpstr>PowerPoint Presentation</vt:lpstr>
      <vt:lpstr>Asbestos Regulations</vt:lpstr>
      <vt:lpstr>Where is Asbestos Found?</vt:lpstr>
      <vt:lpstr>Asbestos Floor Tile</vt:lpstr>
      <vt:lpstr>Preparing for Asbestos Abatement</vt:lpstr>
      <vt:lpstr>Asbestos Ceiling Tile &amp; Glue Dots</vt:lpstr>
      <vt:lpstr>Damaged Asbestos Pipe Insulation</vt:lpstr>
      <vt:lpstr>Asbestos Pipe Insulation</vt:lpstr>
      <vt:lpstr>Glove-Bag Preparation</vt:lpstr>
      <vt:lpstr>Glove-bag Removal</vt:lpstr>
      <vt:lpstr>Spray-on Insulation – Structural Beam</vt:lpstr>
      <vt:lpstr>Removal of Spray-on Insulation</vt:lpstr>
      <vt:lpstr>Negative Air Machine w/HEPA</vt:lpstr>
      <vt:lpstr>Negative Air Machines - NPE</vt:lpstr>
      <vt:lpstr>Regulated Area - Full Containment</vt:lpstr>
      <vt:lpstr>3-Stage Decontamination Unit</vt:lpstr>
      <vt:lpstr>Building/Facility Owner Responsibilities</vt:lpstr>
      <vt:lpstr>PowerPoint Presentation</vt:lpstr>
      <vt:lpstr>PowerPoint Presentation</vt:lpstr>
      <vt:lpstr>PowerPoint Presentation</vt:lpstr>
      <vt:lpstr>PowerPoint Presentation</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Morcos, Joseph (DDOE)</dc:creator>
  <cp:lastModifiedBy>Stephen S. Ours</cp:lastModifiedBy>
  <cp:revision>164</cp:revision>
  <cp:lastPrinted>2013-12-04T21:32:53Z</cp:lastPrinted>
  <dcterms:created xsi:type="dcterms:W3CDTF">2013-09-17T15:31:19Z</dcterms:created>
  <dcterms:modified xsi:type="dcterms:W3CDTF">2016-03-28T16:37:28Z</dcterms:modified>
</cp:coreProperties>
</file>