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14"/>
  </p:notesMasterIdLst>
  <p:handoutMasterIdLst>
    <p:handoutMasterId r:id="rId15"/>
  </p:handoutMasterIdLst>
  <p:sldIdLst>
    <p:sldId id="256" r:id="rId2"/>
    <p:sldId id="304" r:id="rId3"/>
    <p:sldId id="353" r:id="rId4"/>
    <p:sldId id="354" r:id="rId5"/>
    <p:sldId id="355" r:id="rId6"/>
    <p:sldId id="341" r:id="rId7"/>
    <p:sldId id="347" r:id="rId8"/>
    <p:sldId id="346" r:id="rId9"/>
    <p:sldId id="349" r:id="rId10"/>
    <p:sldId id="348" r:id="rId11"/>
    <p:sldId id="350" r:id="rId12"/>
    <p:sldId id="352" r:id="rId13"/>
  </p:sldIdLst>
  <p:sldSz cx="9144000" cy="6858000" type="screen4x3"/>
  <p:notesSz cx="9363075" cy="7077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69A81"/>
    <a:srgbClr val="FF9900"/>
    <a:srgbClr val="FFFF00"/>
    <a:srgbClr val="CC3300"/>
    <a:srgbClr val="08080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eaLnBrk="1" hangingPunct="1">
              <a:defRPr sz="1200"/>
            </a:lvl1pPr>
          </a:lstStyle>
          <a:p>
            <a:endParaRPr lang="en-US" dirty="0"/>
          </a:p>
        </p:txBody>
      </p:sp>
      <p:sp>
        <p:nvSpPr>
          <p:cNvPr id="25603" name="Rectangle 3"/>
          <p:cNvSpPr>
            <a:spLocks noGrp="1" noChangeArrowheads="1"/>
          </p:cNvSpPr>
          <p:nvPr>
            <p:ph type="dt" sz="quarter" idx="1"/>
          </p:nvPr>
        </p:nvSpPr>
        <p:spPr bwMode="auto">
          <a:xfrm>
            <a:off x="5303577" y="0"/>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eaLnBrk="1" hangingPunct="1">
              <a:defRPr sz="1200"/>
            </a:lvl1pPr>
          </a:lstStyle>
          <a:p>
            <a:endParaRPr lang="en-US" dirty="0"/>
          </a:p>
        </p:txBody>
      </p:sp>
      <p:sp>
        <p:nvSpPr>
          <p:cNvPr id="25604" name="Rectangle 4"/>
          <p:cNvSpPr>
            <a:spLocks noGrp="1" noChangeArrowheads="1"/>
          </p:cNvSpPr>
          <p:nvPr>
            <p:ph type="ftr" sz="quarter" idx="2"/>
          </p:nvPr>
        </p:nvSpPr>
        <p:spPr bwMode="auto">
          <a:xfrm>
            <a:off x="1" y="6721993"/>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eaLnBrk="1" hangingPunct="1">
              <a:defRPr sz="1200"/>
            </a:lvl1pPr>
          </a:lstStyle>
          <a:p>
            <a:endParaRPr lang="en-US" dirty="0"/>
          </a:p>
        </p:txBody>
      </p:sp>
      <p:sp>
        <p:nvSpPr>
          <p:cNvPr id="25605" name="Rectangle 5"/>
          <p:cNvSpPr>
            <a:spLocks noGrp="1" noChangeArrowheads="1"/>
          </p:cNvSpPr>
          <p:nvPr>
            <p:ph type="sldNum" sz="quarter" idx="3"/>
          </p:nvPr>
        </p:nvSpPr>
        <p:spPr bwMode="auto">
          <a:xfrm>
            <a:off x="5303577" y="6721993"/>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eaLnBrk="1" hangingPunct="1">
              <a:defRPr sz="1200"/>
            </a:lvl1pPr>
          </a:lstStyle>
          <a:p>
            <a:fld id="{08697EF1-B859-4D73-A04B-CA0D01CE20DE}" type="slidenum">
              <a:rPr lang="en-US"/>
              <a:pPr/>
              <a:t>‹#›</a:t>
            </a:fld>
            <a:endParaRPr lang="en-US" dirty="0"/>
          </a:p>
        </p:txBody>
      </p:sp>
    </p:spTree>
    <p:extLst>
      <p:ext uri="{BB962C8B-B14F-4D97-AF65-F5344CB8AC3E}">
        <p14:creationId xmlns:p14="http://schemas.microsoft.com/office/powerpoint/2010/main" val="2779291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eaLnBrk="1" hangingPunct="1">
              <a:defRPr sz="1200"/>
            </a:lvl1pPr>
          </a:lstStyle>
          <a:p>
            <a:endParaRPr lang="en-US" dirty="0"/>
          </a:p>
        </p:txBody>
      </p:sp>
      <p:sp>
        <p:nvSpPr>
          <p:cNvPr id="3075" name="Rectangle 3"/>
          <p:cNvSpPr>
            <a:spLocks noGrp="1" noChangeArrowheads="1"/>
          </p:cNvSpPr>
          <p:nvPr>
            <p:ph type="dt" idx="1"/>
          </p:nvPr>
        </p:nvSpPr>
        <p:spPr bwMode="auto">
          <a:xfrm>
            <a:off x="5303577" y="0"/>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eaLnBrk="1" hangingPunct="1">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2911475" y="530225"/>
            <a:ext cx="3540125" cy="2654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6308" y="3361611"/>
            <a:ext cx="7490460" cy="318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6721993"/>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eaLnBrk="1" hangingPunct="1">
              <a:defRPr sz="1200"/>
            </a:lvl1pPr>
          </a:lstStyle>
          <a:p>
            <a:endParaRPr lang="en-US" dirty="0"/>
          </a:p>
        </p:txBody>
      </p:sp>
      <p:sp>
        <p:nvSpPr>
          <p:cNvPr id="3079" name="Rectangle 7"/>
          <p:cNvSpPr>
            <a:spLocks noGrp="1" noChangeArrowheads="1"/>
          </p:cNvSpPr>
          <p:nvPr>
            <p:ph type="sldNum" sz="quarter" idx="5"/>
          </p:nvPr>
        </p:nvSpPr>
        <p:spPr bwMode="auto">
          <a:xfrm>
            <a:off x="5303577" y="6721993"/>
            <a:ext cx="4057333" cy="3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eaLnBrk="1" hangingPunct="1">
              <a:defRPr sz="1200"/>
            </a:lvl1pPr>
          </a:lstStyle>
          <a:p>
            <a:fld id="{328C96C5-BB29-4084-8DF5-C4CF3DE137D2}" type="slidenum">
              <a:rPr lang="en-US"/>
              <a:pPr/>
              <a:t>‹#›</a:t>
            </a:fld>
            <a:endParaRPr lang="en-US" dirty="0"/>
          </a:p>
        </p:txBody>
      </p:sp>
    </p:spTree>
    <p:extLst>
      <p:ext uri="{BB962C8B-B14F-4D97-AF65-F5344CB8AC3E}">
        <p14:creationId xmlns:p14="http://schemas.microsoft.com/office/powerpoint/2010/main" val="22553917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D7BF7-75AE-47D2-8D86-7A0B8E9E075F}" type="slidenum">
              <a:rPr lang="en-US"/>
              <a:pPr/>
              <a:t>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C96C5-BB29-4084-8DF5-C4CF3DE137D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C96C5-BB29-4084-8DF5-C4CF3DE137D2}" type="slidenum">
              <a:rPr lang="en-US" smtClean="0"/>
              <a:pPr/>
              <a:t>6</a:t>
            </a:fld>
            <a:endParaRPr lang="en-US" dirty="0"/>
          </a:p>
        </p:txBody>
      </p:sp>
    </p:spTree>
    <p:extLst>
      <p:ext uri="{BB962C8B-B14F-4D97-AF65-F5344CB8AC3E}">
        <p14:creationId xmlns:p14="http://schemas.microsoft.com/office/powerpoint/2010/main" val="1243673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8A7B98-DD6F-478D-AF4F-EB7DA84809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94CD92A-E5F5-414A-A0C2-80517EC30C8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4EDF0932-4CCC-4099-971F-404A8B183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BF71271-B78D-43E4-A167-4B295905133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D4477E0D-F50C-454C-9525-3F1409E37716}"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AA3C430-4940-444F-9B22-9D388AF60E03}"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803BC3D-2A08-418A-819D-A6703676C46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5105928-706F-4FE0-84B7-CDCE51BCA059}"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68D0A749-1519-404D-9DF2-C2C83504E9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2EC89CF-EA90-46AD-A06A-F19A39AD510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FD429D0-4331-4E36-BAC4-80CF20617466}"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BFB528-903F-43F4-98FE-E0E3FC7FD4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doee.dc.gov/service/apply-air-pollutant-perm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1" name="Picture 9" descr="phot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657600"/>
            <a:ext cx="3853869" cy="2890402"/>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Rot="1" noChangeArrowheads="1"/>
          </p:cNvSpPr>
          <p:nvPr>
            <p:ph type="ctrTitle"/>
          </p:nvPr>
        </p:nvSpPr>
        <p:spPr>
          <a:xfrm>
            <a:off x="685800" y="913439"/>
            <a:ext cx="7772400" cy="1829761"/>
          </a:xfrm>
        </p:spPr>
        <p:txBody>
          <a:bodyPr/>
          <a:lstStyle/>
          <a:p>
            <a:pPr algn="ctr"/>
            <a:r>
              <a:rPr lang="en-US" dirty="0" smtClean="0">
                <a:solidFill>
                  <a:srgbClr val="FF0000"/>
                </a:solidFill>
              </a:rPr>
              <a:t>AIR </a:t>
            </a:r>
            <a:r>
              <a:rPr lang="en-US" dirty="0">
                <a:solidFill>
                  <a:srgbClr val="FF0000"/>
                </a:solidFill>
              </a:rPr>
              <a:t>QUALITY </a:t>
            </a:r>
            <a:r>
              <a:rPr lang="en-US" dirty="0" smtClean="0">
                <a:solidFill>
                  <a:srgbClr val="FF0000"/>
                </a:solidFill>
              </a:rPr>
              <a:t>REQUIREMENTS 101</a:t>
            </a:r>
            <a:endParaRPr lang="en-US" dirty="0">
              <a:solidFill>
                <a:srgbClr val="FF0000"/>
              </a:solidFill>
            </a:endParaRPr>
          </a:p>
        </p:txBody>
      </p:sp>
      <p:sp>
        <p:nvSpPr>
          <p:cNvPr id="2051" name="Rectangle 3"/>
          <p:cNvSpPr>
            <a:spLocks noGrp="1" noRot="1" noChangeArrowheads="1"/>
          </p:cNvSpPr>
          <p:nvPr>
            <p:ph type="subTitle" idx="1"/>
          </p:nvPr>
        </p:nvSpPr>
        <p:spPr>
          <a:xfrm>
            <a:off x="304800" y="3962400"/>
            <a:ext cx="7772400" cy="1752600"/>
          </a:xfrm>
        </p:spPr>
        <p:txBody>
          <a:bodyPr>
            <a:normAutofit/>
          </a:bodyPr>
          <a:lstStyle/>
          <a:p>
            <a:pPr algn="l"/>
            <a:r>
              <a:rPr lang="en-US" sz="2400" dirty="0" smtClean="0"/>
              <a:t>Air, Energy, and Waste</a:t>
            </a:r>
          </a:p>
          <a:p>
            <a:pPr algn="l"/>
            <a:r>
              <a:rPr lang="en-US" sz="2400" dirty="0" smtClean="0"/>
              <a:t>101 for Engineers and </a:t>
            </a:r>
          </a:p>
          <a:p>
            <a:pPr algn="l"/>
            <a:r>
              <a:rPr lang="en-US" sz="2400" dirty="0" smtClean="0"/>
              <a:t>Contractors</a:t>
            </a:r>
            <a:endParaRPr lang="en-US" sz="2400" dirty="0"/>
          </a:p>
        </p:txBody>
      </p:sp>
      <p:sp>
        <p:nvSpPr>
          <p:cNvPr id="3" name="TextBox 2"/>
          <p:cNvSpPr txBox="1"/>
          <p:nvPr/>
        </p:nvSpPr>
        <p:spPr>
          <a:xfrm>
            <a:off x="5943600" y="5638800"/>
            <a:ext cx="184731" cy="369332"/>
          </a:xfrm>
          <a:prstGeom prst="rect">
            <a:avLst/>
          </a:prstGeom>
          <a:noFill/>
        </p:spPr>
        <p:txBody>
          <a:bodyPr wrap="none" rtlCol="0">
            <a:spAutoFit/>
          </a:bodyPr>
          <a:lstStyle/>
          <a:p>
            <a:endParaRPr lang="en-US" dirty="0"/>
          </a:p>
        </p:txBody>
      </p:sp>
      <p:sp>
        <p:nvSpPr>
          <p:cNvPr id="4" name="Slide Number Placeholder 3"/>
          <p:cNvSpPr>
            <a:spLocks noGrp="1"/>
          </p:cNvSpPr>
          <p:nvPr>
            <p:ph type="sldNum" sz="quarter" idx="12"/>
          </p:nvPr>
        </p:nvSpPr>
        <p:spPr/>
        <p:txBody>
          <a:bodyPr/>
          <a:lstStyle/>
          <a:p>
            <a:fld id="{548A7B98-DD6F-478D-AF4F-EB7DA848093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Reasonable precautions shall be taken to minimize the emission of any fugitive dust into the outdoor atmosphere.</a:t>
            </a:r>
          </a:p>
          <a:p>
            <a:r>
              <a:rPr lang="en-US" dirty="0" smtClean="0"/>
              <a:t>The emission of fugitive dust from the following is prohibited:</a:t>
            </a:r>
          </a:p>
          <a:p>
            <a:pPr lvl="1"/>
            <a:r>
              <a:rPr lang="en-US" sz="2400" dirty="0" smtClean="0"/>
              <a:t>Any </a:t>
            </a:r>
            <a:r>
              <a:rPr lang="en-US" sz="2400" dirty="0"/>
              <a:t>material handling, screening, crushing, grinding, conveying, mixing, or other industrial-type operation or process</a:t>
            </a:r>
            <a:r>
              <a:rPr lang="en-US" sz="2400" dirty="0" smtClean="0"/>
              <a:t>;</a:t>
            </a:r>
            <a:r>
              <a:rPr lang="en-US" sz="2400" dirty="0"/>
              <a:t> </a:t>
            </a:r>
            <a:endParaRPr lang="en-US" sz="3600" dirty="0"/>
          </a:p>
          <a:p>
            <a:pPr lvl="1"/>
            <a:r>
              <a:rPr lang="en-US" sz="2400" dirty="0" smtClean="0"/>
              <a:t>Heater-planers </a:t>
            </a:r>
            <a:r>
              <a:rPr lang="en-US" sz="2400" dirty="0"/>
              <a:t>in repairing asphaltic concrete pavements</a:t>
            </a:r>
            <a:r>
              <a:rPr lang="en-US" sz="2400" dirty="0" smtClean="0"/>
              <a:t>;</a:t>
            </a:r>
            <a:endParaRPr lang="en-US" sz="3600" dirty="0"/>
          </a:p>
          <a:p>
            <a:pPr lvl="1"/>
            <a:r>
              <a:rPr lang="en-US" sz="2400" dirty="0" smtClean="0"/>
              <a:t>Portable </a:t>
            </a:r>
            <a:r>
              <a:rPr lang="en-US" sz="2400" dirty="0"/>
              <a:t>tar-</a:t>
            </a:r>
            <a:r>
              <a:rPr lang="en-US" sz="2400" dirty="0" err="1"/>
              <a:t>melters</a:t>
            </a:r>
            <a:r>
              <a:rPr lang="en-US" sz="2400" dirty="0"/>
              <a:t>, unless close-fitting lids, in good repair, for the tar-pots are available and are used</a:t>
            </a:r>
            <a:r>
              <a:rPr lang="en-US" sz="2400" dirty="0" smtClean="0"/>
              <a:t>;</a:t>
            </a:r>
            <a:endParaRPr lang="en-US" sz="3600" dirty="0"/>
          </a:p>
          <a:p>
            <a:pPr lvl="1"/>
            <a:r>
              <a:rPr lang="en-US" sz="2400" dirty="0" smtClean="0"/>
              <a:t>The </a:t>
            </a:r>
            <a:r>
              <a:rPr lang="en-US" sz="2400" dirty="0"/>
              <a:t>ventilation of any </a:t>
            </a:r>
            <a:r>
              <a:rPr lang="en-US" sz="2400" dirty="0" err="1"/>
              <a:t>tunnelling</a:t>
            </a:r>
            <a:r>
              <a:rPr lang="en-US" sz="2400" dirty="0"/>
              <a:t> operation; </a:t>
            </a:r>
            <a:r>
              <a:rPr lang="en-US" sz="2400" dirty="0" smtClean="0"/>
              <a:t>or</a:t>
            </a:r>
            <a:endParaRPr lang="en-US" sz="3600" dirty="0"/>
          </a:p>
          <a:p>
            <a:pPr lvl="1"/>
            <a:r>
              <a:rPr lang="en-US" sz="2400" dirty="0" smtClean="0"/>
              <a:t>The </a:t>
            </a:r>
            <a:r>
              <a:rPr lang="en-US" sz="2400" dirty="0"/>
              <a:t>cleaning of exposed surfaces through the use of compressed gases.</a:t>
            </a:r>
            <a:endParaRPr lang="en-US" sz="3600" dirty="0"/>
          </a:p>
          <a:p>
            <a:pPr lvl="1"/>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10</a:t>
            </a:fld>
            <a:endParaRPr lang="en-US" dirty="0"/>
          </a:p>
        </p:txBody>
      </p:sp>
      <p:sp>
        <p:nvSpPr>
          <p:cNvPr id="4" name="Title 3"/>
          <p:cNvSpPr>
            <a:spLocks noGrp="1"/>
          </p:cNvSpPr>
          <p:nvPr>
            <p:ph type="title"/>
          </p:nvPr>
        </p:nvSpPr>
        <p:spPr/>
        <p:txBody>
          <a:bodyPr/>
          <a:lstStyle/>
          <a:p>
            <a:r>
              <a:rPr lang="en-US" dirty="0" smtClean="0">
                <a:solidFill>
                  <a:srgbClr val="FF0000"/>
                </a:solidFill>
              </a:rPr>
              <a:t>Fugitive Dust</a:t>
            </a:r>
            <a:endParaRPr lang="en-US" dirty="0"/>
          </a:p>
        </p:txBody>
      </p:sp>
    </p:spTree>
    <p:extLst>
      <p:ext uri="{BB962C8B-B14F-4D97-AF65-F5344CB8AC3E}">
        <p14:creationId xmlns:p14="http://schemas.microsoft.com/office/powerpoint/2010/main" val="258069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An emission into the atmosphere of odorous or other air pollutants from any source in any quantity and of any characteristic, and duration which is, or is likely to be injurious to the public health or welfare, or which interferes with the reasonable enjoyment of life and property is prohibited.</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11</a:t>
            </a:fld>
            <a:endParaRPr lang="en-US" dirty="0"/>
          </a:p>
        </p:txBody>
      </p:sp>
      <p:sp>
        <p:nvSpPr>
          <p:cNvPr id="4" name="Title 3"/>
          <p:cNvSpPr>
            <a:spLocks noGrp="1"/>
          </p:cNvSpPr>
          <p:nvPr>
            <p:ph type="title"/>
          </p:nvPr>
        </p:nvSpPr>
        <p:spPr/>
        <p:txBody>
          <a:bodyPr/>
          <a:lstStyle/>
          <a:p>
            <a:r>
              <a:rPr lang="en-US" dirty="0" smtClean="0">
                <a:solidFill>
                  <a:srgbClr val="FF0000"/>
                </a:solidFill>
              </a:rPr>
              <a:t>Odor</a:t>
            </a:r>
            <a:endParaRPr lang="en-US" dirty="0">
              <a:solidFill>
                <a:srgbClr val="FF0000"/>
              </a:solidFill>
            </a:endParaRPr>
          </a:p>
        </p:txBody>
      </p:sp>
    </p:spTree>
    <p:extLst>
      <p:ext uri="{BB962C8B-B14F-4D97-AF65-F5344CB8AC3E}">
        <p14:creationId xmlns:p14="http://schemas.microsoft.com/office/powerpoint/2010/main" val="284392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lstStyle/>
          <a:p>
            <a:pPr marL="109728" indent="0" algn="ctr">
              <a:buNone/>
            </a:pPr>
            <a:r>
              <a:rPr lang="en-US" dirty="0" smtClean="0"/>
              <a:t>Stephen S. Ours, P.E.</a:t>
            </a:r>
          </a:p>
          <a:p>
            <a:pPr marL="109728" indent="0" algn="ctr">
              <a:buNone/>
            </a:pPr>
            <a:r>
              <a:rPr lang="en-US" dirty="0" smtClean="0"/>
              <a:t>Chief, Permitting Branch</a:t>
            </a:r>
          </a:p>
          <a:p>
            <a:pPr marL="109728" indent="0" algn="ctr">
              <a:buNone/>
            </a:pPr>
            <a:r>
              <a:rPr lang="en-US" dirty="0" smtClean="0"/>
              <a:t>Air Quality Division</a:t>
            </a:r>
          </a:p>
          <a:p>
            <a:pPr marL="109728" indent="0" algn="ctr">
              <a:buNone/>
            </a:pPr>
            <a:r>
              <a:rPr lang="en-US" dirty="0" smtClean="0"/>
              <a:t>Department of Energy and Environment</a:t>
            </a:r>
          </a:p>
          <a:p>
            <a:pPr marL="109728" indent="0" algn="ctr">
              <a:buNone/>
            </a:pPr>
            <a:r>
              <a:rPr lang="en-US" dirty="0" smtClean="0"/>
              <a:t>(202) 535-1747</a:t>
            </a:r>
          </a:p>
          <a:p>
            <a:pPr marL="109728" indent="0" algn="ctr">
              <a:buNone/>
            </a:pPr>
            <a:r>
              <a:rPr lang="en-US" dirty="0"/>
              <a:t>s</a:t>
            </a:r>
            <a:r>
              <a:rPr lang="en-US" dirty="0" smtClean="0"/>
              <a:t>tephen.ours@dc.gov</a:t>
            </a:r>
          </a:p>
          <a:p>
            <a:pPr marL="109728" indent="0">
              <a:buNone/>
            </a:pP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12</a:t>
            </a:fld>
            <a:endParaRPr lang="en-US" dirty="0"/>
          </a:p>
        </p:txBody>
      </p:sp>
      <p:sp>
        <p:nvSpPr>
          <p:cNvPr id="4" name="Title 3"/>
          <p:cNvSpPr>
            <a:spLocks noGrp="1"/>
          </p:cNvSpPr>
          <p:nvPr>
            <p:ph type="title"/>
          </p:nvPr>
        </p:nvSpPr>
        <p:spPr/>
        <p:txBody>
          <a:bodyPr/>
          <a:lstStyle/>
          <a:p>
            <a:r>
              <a:rPr lang="en-US" dirty="0" smtClean="0">
                <a:solidFill>
                  <a:srgbClr val="FF0000"/>
                </a:solidFill>
              </a:rPr>
              <a:t>Contact Information</a:t>
            </a:r>
            <a:endParaRPr lang="en-US" dirty="0">
              <a:solidFill>
                <a:srgbClr val="FF0000"/>
              </a:solidFill>
            </a:endParaRPr>
          </a:p>
        </p:txBody>
      </p:sp>
    </p:spTree>
    <p:extLst>
      <p:ext uri="{BB962C8B-B14F-4D97-AF65-F5344CB8AC3E}">
        <p14:creationId xmlns:p14="http://schemas.microsoft.com/office/powerpoint/2010/main" val="121242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Common Sources of Air Pollution in the District </a:t>
            </a:r>
            <a:endParaRPr lang="en-US" sz="3600" dirty="0">
              <a:solidFill>
                <a:srgbClr val="FF0000"/>
              </a:solidFill>
            </a:endParaRPr>
          </a:p>
        </p:txBody>
      </p:sp>
      <p:pic>
        <p:nvPicPr>
          <p:cNvPr id="4" name="Picture 4" descr="DSCN04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92" y="3990047"/>
            <a:ext cx="2447431" cy="18351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SCN04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749" y="3996396"/>
            <a:ext cx="243896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678520"/>
            <a:ext cx="2455899" cy="1834345"/>
          </a:xfrm>
          <a:prstGeom prst="rect">
            <a:avLst/>
          </a:prstGeom>
        </p:spPr>
      </p:pic>
      <p:pic>
        <p:nvPicPr>
          <p:cNvPr id="8194" name="Picture 2" descr="C:\Users\cecily.beall\AppData\Local\Microsoft\Windows\Temporary Internet Files\Content.Outlook\61ZPV767\CIMG010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3532" y="3767794"/>
            <a:ext cx="2743201" cy="205740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ecily.beall\AppData\Local\Microsoft\Windows\Temporary Internet Files\Content.Outlook\61ZPV767\CIMG06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4953" y="1679017"/>
            <a:ext cx="2324847" cy="17436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692" y="1670053"/>
            <a:ext cx="286270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BF71271-B78D-43E4-A167-4B295905133C}" type="slidenum">
              <a:rPr lang="en-US" smtClean="0"/>
              <a:pPr/>
              <a:t>2</a:t>
            </a:fld>
            <a:endParaRPr lang="en-US" dirty="0"/>
          </a:p>
        </p:txBody>
      </p:sp>
    </p:spTree>
    <p:extLst>
      <p:ext uri="{BB962C8B-B14F-4D97-AF65-F5344CB8AC3E}">
        <p14:creationId xmlns:p14="http://schemas.microsoft.com/office/powerpoint/2010/main" val="486354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4672"/>
          </a:xfrm>
        </p:spPr>
        <p:txBody>
          <a:bodyPr>
            <a:normAutofit/>
          </a:bodyPr>
          <a:lstStyle/>
          <a:p>
            <a:r>
              <a:rPr lang="en-US" dirty="0" smtClean="0"/>
              <a:t>If you plan to install equipment that would emit air pollution, you need to apply for and obtain an air quality permit </a:t>
            </a:r>
            <a:r>
              <a:rPr lang="en-US" u="sng" dirty="0" smtClean="0"/>
              <a:t>before you begin construction/installation of the equipment</a:t>
            </a:r>
            <a:r>
              <a:rPr lang="en-US" dirty="0" smtClean="0"/>
              <a:t>.</a:t>
            </a:r>
          </a:p>
          <a:p>
            <a:endParaRPr lang="en-US" dirty="0"/>
          </a:p>
          <a:p>
            <a:r>
              <a:rPr lang="en-US" dirty="0" smtClean="0"/>
              <a:t>Examples:</a:t>
            </a:r>
          </a:p>
          <a:p>
            <a:pPr lvl="1"/>
            <a:r>
              <a:rPr lang="en-US" dirty="0" smtClean="0"/>
              <a:t>Boilers (&gt;5MMBTU/</a:t>
            </a:r>
            <a:r>
              <a:rPr lang="en-US" dirty="0" err="1" smtClean="0"/>
              <a:t>hr</a:t>
            </a:r>
            <a:r>
              <a:rPr lang="en-US" dirty="0" smtClean="0"/>
              <a:t> heat input)</a:t>
            </a:r>
          </a:p>
          <a:p>
            <a:pPr lvl="1"/>
            <a:r>
              <a:rPr lang="en-US" dirty="0" smtClean="0"/>
              <a:t>Cogeneration Equipment</a:t>
            </a:r>
          </a:p>
          <a:p>
            <a:pPr lvl="1"/>
            <a:r>
              <a:rPr lang="en-US" dirty="0" smtClean="0"/>
              <a:t>Generators</a:t>
            </a:r>
          </a:p>
          <a:p>
            <a:pPr lvl="1"/>
            <a:r>
              <a:rPr lang="en-US" dirty="0" smtClean="0"/>
              <a:t>Paint Booths</a:t>
            </a:r>
          </a:p>
          <a:p>
            <a:pPr lvl="1"/>
            <a:r>
              <a:rPr lang="en-US" dirty="0" smtClean="0"/>
              <a:t>Anything else that will emit air pollution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3</a:t>
            </a:fld>
            <a:endParaRPr lang="en-US" dirty="0"/>
          </a:p>
        </p:txBody>
      </p:sp>
      <p:sp>
        <p:nvSpPr>
          <p:cNvPr id="4" name="Title 3"/>
          <p:cNvSpPr>
            <a:spLocks noGrp="1"/>
          </p:cNvSpPr>
          <p:nvPr>
            <p:ph type="title"/>
          </p:nvPr>
        </p:nvSpPr>
        <p:spPr/>
        <p:txBody>
          <a:bodyPr>
            <a:normAutofit fontScale="90000"/>
          </a:bodyPr>
          <a:lstStyle/>
          <a:p>
            <a:r>
              <a:rPr lang="en-US" dirty="0" smtClean="0">
                <a:solidFill>
                  <a:srgbClr val="FF0000"/>
                </a:solidFill>
              </a:rPr>
              <a:t>Air Quality Permitting – Basic Requirement</a:t>
            </a:r>
            <a:endParaRPr lang="en-US" dirty="0">
              <a:solidFill>
                <a:srgbClr val="FF0000"/>
              </a:solidFill>
            </a:endParaRPr>
          </a:p>
        </p:txBody>
      </p:sp>
    </p:spTree>
    <p:extLst>
      <p:ext uri="{BB962C8B-B14F-4D97-AF65-F5344CB8AC3E}">
        <p14:creationId xmlns:p14="http://schemas.microsoft.com/office/powerpoint/2010/main" val="3783105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Permits are issued to </a:t>
            </a:r>
            <a:r>
              <a:rPr lang="en-US" u="sng" dirty="0" smtClean="0"/>
              <a:t>owners</a:t>
            </a:r>
            <a:r>
              <a:rPr lang="en-US" dirty="0" smtClean="0"/>
              <a:t> or </a:t>
            </a:r>
            <a:r>
              <a:rPr lang="en-US" u="sng" dirty="0" smtClean="0"/>
              <a:t>operators</a:t>
            </a:r>
            <a:r>
              <a:rPr lang="en-US" dirty="0" smtClean="0"/>
              <a:t> of equipment who must subsequently maintain a </a:t>
            </a:r>
            <a:r>
              <a:rPr lang="en-US" u="sng" dirty="0" smtClean="0"/>
              <a:t>permit to operate</a:t>
            </a:r>
            <a:r>
              <a:rPr lang="en-US" dirty="0" smtClean="0"/>
              <a:t>.</a:t>
            </a:r>
          </a:p>
          <a:p>
            <a:r>
              <a:rPr lang="en-US" dirty="0" smtClean="0"/>
              <a:t>Frequently the owners or operators ask construction companies, equipment suppliers/installers, developers, etc. to do the legwork for getting a permit as part of their construction duties.</a:t>
            </a:r>
          </a:p>
          <a:p>
            <a:r>
              <a:rPr lang="en-US" dirty="0" smtClean="0"/>
              <a:t>The owner or operator needs to sign the permit application.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4</a:t>
            </a:fld>
            <a:endParaRPr lang="en-US" dirty="0"/>
          </a:p>
        </p:txBody>
      </p:sp>
      <p:sp>
        <p:nvSpPr>
          <p:cNvPr id="4" name="Title 3"/>
          <p:cNvSpPr>
            <a:spLocks noGrp="1"/>
          </p:cNvSpPr>
          <p:nvPr>
            <p:ph type="title"/>
          </p:nvPr>
        </p:nvSpPr>
        <p:spPr/>
        <p:txBody>
          <a:bodyPr/>
          <a:lstStyle/>
          <a:p>
            <a:r>
              <a:rPr lang="en-US" dirty="0" smtClean="0">
                <a:solidFill>
                  <a:srgbClr val="FF0000"/>
                </a:solidFill>
              </a:rPr>
              <a:t>Who applies?</a:t>
            </a:r>
            <a:endParaRPr lang="en-US" dirty="0">
              <a:solidFill>
                <a:srgbClr val="FF0000"/>
              </a:solidFill>
            </a:endParaRPr>
          </a:p>
        </p:txBody>
      </p:sp>
    </p:spTree>
    <p:extLst>
      <p:ext uri="{BB962C8B-B14F-4D97-AF65-F5344CB8AC3E}">
        <p14:creationId xmlns:p14="http://schemas.microsoft.com/office/powerpoint/2010/main" val="222403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 Category Permits (aka general permits) – fastest and easiest, but for limited categories of permits.</a:t>
            </a:r>
          </a:p>
          <a:p>
            <a:r>
              <a:rPr lang="en-US" dirty="0" smtClean="0"/>
              <a:t>Standard Chapter 2 Permits</a:t>
            </a:r>
          </a:p>
          <a:p>
            <a:r>
              <a:rPr lang="en-US" dirty="0" smtClean="0"/>
              <a:t>Nonattainment New Source Review (NSR)</a:t>
            </a:r>
          </a:p>
          <a:p>
            <a:r>
              <a:rPr lang="en-US" dirty="0" smtClean="0"/>
              <a:t>Minor New Source Review (MNSR)</a:t>
            </a:r>
          </a:p>
          <a:p>
            <a:r>
              <a:rPr lang="en-US" dirty="0" smtClean="0"/>
              <a:t>Title V (major source)</a:t>
            </a:r>
          </a:p>
          <a:p>
            <a:endParaRPr lang="en-US" dirty="0"/>
          </a:p>
          <a:p>
            <a:r>
              <a:rPr lang="en-US" dirty="0"/>
              <a:t>See </a:t>
            </a:r>
            <a:r>
              <a:rPr lang="en-US" dirty="0">
                <a:hlinkClick r:id="rId2"/>
              </a:rPr>
              <a:t>http://</a:t>
            </a:r>
            <a:r>
              <a:rPr lang="en-US" dirty="0" smtClean="0">
                <a:hlinkClick r:id="rId2"/>
              </a:rPr>
              <a:t>doee.dc.gov/service/apply-air-pollutant-permit</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5</a:t>
            </a:fld>
            <a:endParaRPr lang="en-US" dirty="0"/>
          </a:p>
        </p:txBody>
      </p:sp>
      <p:sp>
        <p:nvSpPr>
          <p:cNvPr id="4" name="Title 3"/>
          <p:cNvSpPr>
            <a:spLocks noGrp="1"/>
          </p:cNvSpPr>
          <p:nvPr>
            <p:ph type="title"/>
          </p:nvPr>
        </p:nvSpPr>
        <p:spPr/>
        <p:txBody>
          <a:bodyPr/>
          <a:lstStyle/>
          <a:p>
            <a:r>
              <a:rPr lang="en-US" dirty="0" smtClean="0">
                <a:solidFill>
                  <a:srgbClr val="FF0000"/>
                </a:solidFill>
              </a:rPr>
              <a:t>What kind of permit do I need?</a:t>
            </a:r>
            <a:endParaRPr lang="en-US" dirty="0">
              <a:solidFill>
                <a:srgbClr val="FF0000"/>
              </a:solidFill>
            </a:endParaRPr>
          </a:p>
        </p:txBody>
      </p:sp>
    </p:spTree>
    <p:extLst>
      <p:ext uri="{BB962C8B-B14F-4D97-AF65-F5344CB8AC3E}">
        <p14:creationId xmlns:p14="http://schemas.microsoft.com/office/powerpoint/2010/main" val="238347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F0000"/>
                </a:solidFill>
              </a:rPr>
              <a:t>Engine </a:t>
            </a:r>
            <a:r>
              <a:rPr lang="en-US" dirty="0">
                <a:solidFill>
                  <a:srgbClr val="FF0000"/>
                </a:solidFill>
              </a:rPr>
              <a:t>Idling Program</a:t>
            </a:r>
            <a:endParaRPr lang="en-US" dirty="0"/>
          </a:p>
        </p:txBody>
      </p:sp>
      <p:pic>
        <p:nvPicPr>
          <p:cNvPr id="4" name="Picture 4" descr="DSCN14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1219201"/>
            <a:ext cx="4419600" cy="32953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BF71271-B78D-43E4-A167-4B295905133C}" type="slidenum">
              <a:rPr lang="en-US" smtClean="0"/>
              <a:pPr/>
              <a:t>6</a:t>
            </a:fld>
            <a:endParaRPr lang="en-US" dirty="0"/>
          </a:p>
        </p:txBody>
      </p:sp>
      <p:pic>
        <p:nvPicPr>
          <p:cNvPr id="1026" name="Picture 2" descr="C:\Users\stephen.ours\Pictures\Superior Concrete Pile with Recycled Aggregates Backhoe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46355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cecily.beall\AppData\Local\Microsoft\Windows\Temporary Internet Files\Content.Outlook\61ZPV767\Idling Sign Pictu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1539240"/>
            <a:ext cx="3045260" cy="40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23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10000"/>
          </a:bodyPr>
          <a:lstStyle/>
          <a:p>
            <a:r>
              <a:rPr lang="en-US" dirty="0" smtClean="0"/>
              <a:t>Idling of </a:t>
            </a:r>
            <a:r>
              <a:rPr lang="en-US" dirty="0" err="1" smtClean="0"/>
              <a:t>onroad</a:t>
            </a:r>
            <a:r>
              <a:rPr lang="en-US" dirty="0" smtClean="0"/>
              <a:t> </a:t>
            </a:r>
            <a:r>
              <a:rPr lang="en-US" u="sng" dirty="0" smtClean="0"/>
              <a:t>gasoline</a:t>
            </a:r>
            <a:r>
              <a:rPr lang="en-US" dirty="0" smtClean="0"/>
              <a:t> or </a:t>
            </a:r>
            <a:r>
              <a:rPr lang="en-US" u="sng" dirty="0" smtClean="0"/>
              <a:t>diesel</a:t>
            </a:r>
            <a:r>
              <a:rPr lang="en-US" dirty="0" smtClean="0"/>
              <a:t>-powered motor vehicles on public or private space for more than 3 minutes is prohibited while the vehicle is parked, stopped, or standing, </a:t>
            </a:r>
            <a:r>
              <a:rPr lang="en-US" u="sng" dirty="0" smtClean="0"/>
              <a:t>including for the purpose of operating air conditioning or heating equipment</a:t>
            </a:r>
            <a:endParaRPr lang="en-US" dirty="0" smtClean="0"/>
          </a:p>
          <a:p>
            <a:r>
              <a:rPr lang="en-US" dirty="0" smtClean="0"/>
              <a:t>Exceptions:</a:t>
            </a:r>
          </a:p>
          <a:p>
            <a:pPr lvl="1"/>
            <a:r>
              <a:rPr lang="en-US" dirty="0" smtClean="0"/>
              <a:t>Non-commercial private passenger vehicles.</a:t>
            </a:r>
          </a:p>
          <a:p>
            <a:pPr lvl="1"/>
            <a:r>
              <a:rPr lang="en-US" dirty="0" smtClean="0"/>
              <a:t>Idling to operate power take-off equipment such as dumping beds, cement mixers, refrigeration systems, content delivery, winches, or shredders.</a:t>
            </a:r>
          </a:p>
          <a:p>
            <a:pPr lvl="1"/>
            <a:r>
              <a:rPr lang="en-US" dirty="0" smtClean="0"/>
              <a:t>Idling up to 5 minutes when the temperature is at or below freezing (32</a:t>
            </a:r>
            <a:r>
              <a:rPr lang="en-US" baseline="30000" dirty="0" smtClean="0"/>
              <a:t>o</a:t>
            </a:r>
            <a:r>
              <a:rPr lang="en-US" dirty="0" smtClean="0"/>
              <a:t>F).</a:t>
            </a:r>
          </a:p>
          <a:p>
            <a:pPr lvl="1"/>
            <a:r>
              <a:rPr lang="en-US" dirty="0" smtClean="0"/>
              <a:t>Private use, not for compensation.</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7</a:t>
            </a:fld>
            <a:endParaRPr lang="en-US" dirty="0"/>
          </a:p>
        </p:txBody>
      </p:sp>
      <p:sp>
        <p:nvSpPr>
          <p:cNvPr id="4" name="Title 3"/>
          <p:cNvSpPr>
            <a:spLocks noGrp="1"/>
          </p:cNvSpPr>
          <p:nvPr>
            <p:ph type="title"/>
          </p:nvPr>
        </p:nvSpPr>
        <p:spPr/>
        <p:txBody>
          <a:bodyPr/>
          <a:lstStyle/>
          <a:p>
            <a:r>
              <a:rPr lang="en-US" dirty="0" err="1" smtClean="0">
                <a:solidFill>
                  <a:srgbClr val="FF0000"/>
                </a:solidFill>
              </a:rPr>
              <a:t>Onroad</a:t>
            </a:r>
            <a:r>
              <a:rPr lang="en-US" dirty="0" smtClean="0">
                <a:solidFill>
                  <a:srgbClr val="FF0000"/>
                </a:solidFill>
              </a:rPr>
              <a:t> Engine Idling</a:t>
            </a:r>
            <a:endParaRPr lang="en-US" dirty="0">
              <a:solidFill>
                <a:srgbClr val="FF0000"/>
              </a:solidFill>
            </a:endParaRPr>
          </a:p>
        </p:txBody>
      </p:sp>
    </p:spTree>
    <p:extLst>
      <p:ext uri="{BB962C8B-B14F-4D97-AF65-F5344CB8AC3E}">
        <p14:creationId xmlns:p14="http://schemas.microsoft.com/office/powerpoint/2010/main" val="380440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r>
              <a:rPr lang="en-US" dirty="0" smtClean="0"/>
              <a:t>Idling of </a:t>
            </a:r>
            <a:r>
              <a:rPr lang="en-US" dirty="0" err="1" smtClean="0"/>
              <a:t>Nonroad</a:t>
            </a:r>
            <a:r>
              <a:rPr lang="en-US" dirty="0" smtClean="0"/>
              <a:t> </a:t>
            </a:r>
            <a:r>
              <a:rPr lang="en-US" u="sng" dirty="0" smtClean="0"/>
              <a:t>diesel</a:t>
            </a:r>
            <a:r>
              <a:rPr lang="en-US" dirty="0" smtClean="0"/>
              <a:t>-powered engines for more than 3 minutes is prohibited.</a:t>
            </a:r>
          </a:p>
          <a:p>
            <a:r>
              <a:rPr lang="en-US" dirty="0" smtClean="0"/>
              <a:t>Exceptions:</a:t>
            </a:r>
          </a:p>
          <a:p>
            <a:pPr lvl="1"/>
            <a:r>
              <a:rPr lang="en-US" dirty="0" smtClean="0"/>
              <a:t>Idling for up to 15 minutes when queueing (i.e. intermittently moving forward to perform work).</a:t>
            </a:r>
          </a:p>
          <a:p>
            <a:pPr lvl="1"/>
            <a:r>
              <a:rPr lang="en-US" dirty="0" smtClean="0"/>
              <a:t>Idling for safety, servicing, inspection, or emergency purposes.</a:t>
            </a:r>
          </a:p>
          <a:p>
            <a:pPr lvl="1"/>
            <a:r>
              <a:rPr lang="en-US" dirty="0" smtClean="0"/>
              <a:t>Idling up to 5 minutes to operate heating equipment when the temperature is at or below freezing (32</a:t>
            </a:r>
            <a:r>
              <a:rPr lang="en-US" baseline="30000" dirty="0" smtClean="0"/>
              <a:t>o</a:t>
            </a:r>
            <a:r>
              <a:rPr lang="en-US" dirty="0" smtClean="0"/>
              <a:t>F).</a:t>
            </a:r>
            <a:endParaRPr lang="en-US" dirty="0"/>
          </a:p>
        </p:txBody>
      </p:sp>
      <p:sp>
        <p:nvSpPr>
          <p:cNvPr id="3" name="Slide Number Placeholder 2"/>
          <p:cNvSpPr>
            <a:spLocks noGrp="1"/>
          </p:cNvSpPr>
          <p:nvPr>
            <p:ph type="sldNum" sz="quarter" idx="12"/>
          </p:nvPr>
        </p:nvSpPr>
        <p:spPr/>
        <p:txBody>
          <a:bodyPr/>
          <a:lstStyle/>
          <a:p>
            <a:fld id="{EBF71271-B78D-43E4-A167-4B295905133C}" type="slidenum">
              <a:rPr lang="en-US" smtClean="0"/>
              <a:pPr/>
              <a:t>8</a:t>
            </a:fld>
            <a:endParaRPr lang="en-US" dirty="0"/>
          </a:p>
        </p:txBody>
      </p:sp>
      <p:sp>
        <p:nvSpPr>
          <p:cNvPr id="4" name="Title 3"/>
          <p:cNvSpPr>
            <a:spLocks noGrp="1"/>
          </p:cNvSpPr>
          <p:nvPr>
            <p:ph type="title"/>
          </p:nvPr>
        </p:nvSpPr>
        <p:spPr/>
        <p:txBody>
          <a:bodyPr/>
          <a:lstStyle/>
          <a:p>
            <a:r>
              <a:rPr lang="en-US" dirty="0" err="1" smtClean="0">
                <a:solidFill>
                  <a:srgbClr val="FF0000"/>
                </a:solidFill>
              </a:rPr>
              <a:t>Nonroad</a:t>
            </a:r>
            <a:r>
              <a:rPr lang="en-US" dirty="0" smtClean="0">
                <a:solidFill>
                  <a:srgbClr val="FF0000"/>
                </a:solidFill>
              </a:rPr>
              <a:t> Engine Idling</a:t>
            </a:r>
            <a:endParaRPr lang="en-US" dirty="0">
              <a:solidFill>
                <a:srgbClr val="FF0000"/>
              </a:solidFill>
            </a:endParaRPr>
          </a:p>
        </p:txBody>
      </p:sp>
    </p:spTree>
    <p:extLst>
      <p:ext uri="{BB962C8B-B14F-4D97-AF65-F5344CB8AC3E}">
        <p14:creationId xmlns:p14="http://schemas.microsoft.com/office/powerpoint/2010/main" val="202498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BF71271-B78D-43E4-A167-4B295905133C}" type="slidenum">
              <a:rPr lang="en-US" smtClean="0"/>
              <a:pPr/>
              <a:t>9</a:t>
            </a:fld>
            <a:endParaRPr lang="en-US" dirty="0"/>
          </a:p>
        </p:txBody>
      </p:sp>
      <p:sp>
        <p:nvSpPr>
          <p:cNvPr id="4" name="Title 3"/>
          <p:cNvSpPr>
            <a:spLocks noGrp="1"/>
          </p:cNvSpPr>
          <p:nvPr>
            <p:ph type="title"/>
          </p:nvPr>
        </p:nvSpPr>
        <p:spPr/>
        <p:txBody>
          <a:bodyPr/>
          <a:lstStyle/>
          <a:p>
            <a:r>
              <a:rPr lang="en-US" dirty="0" smtClean="0">
                <a:solidFill>
                  <a:srgbClr val="FF0000"/>
                </a:solidFill>
              </a:rPr>
              <a:t>Fugitive Dust</a:t>
            </a:r>
            <a:endParaRPr lang="en-US" dirty="0">
              <a:solidFill>
                <a:srgbClr val="FF0000"/>
              </a:solidFill>
            </a:endParaRPr>
          </a:p>
        </p:txBody>
      </p:sp>
      <p:pic>
        <p:nvPicPr>
          <p:cNvPr id="2051" name="Picture 3" descr="C:\Users\stephen.ours\Pictures\Constitution Center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685800"/>
            <a:ext cx="4182484" cy="2889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phen.ours\Pictures\Road Dust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0"/>
            <a:ext cx="4165600" cy="30805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tephen.ours\Pictures\33 N St NE Demo 1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4465346"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76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6294</TotalTime>
  <Words>520</Words>
  <Application>Microsoft Office PowerPoint</Application>
  <PresentationFormat>On-screen Show (4:3)</PresentationFormat>
  <Paragraphs>73</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AIR QUALITY REQUIREMENTS 101</vt:lpstr>
      <vt:lpstr>Common Sources of Air Pollution in the District </vt:lpstr>
      <vt:lpstr>Air Quality Permitting – Basic Requirement</vt:lpstr>
      <vt:lpstr>Who applies?</vt:lpstr>
      <vt:lpstr>What kind of permit do I need?</vt:lpstr>
      <vt:lpstr>Engine Idling Program</vt:lpstr>
      <vt:lpstr>Onroad Engine Idling</vt:lpstr>
      <vt:lpstr>Nonroad Engine Idling</vt:lpstr>
      <vt:lpstr>Fugitive Dust</vt:lpstr>
      <vt:lpstr>Fugitive Dust</vt:lpstr>
      <vt:lpstr>Odor</vt:lpstr>
      <vt:lpstr>Contact Information</vt:lpstr>
    </vt:vector>
  </TitlesOfParts>
  <Company>District Dept. of the Environment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DIVISION</dc:title>
  <dc:creator>Cecily Beall</dc:creator>
  <cp:lastModifiedBy>Stephen S. Ours</cp:lastModifiedBy>
  <cp:revision>181</cp:revision>
  <cp:lastPrinted>2015-02-10T23:42:37Z</cp:lastPrinted>
  <dcterms:created xsi:type="dcterms:W3CDTF">2007-06-25T23:49:09Z</dcterms:created>
  <dcterms:modified xsi:type="dcterms:W3CDTF">2016-03-28T16:31:58Z</dcterms:modified>
</cp:coreProperties>
</file>