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3" r:id="rId3"/>
    <p:sldId id="274" r:id="rId4"/>
    <p:sldId id="277" r:id="rId5"/>
    <p:sldId id="285" r:id="rId6"/>
    <p:sldId id="278" r:id="rId7"/>
    <p:sldId id="279" r:id="rId8"/>
    <p:sldId id="287" r:id="rId9"/>
    <p:sldId id="286" r:id="rId10"/>
    <p:sldId id="284" r:id="rId11"/>
    <p:sldId id="290" r:id="rId12"/>
    <p:sldId id="289" r:id="rId13"/>
    <p:sldId id="282" r:id="rId14"/>
    <p:sldId id="288" r:id="rId15"/>
    <p:sldId id="283" r:id="rId16"/>
    <p:sldId id="291" r:id="rId17"/>
    <p:sldId id="272" r:id="rId18"/>
    <p:sldId id="266" r:id="rId19"/>
    <p:sldId id="269" r:id="rId20"/>
    <p:sldId id="271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9" autoAdjust="0"/>
  </p:normalViewPr>
  <p:slideViewPr>
    <p:cSldViewPr>
      <p:cViewPr>
        <p:scale>
          <a:sx n="91" d="100"/>
          <a:sy n="91" d="100"/>
        </p:scale>
        <p:origin x="-1066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66" y="0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fld id="{21C2C5E8-4977-4040-A6A6-E890F73F56CA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1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66" y="8685071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5CBEC1F3-86F1-4EF4-857B-E5CC0FE00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4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8B90-3E60-4A19-98F7-A79112CA68BC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5A4B2-DB09-4D3C-8681-56B6B3AB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106EE4-B995-4562-A66A-0035310C08A0}" type="datetimeFigureOut">
              <a:rPr lang="en-US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D635BA0-3A8D-4B4E-A3AD-DBCAEBE1946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&amp;view=detailv2&amp;&amp;id=F701543CD72465E62732049765E8B7C6C9F639C6&amp;selectedIndex=192&amp;ccid=tATYXgXv&amp;simid=608027229567060663&amp;thid=OIP.Mb404d85e05ef359c64e0101e079279d8o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+Worker&amp;view=detailv2&amp;&amp;id=E22F74FA69AF4A81FAEC7D7EED8962CB8871CB68&amp;selectedIndex=260&amp;ccid=5qlWXRQB&amp;simid=608052891994031429&amp;thid=OIP.Me6a9565d1401480b3c4d3da0b63ec22do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&amp;view=detailv2&amp;&amp;id=0C30CD63A086293A6F960AB33C46C10583EA2AE6&amp;selectedIndex=15&amp;ccid=CcbuGnd6&amp;simid=608024197310253510&amp;thid=OIP.M09c6ee1a777ab3ec871de6975377b83ao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&amp;view=detailv2&amp;&amp;id=8051371E450A5C6D35F7CC7EA136A5B74C465D7B&amp;selectedIndex=695&amp;ccid=E0g8earC&amp;simid=608044168913224202&amp;thid=OIP.M13483c79aac2fef15d0513dcf10a7909o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vivanco@dc.gov" TargetMode="External"/><Relationship Id="rId2" Type="http://schemas.openxmlformats.org/officeDocument/2006/relationships/hyperlink" Target="mailto:ralph.knatt@d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&amp;view=detailv2&amp;&amp;id=FFDFB80B7C9407C3BBA519F2E7D0475A148592F6&amp;selectedIndex=168&amp;ccid=yGtsheJo&amp;simid=608017192224817301&amp;thid=OIP.Mc86b6c85e268313c51014ae1cc7ce2d6o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Ceiling+Tiles&amp;view=detailv2&amp;&amp;id=7493F6A924BAC66AE65839B2FB246F781436F156&amp;selectedIndex=4&amp;ccid=4yklq9y2&amp;simid=608007189249131053&amp;thid=OIP.Me32925abdcb6ad164c4d49eb09edb03do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pictures&amp;view=detailv2&amp;&amp;id=567DD4F3440712622B6DDB9A132AA37893588653&amp;selectedIndex=60&amp;ccid=DZrboZWQ&amp;simid=608016831444487961&amp;thid=OIP.M0d9adba19590f43be3717f2250ba9e79o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&amp;view=detailv2&amp;&amp;id=CA41AF865EFD7607F3BEA13F5D89646F21F10E1C&amp;selectedIndex=657&amp;ccid=DlaEcOTx&amp;simid=608043335693108980&amp;thid=OIP.M0e568470e4f1a6fe437d6557ca45d728o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Asbestos+Abatement&amp;view=detailv2&amp;&amp;id=AD4825AE93506588101EE245A146C60EAF9947C0&amp;selectedIndex=343&amp;ccid=3ntR/ZXo&amp;simid=608015100580201873&amp;thid=OIP.Mde7b51fd95e871c089506200894ba191o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295400"/>
            <a:ext cx="7772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Century Gothic" pitchFamily="34" charset="0"/>
              </a:rPr>
              <a:t>   </a:t>
            </a:r>
            <a:r>
              <a:rPr lang="en-US" sz="2300" b="1" dirty="0">
                <a:latin typeface="Century Gothic" pitchFamily="34" charset="0"/>
              </a:rPr>
              <a:t>DEPARTMENT OF </a:t>
            </a:r>
            <a:r>
              <a:rPr lang="en-US" sz="2300" b="1" dirty="0" smtClean="0">
                <a:latin typeface="Century Gothic" pitchFamily="34" charset="0"/>
              </a:rPr>
              <a:t>ENERGY AND </a:t>
            </a:r>
            <a:r>
              <a:rPr lang="en-US" sz="2300" b="1" dirty="0">
                <a:latin typeface="Century Gothic" pitchFamily="34" charset="0"/>
              </a:rPr>
              <a:t>ENVIRONMENT</a:t>
            </a:r>
          </a:p>
          <a:p>
            <a:pPr algn="ctr"/>
            <a:r>
              <a:rPr lang="en-US" sz="2300" b="1" dirty="0">
                <a:latin typeface="Century Gothic" pitchFamily="34" charset="0"/>
              </a:rPr>
              <a:t>AIR QUALITY DIVISION</a:t>
            </a:r>
          </a:p>
          <a:p>
            <a:pPr algn="ctr"/>
            <a:endParaRPr lang="en-US" b="1" dirty="0" smtClean="0">
              <a:latin typeface="Century Gothic" pitchFamily="34" charset="0"/>
            </a:endParaRPr>
          </a:p>
          <a:p>
            <a:pPr algn="ctr"/>
            <a:r>
              <a:rPr lang="en-US" sz="1700" b="1" dirty="0" smtClean="0">
                <a:latin typeface="Century Gothic" pitchFamily="34" charset="0"/>
              </a:rPr>
              <a:t>            COMPLIANCE </a:t>
            </a:r>
            <a:r>
              <a:rPr lang="en-US" sz="1700" b="1" dirty="0">
                <a:latin typeface="Century Gothic" pitchFamily="34" charset="0"/>
              </a:rPr>
              <a:t>&amp; ENFORCEMENT</a:t>
            </a:r>
          </a:p>
          <a:p>
            <a:pPr algn="ctr"/>
            <a:r>
              <a:rPr lang="en-US" sz="1700" b="1" dirty="0" smtClean="0">
                <a:latin typeface="Century Gothic" pitchFamily="34" charset="0"/>
              </a:rPr>
              <a:t>             ASBESTOS </a:t>
            </a:r>
            <a:r>
              <a:rPr lang="en-US" sz="1700" b="1" dirty="0">
                <a:latin typeface="Century Gothic" pitchFamily="34" charset="0"/>
              </a:rPr>
              <a:t>ABATEMENT PROGRAM</a:t>
            </a:r>
          </a:p>
          <a:p>
            <a:pPr algn="ctr"/>
            <a:r>
              <a:rPr lang="en-US" dirty="0">
                <a:latin typeface="Century Gothic" pitchFamily="34" charset="0"/>
              </a:rPr>
              <a:t> </a:t>
            </a:r>
          </a:p>
          <a:p>
            <a:pPr algn="ctr"/>
            <a:endParaRPr lang="en-US" dirty="0" smtClean="0">
              <a:latin typeface="Century Gothic" pitchFamily="34" charset="0"/>
            </a:endParaRPr>
          </a:p>
          <a:p>
            <a:pPr algn="ctr"/>
            <a:endParaRPr lang="en-US" dirty="0">
              <a:latin typeface="Century Gothic" pitchFamily="34" charset="0"/>
            </a:endParaRPr>
          </a:p>
          <a:p>
            <a:pPr algn="ctr"/>
            <a:endParaRPr lang="en-US" sz="1600" dirty="0" smtClean="0">
              <a:latin typeface="Century Gothic" pitchFamily="34" charset="0"/>
            </a:endParaRPr>
          </a:p>
          <a:p>
            <a:pPr algn="ctr"/>
            <a:endParaRPr lang="en-US" sz="1500" dirty="0" smtClean="0">
              <a:latin typeface="Century Gothic" pitchFamily="34" charset="0"/>
            </a:endParaRPr>
          </a:p>
          <a:p>
            <a:pPr algn="ctr"/>
            <a:endParaRPr lang="en-US" sz="1500" dirty="0">
              <a:latin typeface="Century Gothic" pitchFamily="34" charset="0"/>
            </a:endParaRPr>
          </a:p>
          <a:p>
            <a:pPr algn="ctr"/>
            <a:endParaRPr lang="en-US" sz="1500" dirty="0" smtClean="0">
              <a:latin typeface="Century Gothic" pitchFamily="34" charset="0"/>
            </a:endParaRPr>
          </a:p>
          <a:p>
            <a:pPr algn="ctr"/>
            <a:r>
              <a:rPr lang="en-US" sz="1400" b="1" dirty="0" smtClean="0">
                <a:latin typeface="Century Gothic" pitchFamily="34" charset="0"/>
              </a:rPr>
              <a:t>-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600" b="1" dirty="0" smtClean="0">
                <a:latin typeface="Century Gothic" pitchFamily="34" charset="0"/>
              </a:rPr>
              <a:t>CECILY </a:t>
            </a:r>
            <a:r>
              <a:rPr lang="en-US" sz="1600" b="1" dirty="0">
                <a:latin typeface="Century Gothic" pitchFamily="34" charset="0"/>
              </a:rPr>
              <a:t>BEALL, </a:t>
            </a:r>
            <a:r>
              <a:rPr lang="en-US" sz="1600" dirty="0">
                <a:latin typeface="Century Gothic" pitchFamily="34" charset="0"/>
              </a:rPr>
              <a:t>ASSOCIATE </a:t>
            </a:r>
            <a:r>
              <a:rPr lang="en-US" sz="1600" dirty="0" smtClean="0">
                <a:latin typeface="Century Gothic" pitchFamily="34" charset="0"/>
              </a:rPr>
              <a:t>DIRECTOR, AIR QUALITY DIVISION</a:t>
            </a:r>
            <a:endParaRPr lang="en-US" sz="1600" dirty="0">
              <a:latin typeface="Century Gothic" pitchFamily="34" charset="0"/>
            </a:endParaRPr>
          </a:p>
          <a:p>
            <a:pPr algn="ctr"/>
            <a:r>
              <a:rPr lang="en-US" sz="1600" b="1" dirty="0" smtClean="0">
                <a:latin typeface="Century Gothic" pitchFamily="34" charset="0"/>
              </a:rPr>
              <a:t>- MANUEL </a:t>
            </a:r>
            <a:r>
              <a:rPr lang="en-US" sz="1600" b="1" dirty="0">
                <a:latin typeface="Century Gothic" pitchFamily="34" charset="0"/>
              </a:rPr>
              <a:t>OLIVA, </a:t>
            </a:r>
            <a:r>
              <a:rPr lang="en-US" sz="1600" dirty="0">
                <a:latin typeface="Century Gothic" pitchFamily="34" charset="0"/>
              </a:rPr>
              <a:t>CHIEF OF COMPLIANCE &amp; ENFORCEMENT</a:t>
            </a:r>
          </a:p>
          <a:p>
            <a:pPr algn="ctr"/>
            <a:r>
              <a:rPr lang="en-US" sz="1600" b="1" dirty="0" smtClean="0">
                <a:latin typeface="Century Gothic" pitchFamily="34" charset="0"/>
              </a:rPr>
              <a:t>- RALPH KNATT, </a:t>
            </a:r>
            <a:r>
              <a:rPr lang="en-US" sz="1600" dirty="0">
                <a:latin typeface="Century Gothic" pitchFamily="34" charset="0"/>
              </a:rPr>
              <a:t>ENVIRONMENTAL </a:t>
            </a:r>
            <a:r>
              <a:rPr lang="en-US" sz="1600" dirty="0" smtClean="0">
                <a:latin typeface="Century Gothic" pitchFamily="34" charset="0"/>
              </a:rPr>
              <a:t>PROTECTION SPECIALIST </a:t>
            </a:r>
            <a:endParaRPr lang="en-US" sz="1600" dirty="0">
              <a:latin typeface="Century Gothic" pitchFamily="34" charset="0"/>
            </a:endParaRPr>
          </a:p>
          <a:p>
            <a:pPr algn="ctr"/>
            <a:r>
              <a:rPr lang="en-US" sz="1600" b="1" dirty="0" smtClean="0">
                <a:latin typeface="Century Gothic" pitchFamily="34" charset="0"/>
              </a:rPr>
              <a:t>- JOANNA VIVANCO, </a:t>
            </a:r>
            <a:r>
              <a:rPr lang="en-US" sz="1600" dirty="0" smtClean="0">
                <a:latin typeface="Century Gothic" pitchFamily="34" charset="0"/>
              </a:rPr>
              <a:t>ENVIRONMENTAL  PROTECTION SPECIALIST </a:t>
            </a:r>
            <a:endParaRPr lang="en-US" sz="1600" b="1" dirty="0" smtClean="0">
              <a:latin typeface="Century Gothic" pitchFamily="34" charset="0"/>
            </a:endParaRPr>
          </a:p>
          <a:p>
            <a:pPr algn="ctr"/>
            <a:r>
              <a:rPr lang="en-US" sz="1600" b="1" dirty="0" smtClean="0">
                <a:latin typeface="Century Gothic" pitchFamily="34" charset="0"/>
              </a:rPr>
              <a:t>- KEITH KEEMER, </a:t>
            </a:r>
            <a:r>
              <a:rPr lang="en-US" sz="1600" dirty="0" smtClean="0">
                <a:latin typeface="Century Gothic" pitchFamily="34" charset="0"/>
              </a:rPr>
              <a:t>ENVIRONMENTAL PROTECTION SPECIALIST </a:t>
            </a:r>
          </a:p>
          <a:p>
            <a:pPr algn="ctr"/>
            <a:r>
              <a:rPr lang="en-US" sz="1600" b="1" dirty="0" smtClean="0">
                <a:latin typeface="Century Gothic" pitchFamily="34" charset="0"/>
              </a:rPr>
              <a:t>- JUANITA </a:t>
            </a:r>
            <a:r>
              <a:rPr lang="en-US" sz="1600" b="1" dirty="0">
                <a:latin typeface="Century Gothic" pitchFamily="34" charset="0"/>
              </a:rPr>
              <a:t>THOMPSON, </a:t>
            </a:r>
            <a:r>
              <a:rPr lang="en-US" sz="1600" dirty="0" smtClean="0">
                <a:latin typeface="Century Gothic" pitchFamily="34" charset="0"/>
              </a:rPr>
              <a:t>COMPLIANCE PROGRAM SPECIALIST</a:t>
            </a:r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pic>
        <p:nvPicPr>
          <p:cNvPr id="3074" name="Picture 2" descr="http://the-recall-lawyers.com/asbes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895600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ee-logo--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74320"/>
            <a:ext cx="183817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62068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2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Glove-bag Removal</a:t>
            </a:r>
            <a:endParaRPr lang="en-US" u="sng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20" y="2979420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tse1.mm.bing.net/th?&amp;id=OIP.Mb404d85e05ef359c64e0101e079279d8o0&amp;w=198&amp;h=198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010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324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5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Spray-on Insulation – Structural Beam</a:t>
            </a:r>
            <a:endParaRPr lang="en-US" u="sng" dirty="0"/>
          </a:p>
        </p:txBody>
      </p:sp>
      <p:pic>
        <p:nvPicPr>
          <p:cNvPr id="4" name="Picture 4" descr="http://images.wisegeek.com/asbestos-ceiling-insulat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68" y="1447800"/>
            <a:ext cx="6864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ee-logo--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4" y="5562600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2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Removal of Spray-on Insulation</a:t>
            </a:r>
            <a:endParaRPr lang="en-US" u="sng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0" y="3063240"/>
            <a:ext cx="200406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tse1.mm.bing.net/th?&amp;id=OIP.Me6a9565d1401480b3c4d3da0b63ec22do0&amp;w=264&amp;h=176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4" y="56086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2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Negative Air Machine w/HEPA</a:t>
            </a:r>
            <a:endParaRPr lang="en-US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0390"/>
            <a:ext cx="2286000" cy="12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tse1.mm.bing.net/th?&amp;id=OIP.M09c6ee1a777ab3ec871de6975377b83ao0&amp;w=301&amp;h=161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29" y="1676400"/>
            <a:ext cx="6858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4" y="56086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88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Negative Air Machines - NPE</a:t>
            </a:r>
            <a:endParaRPr lang="en-US" u="sng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10" y="3036570"/>
            <a:ext cx="1744980" cy="1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tse1.mm.bing.net/th?&amp;id=OIP.M13483c79aac2fef15d0513dcf10a7909o0&amp;w=230&amp;h=183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239000" cy="47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4" y="56086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2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Regulated Area - Full Containment</a:t>
            </a:r>
            <a:endParaRPr lang="en-US" u="sn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minneapolisasbestosremovalmn.com/wp-content/uploads/2015/02/Industrial-Asbes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37" y="1447800"/>
            <a:ext cx="6492240" cy="48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4" y="5486400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40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3-Stage Decontamination Unit</a:t>
            </a:r>
            <a:endParaRPr lang="en-US" u="sng" dirty="0"/>
          </a:p>
        </p:txBody>
      </p:sp>
      <p:pic>
        <p:nvPicPr>
          <p:cNvPr id="4" name="Picture 4" descr="http://doctoratehousewife.files.wordpress.com/2012/10/800px-uk_asbestos_removal_enclosu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62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ee-logo--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4" y="5638800"/>
            <a:ext cx="6159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8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Building/Facility Owner Responsibilities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Environmental (asbestos) survey: determine presence, location, and quantity of asbestos containing material (ACM).</a:t>
            </a:r>
          </a:p>
          <a:p>
            <a:r>
              <a:rPr lang="en-US" dirty="0" smtClean="0"/>
              <a:t>Inform employers, employees, tenants, and others who may be impacted.</a:t>
            </a:r>
          </a:p>
          <a:p>
            <a:r>
              <a:rPr lang="en-US" dirty="0" smtClean="0"/>
              <a:t>Have “suspect” material sampled and tested before starting any renovation or maintenance work.</a:t>
            </a:r>
          </a:p>
          <a:p>
            <a:r>
              <a:rPr lang="en-US" dirty="0" smtClean="0"/>
              <a:t>Permit only certified individuals to perform work that may release asbestos fibers into the air.</a:t>
            </a:r>
          </a:p>
          <a:p>
            <a:r>
              <a:rPr lang="en-US" dirty="0" smtClean="0"/>
              <a:t>Submit “Notification of Demolition and Renovation” to DOEE when projects involve 160 square feet, 260 linear feet or 35 cubic feet of ACM.</a:t>
            </a:r>
            <a:endParaRPr lang="en-US" dirty="0"/>
          </a:p>
        </p:txBody>
      </p:sp>
      <p:pic>
        <p:nvPicPr>
          <p:cNvPr id="4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54480" cy="5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562600"/>
            <a:ext cx="548640" cy="9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218"/>
            <a:ext cx="1554480" cy="5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1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447800"/>
            <a:ext cx="8851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Century Gothic" pitchFamily="34" charset="0"/>
              </a:rPr>
              <a:t>NATIONAL EMISSIONS </a:t>
            </a:r>
            <a:r>
              <a:rPr lang="en-US" sz="2800" b="1" u="sng" dirty="0" smtClean="0">
                <a:latin typeface="Century Gothic" pitchFamily="34" charset="0"/>
              </a:rPr>
              <a:t>STANDARD </a:t>
            </a:r>
            <a:r>
              <a:rPr lang="en-US" sz="2800" b="1" u="sng" dirty="0">
                <a:latin typeface="Century Gothic" pitchFamily="34" charset="0"/>
              </a:rPr>
              <a:t>FOR HAZARDOUS AIR POLLUTANTS (NESHAP)</a:t>
            </a:r>
          </a:p>
          <a:p>
            <a:endParaRPr lang="en-US" sz="2800" dirty="0">
              <a:latin typeface="Century Gothic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Notification (EPA)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Visible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What Defines A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Facility Quantity Thresholds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Transport/Disposal</a:t>
            </a:r>
            <a:endParaRPr lang="en-US" sz="2800" dirty="0">
              <a:latin typeface="Century Gothic" pitchFamily="34" charset="0"/>
            </a:endParaRPr>
          </a:p>
          <a:p>
            <a:endParaRPr lang="en-US" sz="2800" dirty="0" smtClean="0">
              <a:latin typeface="Century Gothic" pitchFamily="34" charset="0"/>
            </a:endParaRPr>
          </a:p>
          <a:p>
            <a:endParaRPr lang="en-US" sz="2800" dirty="0" smtClean="0">
              <a:latin typeface="Century Gothic" pitchFamily="34" charset="0"/>
            </a:endParaRPr>
          </a:p>
          <a:p>
            <a:endParaRPr lang="en-US" sz="2800" dirty="0">
              <a:latin typeface="Century Gothic" pitchFamily="34" charset="0"/>
            </a:endParaRPr>
          </a:p>
          <a:p>
            <a:endParaRPr lang="en-US" sz="2800" dirty="0">
              <a:latin typeface="Century Gothic" pitchFamily="34" charset="0"/>
            </a:endParaRPr>
          </a:p>
        </p:txBody>
      </p:sp>
      <p:pic>
        <p:nvPicPr>
          <p:cNvPr id="2054" name="Picture 6" descr="http://www.curliejoes.com/Interior%20demol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1"/>
            <a:ext cx="3611879" cy="27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ee-logo--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950"/>
            <a:ext cx="2133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67240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7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latin typeface="Century Gothic" pitchFamily="34" charset="0"/>
              </a:rPr>
              <a:t>NOTIFICATION PROCESS</a:t>
            </a:r>
          </a:p>
          <a:p>
            <a:pPr marL="0" indent="0" algn="ctr">
              <a:buNone/>
            </a:pPr>
            <a:endParaRPr lang="en-US" u="sng" dirty="0"/>
          </a:p>
          <a:p>
            <a:r>
              <a:rPr lang="en-US" sz="2800" dirty="0" smtClean="0">
                <a:latin typeface="Century Gothic" pitchFamily="34" charset="0"/>
              </a:rPr>
              <a:t>Completing the Notification Form (DC)</a:t>
            </a:r>
          </a:p>
          <a:p>
            <a:r>
              <a:rPr lang="en-US" sz="2800" dirty="0" smtClean="0">
                <a:latin typeface="Century Gothic" pitchFamily="34" charset="0"/>
              </a:rPr>
              <a:t>30 Day Notice to Tenants</a:t>
            </a:r>
          </a:p>
          <a:p>
            <a:r>
              <a:rPr lang="en-US" sz="2800" dirty="0" smtClean="0">
                <a:latin typeface="Century Gothic" pitchFamily="34" charset="0"/>
              </a:rPr>
              <a:t>Emergency Asbestos Abatement</a:t>
            </a:r>
          </a:p>
          <a:p>
            <a:r>
              <a:rPr lang="en-US" sz="2800" dirty="0" smtClean="0">
                <a:latin typeface="Century Gothic" pitchFamily="34" charset="0"/>
              </a:rPr>
              <a:t>Revisions</a:t>
            </a:r>
          </a:p>
          <a:p>
            <a:r>
              <a:rPr lang="en-US" sz="2800" dirty="0" smtClean="0">
                <a:latin typeface="Century Gothic" pitchFamily="34" charset="0"/>
              </a:rPr>
              <a:t>Variances</a:t>
            </a:r>
          </a:p>
          <a:p>
            <a:r>
              <a:rPr lang="en-US" sz="2800" dirty="0" smtClean="0">
                <a:latin typeface="Century Gothic" pitchFamily="34" charset="0"/>
              </a:rPr>
              <a:t>Determining which projects require a permit</a:t>
            </a:r>
          </a:p>
          <a:p>
            <a:r>
              <a:rPr lang="en-US" sz="2800" dirty="0" smtClean="0">
                <a:latin typeface="Century Gothic" pitchFamily="34" charset="0"/>
              </a:rPr>
              <a:t>Operations &amp; Maintenance Plan</a:t>
            </a:r>
          </a:p>
        </p:txBody>
      </p:sp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950"/>
            <a:ext cx="2133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67240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Asbestos Regulations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DOEE</a:t>
            </a:r>
            <a:r>
              <a:rPr lang="en-US" dirty="0" smtClean="0"/>
              <a:t> - Title 20 DCMR § 800 (Control of Asbestos)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EPA</a:t>
            </a:r>
            <a:r>
              <a:rPr lang="en-US" dirty="0" smtClean="0"/>
              <a:t> - Title 40 CFR § 61.145 part 61- Subpart M-</a:t>
            </a:r>
            <a:r>
              <a:rPr lang="en-US" u="sng" dirty="0" smtClean="0"/>
              <a:t>National</a:t>
            </a:r>
            <a:r>
              <a:rPr lang="en-US" dirty="0" smtClean="0"/>
              <a:t> </a:t>
            </a:r>
            <a:r>
              <a:rPr lang="en-US" u="sng" dirty="0" smtClean="0"/>
              <a:t>Emission Standards For Hazardous Air Pollutants (NESHAP)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b="1" dirty="0" smtClean="0"/>
              <a:t>OSHA</a:t>
            </a:r>
            <a:r>
              <a:rPr lang="en-US" dirty="0" smtClean="0"/>
              <a:t> -  Title 29 CFR § 1910.134 (Respiratory Protection)</a:t>
            </a:r>
          </a:p>
          <a:p>
            <a:r>
              <a:rPr lang="en-US" b="1" dirty="0" smtClean="0"/>
              <a:t>OSHA</a:t>
            </a:r>
            <a:r>
              <a:rPr lang="en-US" dirty="0" smtClean="0"/>
              <a:t> – Title 29 CFR § 1926.1101 (Asbestos in Construction)</a:t>
            </a:r>
            <a:endParaRPr lang="en-US" dirty="0"/>
          </a:p>
        </p:txBody>
      </p:sp>
      <p:pic>
        <p:nvPicPr>
          <p:cNvPr id="4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23495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10" y="5638800"/>
            <a:ext cx="568959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9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950"/>
            <a:ext cx="2133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67240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1895" y="1635935"/>
            <a:ext cx="80327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latin typeface="Century Gothic" pitchFamily="34" charset="0"/>
              </a:rPr>
              <a:t>CONTACT INFORMATION</a:t>
            </a:r>
          </a:p>
          <a:p>
            <a:r>
              <a:rPr lang="en-US" sz="2800" dirty="0">
                <a:latin typeface="Century Gothic" pitchFamily="34" charset="0"/>
              </a:rPr>
              <a:t> </a:t>
            </a:r>
          </a:p>
          <a:p>
            <a:r>
              <a:rPr lang="en-US" sz="2400" dirty="0" smtClean="0">
                <a:latin typeface="Century Gothic" pitchFamily="34" charset="0"/>
              </a:rPr>
              <a:t>DEPARTMENT </a:t>
            </a:r>
            <a:r>
              <a:rPr lang="en-US" sz="2400" dirty="0">
                <a:latin typeface="Century Gothic" pitchFamily="34" charset="0"/>
              </a:rPr>
              <a:t>OF </a:t>
            </a:r>
            <a:r>
              <a:rPr lang="en-US" sz="2400" dirty="0" smtClean="0">
                <a:latin typeface="Century Gothic" pitchFamily="34" charset="0"/>
              </a:rPr>
              <a:t>ENERGY AND ENVIRONMENT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AIR QUALITY DIVISION</a:t>
            </a:r>
          </a:p>
          <a:p>
            <a:r>
              <a:rPr lang="en-US" sz="2400" dirty="0">
                <a:latin typeface="Century Gothic" pitchFamily="34" charset="0"/>
              </a:rPr>
              <a:t>COMPLIANCE &amp; ENFORCEMENT</a:t>
            </a:r>
          </a:p>
          <a:p>
            <a:r>
              <a:rPr lang="en-US" sz="2400" dirty="0">
                <a:latin typeface="Century Gothic" pitchFamily="34" charset="0"/>
              </a:rPr>
              <a:t>ASBESTOS ABATEMENT PROGRAM</a:t>
            </a:r>
          </a:p>
          <a:p>
            <a:r>
              <a:rPr lang="en-US" sz="2800" dirty="0">
                <a:latin typeface="Century Gothic" pitchFamily="34" charset="0"/>
              </a:rPr>
              <a:t> 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RALPH KNATT</a:t>
            </a:r>
            <a:r>
              <a:rPr lang="en-US" sz="1600" dirty="0"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        JOANNA VIVANCO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          JUANITA THOMPSON</a:t>
            </a:r>
          </a:p>
          <a:p>
            <a:pPr algn="just"/>
            <a:r>
              <a:rPr lang="en-US" sz="1600" dirty="0" smtClean="0">
                <a:solidFill>
                  <a:srgbClr val="FF0000"/>
                </a:solidFill>
                <a:latin typeface="Century Gothic" pitchFamily="34" charset="0"/>
                <a:hlinkClick r:id="rId2"/>
              </a:rPr>
              <a:t>ralph.knatt@dc.gov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entury Gothic" pitchFamily="34" charset="0"/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  <a:latin typeface="Century Gothic" pitchFamily="34" charset="0"/>
                <a:hlinkClick r:id="rId3"/>
              </a:rPr>
              <a:t>joanna.vivanco@dc.gov</a:t>
            </a:r>
            <a:r>
              <a:rPr lang="en-US" sz="1600" dirty="0" smtClean="0">
                <a:solidFill>
                  <a:srgbClr val="FF0000"/>
                </a:solidFill>
                <a:latin typeface="Century Gothic" pitchFamily="34" charset="0"/>
              </a:rPr>
              <a:t>       </a:t>
            </a:r>
            <a:r>
              <a:rPr lang="en-US" sz="1600" u="sng" dirty="0" smtClean="0">
                <a:solidFill>
                  <a:srgbClr val="FF0000"/>
                </a:solidFill>
                <a:latin typeface="Century Gothic" pitchFamily="34" charset="0"/>
              </a:rPr>
              <a:t>juanita.thompson2@dc.gov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202-535-2998 </a:t>
            </a:r>
            <a:r>
              <a:rPr lang="en-US" sz="1600" dirty="0">
                <a:latin typeface="Century Gothic" pitchFamily="34" charset="0"/>
              </a:rPr>
              <a:t>(OFFICE</a:t>
            </a:r>
            <a:r>
              <a:rPr lang="en-US" sz="1600" dirty="0" smtClean="0">
                <a:latin typeface="Century Gothic" pitchFamily="34" charset="0"/>
              </a:rPr>
              <a:t>)     202-535-2998 (OFFICE)</a:t>
            </a:r>
            <a:endParaRPr lang="en-US" sz="1600" dirty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202-481-3771 </a:t>
            </a:r>
            <a:r>
              <a:rPr lang="en-US" sz="1600" dirty="0">
                <a:latin typeface="Century Gothic" pitchFamily="34" charset="0"/>
              </a:rPr>
              <a:t>(</a:t>
            </a:r>
            <a:r>
              <a:rPr lang="en-US" sz="1600" dirty="0" smtClean="0">
                <a:latin typeface="Century Gothic" pitchFamily="34" charset="0"/>
              </a:rPr>
              <a:t>FAX)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     202-481-3771 </a:t>
            </a:r>
            <a:r>
              <a:rPr lang="en-US" sz="1600" dirty="0">
                <a:latin typeface="Century Gothic" pitchFamily="34" charset="0"/>
              </a:rPr>
              <a:t>(FAX)</a:t>
            </a:r>
          </a:p>
          <a:p>
            <a:r>
              <a:rPr lang="en-US" sz="1600" dirty="0" smtClean="0">
                <a:latin typeface="Century Gothic" pitchFamily="34" charset="0"/>
              </a:rPr>
              <a:t>202-309-5122 </a:t>
            </a:r>
            <a:r>
              <a:rPr lang="en-US" sz="1600" dirty="0">
                <a:latin typeface="Century Gothic" pitchFamily="34" charset="0"/>
              </a:rPr>
              <a:t>(CELL</a:t>
            </a:r>
            <a:r>
              <a:rPr lang="en-US" sz="1600" dirty="0" smtClean="0">
                <a:latin typeface="Century Gothic" pitchFamily="34" charset="0"/>
              </a:rPr>
              <a:t>)	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323735" y="5131008"/>
            <a:ext cx="30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202-535-2263 (OFFICE)</a:t>
            </a:r>
            <a:endParaRPr lang="en-US" sz="1600" dirty="0">
              <a:latin typeface="Century Gothic" pitchFamily="34" charset="0"/>
            </a:endParaRPr>
          </a:p>
          <a:p>
            <a:r>
              <a:rPr lang="en-US" sz="1600" dirty="0">
                <a:latin typeface="Century Gothic" pitchFamily="34" charset="0"/>
              </a:rPr>
              <a:t>202-481-3771 </a:t>
            </a:r>
            <a:r>
              <a:rPr lang="en-US" sz="1600" dirty="0" smtClean="0">
                <a:latin typeface="Century Gothic" pitchFamily="34" charset="0"/>
              </a:rPr>
              <a:t>(FAX)</a:t>
            </a:r>
            <a:endParaRPr lang="en-US" sz="1600" dirty="0">
              <a:latin typeface="Century Gothic" pitchFamily="34" charset="0"/>
            </a:endParaRPr>
          </a:p>
          <a:p>
            <a:endParaRPr lang="en-US" sz="1600" dirty="0"/>
          </a:p>
        </p:txBody>
      </p:sp>
      <p:pic>
        <p:nvPicPr>
          <p:cNvPr id="9" name="Picture 2" descr="doee-logo--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950"/>
            <a:ext cx="2133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67240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74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Where is Asbestos Found?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Sprayed-on fire proofing &amp; insulation in buildings</a:t>
            </a:r>
          </a:p>
          <a:p>
            <a:r>
              <a:rPr lang="en-US" dirty="0" smtClean="0"/>
              <a:t>Insulation for pipes and boilers</a:t>
            </a:r>
          </a:p>
          <a:p>
            <a:r>
              <a:rPr lang="en-US" dirty="0" smtClean="0"/>
              <a:t>Wall and ceiling insulation</a:t>
            </a:r>
          </a:p>
          <a:p>
            <a:r>
              <a:rPr lang="en-US" dirty="0" smtClean="0"/>
              <a:t>Ceiling tiles</a:t>
            </a:r>
          </a:p>
          <a:p>
            <a:r>
              <a:rPr lang="en-US" dirty="0" smtClean="0"/>
              <a:t>Floor tiles</a:t>
            </a:r>
          </a:p>
          <a:p>
            <a:r>
              <a:rPr lang="en-US" dirty="0" smtClean="0"/>
              <a:t>Putties, caulks, and cements (e.g. cement pipes used to store and transport chemicals)</a:t>
            </a:r>
          </a:p>
          <a:p>
            <a:r>
              <a:rPr lang="en-US" dirty="0" smtClean="0"/>
              <a:t>Plaster material (acoustical and decorative)</a:t>
            </a:r>
          </a:p>
          <a:p>
            <a:r>
              <a:rPr lang="en-US" dirty="0" smtClean="0"/>
              <a:t>Mastic material (pipe, HVAC, sink)</a:t>
            </a:r>
          </a:p>
          <a:p>
            <a:r>
              <a:rPr lang="en-US" dirty="0" smtClean="0"/>
              <a:t>Construction mastics (floor, tile, carpet, ceiling tile, etc.)</a:t>
            </a:r>
            <a:endParaRPr lang="en-US" dirty="0"/>
          </a:p>
        </p:txBody>
      </p:sp>
      <p:pic>
        <p:nvPicPr>
          <p:cNvPr id="4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23495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568959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7446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Asbestos Floor Tile</a:t>
            </a:r>
            <a:endParaRPr lang="en-US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20" y="3108960"/>
            <a:ext cx="1661160" cy="12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se3.mm.bing.net/th?id=OIP.M78bb059f917a4c016c870571138aa99do0&amp;w=218&amp;h=164&amp;c=7&amp;rs=1&amp;qlt=90&amp;o=4&amp;pid=1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8328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7446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6086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6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Preparing for Asbestos Abatement</a:t>
            </a:r>
            <a:endParaRPr lang="en-US" u="sng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30" y="3028950"/>
            <a:ext cx="188214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tse1.mm.bing.net/th?&amp;id=OIP.Mc86b6c85e268313c51014ae1cc7ce2d6o0&amp;w=248&amp;h=185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59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324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Asbestos Ceiling Tile &amp; Glue Dots</a:t>
            </a:r>
            <a:endParaRPr lang="en-US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7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tse1.mm.bing.net/th?&amp;id=OIP.Me32925abdcb6ad164c4d49eb09edb03do0&amp;w=300&amp;h=225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9" y="1676400"/>
            <a:ext cx="71123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63031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3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Damaged Asbestos Pipe Insulation</a:t>
            </a:r>
            <a:endParaRPr lang="en-US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7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tse1.mm.bing.net/th?&amp;id=OIP.M0d9adba19590f43be3717f2250ba9e79o0&amp;w=300&amp;h=225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3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32438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55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Asbestos Pipe Insulation</a:t>
            </a:r>
            <a:endParaRPr lang="en-US" u="sng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765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tse1.mm.bing.net/th?&amp;id=OIP.M0e568470e4f1a6fe437d6557ca45d728o0&amp;w=300&amp;h=225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467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7446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63031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Glove-Bag Preparation</a:t>
            </a:r>
            <a:endParaRPr lang="en-US" u="sng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3074670"/>
            <a:ext cx="1767840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tse1.mm.bing.net/th?&amp;id=OIP.Mde7b51fd95e871c089506200894ba191o0&amp;w=238&amp;h=177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46" y="1503726"/>
            <a:ext cx="7214302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ee-logo--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" y="152400"/>
            <a:ext cx="157558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63031"/>
            <a:ext cx="6159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34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34740</TotalTime>
  <Words>358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PowerPoint Presentation</vt:lpstr>
      <vt:lpstr>Asbestos Regulations</vt:lpstr>
      <vt:lpstr>Where is Asbestos Found?</vt:lpstr>
      <vt:lpstr>Asbestos Floor Tile</vt:lpstr>
      <vt:lpstr>Preparing for Asbestos Abatement</vt:lpstr>
      <vt:lpstr>Asbestos Ceiling Tile &amp; Glue Dots</vt:lpstr>
      <vt:lpstr>Damaged Asbestos Pipe Insulation</vt:lpstr>
      <vt:lpstr>Asbestos Pipe Insulation</vt:lpstr>
      <vt:lpstr>Glove-Bag Preparation</vt:lpstr>
      <vt:lpstr>Glove-bag Removal</vt:lpstr>
      <vt:lpstr>Spray-on Insulation – Structural Beam</vt:lpstr>
      <vt:lpstr>Removal of Spray-on Insulation</vt:lpstr>
      <vt:lpstr>Negative Air Machine w/HEPA</vt:lpstr>
      <vt:lpstr>Negative Air Machines - NPE</vt:lpstr>
      <vt:lpstr>Regulated Area - Full Containment</vt:lpstr>
      <vt:lpstr>3-Stage Decontamination Unit</vt:lpstr>
      <vt:lpstr>Building/Facility Owner Responsibilities</vt:lpstr>
      <vt:lpstr>PowerPoint Presentation</vt:lpstr>
      <vt:lpstr>PowerPoint Presentation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Morcos, Joseph (DDOE)</dc:creator>
  <cp:lastModifiedBy>Stephen S. Ours</cp:lastModifiedBy>
  <cp:revision>163</cp:revision>
  <cp:lastPrinted>2013-12-04T21:32:53Z</cp:lastPrinted>
  <dcterms:created xsi:type="dcterms:W3CDTF">2013-09-17T15:31:19Z</dcterms:created>
  <dcterms:modified xsi:type="dcterms:W3CDTF">2016-03-28T16:32:46Z</dcterms:modified>
</cp:coreProperties>
</file>