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0" r:id="rId2"/>
  </p:sldMasterIdLst>
  <p:notesMasterIdLst>
    <p:notesMasterId r:id="rId25"/>
  </p:notesMasterIdLst>
  <p:handoutMasterIdLst>
    <p:handoutMasterId r:id="rId26"/>
  </p:handoutMasterIdLst>
  <p:sldIdLst>
    <p:sldId id="331" r:id="rId3"/>
    <p:sldId id="348" r:id="rId4"/>
    <p:sldId id="349" r:id="rId5"/>
    <p:sldId id="327" r:id="rId6"/>
    <p:sldId id="330" r:id="rId7"/>
    <p:sldId id="332" r:id="rId8"/>
    <p:sldId id="333" r:id="rId9"/>
    <p:sldId id="337" r:id="rId10"/>
    <p:sldId id="334" r:id="rId11"/>
    <p:sldId id="335" r:id="rId12"/>
    <p:sldId id="336" r:id="rId13"/>
    <p:sldId id="338" r:id="rId14"/>
    <p:sldId id="339" r:id="rId15"/>
    <p:sldId id="340" r:id="rId16"/>
    <p:sldId id="341" r:id="rId17"/>
    <p:sldId id="272" r:id="rId18"/>
    <p:sldId id="344" r:id="rId19"/>
    <p:sldId id="345" r:id="rId20"/>
    <p:sldId id="346" r:id="rId21"/>
    <p:sldId id="347" r:id="rId22"/>
    <p:sldId id="350" r:id="rId23"/>
    <p:sldId id="35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54"/>
    <a:srgbClr val="1A5BFF"/>
    <a:srgbClr val="1A1F55"/>
    <a:srgbClr val="E97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68" autoAdjust="0"/>
    <p:restoredTop sz="81329" autoAdjust="0"/>
  </p:normalViewPr>
  <p:slideViewPr>
    <p:cSldViewPr snapToGrid="0" snapToObjects="1">
      <p:cViewPr varScale="1">
        <p:scale>
          <a:sx n="57" d="100"/>
          <a:sy n="57" d="100"/>
        </p:scale>
        <p:origin x="-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CA89F-BBA2-4F7E-B7A2-428C3A41567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D7774-BD2A-4E40-B019-C819A4BC0BC9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Immediate Savings</a:t>
          </a:r>
          <a:r>
            <a:rPr lang="en-US" dirty="0" smtClean="0">
              <a:solidFill>
                <a:schemeClr val="tx1"/>
              </a:solidFill>
            </a:rPr>
            <a:t>: Cash-flow positive on day one</a:t>
          </a:r>
          <a:endParaRPr lang="en-US" dirty="0">
            <a:solidFill>
              <a:schemeClr val="tx1"/>
            </a:solidFill>
          </a:endParaRPr>
        </a:p>
      </dgm:t>
    </dgm:pt>
    <dgm:pt modelId="{A81CCA82-F3EB-4296-A1CD-3660D2B777F6}" type="parTrans" cxnId="{FE2A457E-8F0F-4766-A6D1-8427A39B1714}">
      <dgm:prSet/>
      <dgm:spPr/>
      <dgm:t>
        <a:bodyPr/>
        <a:lstStyle/>
        <a:p>
          <a:endParaRPr lang="en-US"/>
        </a:p>
      </dgm:t>
    </dgm:pt>
    <dgm:pt modelId="{71489B21-C21E-4A67-92E6-B86227828F21}" type="sibTrans" cxnId="{FE2A457E-8F0F-4766-A6D1-8427A39B1714}">
      <dgm:prSet/>
      <dgm:spPr/>
      <dgm:t>
        <a:bodyPr/>
        <a:lstStyle/>
        <a:p>
          <a:endParaRPr lang="en-US"/>
        </a:p>
      </dgm:t>
    </dgm:pt>
    <dgm:pt modelId="{F00957B7-E0E8-4B5C-B687-797BCDFE0B0D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Extends Capital Budget</a:t>
          </a:r>
          <a:r>
            <a:rPr lang="en-US" dirty="0" smtClean="0">
              <a:solidFill>
                <a:schemeClr val="tx1"/>
              </a:solidFill>
            </a:rPr>
            <a:t>: Paid for in operating savings</a:t>
          </a:r>
          <a:endParaRPr lang="en-US" dirty="0">
            <a:solidFill>
              <a:schemeClr val="tx1"/>
            </a:solidFill>
          </a:endParaRPr>
        </a:p>
      </dgm:t>
    </dgm:pt>
    <dgm:pt modelId="{A6E5C2AF-5584-4AD2-B48E-6C86BC620053}" type="parTrans" cxnId="{1006FDFB-59E6-40EE-BB2E-C8857C34B74B}">
      <dgm:prSet/>
      <dgm:spPr/>
      <dgm:t>
        <a:bodyPr/>
        <a:lstStyle/>
        <a:p>
          <a:endParaRPr lang="en-US"/>
        </a:p>
      </dgm:t>
    </dgm:pt>
    <dgm:pt modelId="{9032AE9C-30AF-4A07-8331-8AE59C9E7F56}" type="sibTrans" cxnId="{1006FDFB-59E6-40EE-BB2E-C8857C34B74B}">
      <dgm:prSet/>
      <dgm:spPr/>
      <dgm:t>
        <a:bodyPr/>
        <a:lstStyle/>
        <a:p>
          <a:endParaRPr lang="en-US"/>
        </a:p>
      </dgm:t>
    </dgm:pt>
    <dgm:pt modelId="{1B942A95-0E64-4AFC-8808-C79DBC047A24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Longer Term (20 Yr.): </a:t>
          </a:r>
          <a:r>
            <a:rPr lang="en-US" dirty="0" smtClean="0">
              <a:solidFill>
                <a:schemeClr val="tx1"/>
              </a:solidFill>
            </a:rPr>
            <a:t>Reduces annual payments</a:t>
          </a:r>
          <a:endParaRPr lang="en-US" dirty="0">
            <a:solidFill>
              <a:schemeClr val="tx1"/>
            </a:solidFill>
          </a:endParaRPr>
        </a:p>
      </dgm:t>
    </dgm:pt>
    <dgm:pt modelId="{81C8C4F6-C202-4762-BDCA-B2FC69FC32E9}" type="parTrans" cxnId="{9AAC6CB4-37B8-4AFC-AB5C-F217C68EFE43}">
      <dgm:prSet/>
      <dgm:spPr/>
      <dgm:t>
        <a:bodyPr/>
        <a:lstStyle/>
        <a:p>
          <a:endParaRPr lang="en-US"/>
        </a:p>
      </dgm:t>
    </dgm:pt>
    <dgm:pt modelId="{CF5F9CAF-0D35-4942-B763-961EE9AD2B24}" type="sibTrans" cxnId="{9AAC6CB4-37B8-4AFC-AB5C-F217C68EFE43}">
      <dgm:prSet/>
      <dgm:spPr/>
      <dgm:t>
        <a:bodyPr/>
        <a:lstStyle/>
        <a:p>
          <a:endParaRPr lang="en-US"/>
        </a:p>
      </dgm:t>
    </dgm:pt>
    <dgm:pt modelId="{A8D73E04-E6E6-4E03-885F-2188CB402524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Off Balance Sheet Finance</a:t>
          </a:r>
          <a:r>
            <a:rPr lang="en-US" dirty="0" smtClean="0">
              <a:solidFill>
                <a:schemeClr val="tx1"/>
              </a:solidFill>
            </a:rPr>
            <a:t>: Tied to property not your credit</a:t>
          </a:r>
          <a:endParaRPr lang="en-US" dirty="0">
            <a:solidFill>
              <a:schemeClr val="tx1"/>
            </a:solidFill>
          </a:endParaRPr>
        </a:p>
      </dgm:t>
    </dgm:pt>
    <dgm:pt modelId="{04CDB87C-E688-465B-B916-86C149CEE4E6}" type="parTrans" cxnId="{DEABE0F4-AA03-4498-A3AE-4645156714E5}">
      <dgm:prSet/>
      <dgm:spPr/>
      <dgm:t>
        <a:bodyPr/>
        <a:lstStyle/>
        <a:p>
          <a:endParaRPr lang="en-US"/>
        </a:p>
      </dgm:t>
    </dgm:pt>
    <dgm:pt modelId="{E6A5A845-FF72-4222-8233-33E955C829B3}" type="sibTrans" cxnId="{DEABE0F4-AA03-4498-A3AE-4645156714E5}">
      <dgm:prSet/>
      <dgm:spPr/>
      <dgm:t>
        <a:bodyPr/>
        <a:lstStyle/>
        <a:p>
          <a:endParaRPr lang="en-US"/>
        </a:p>
      </dgm:t>
    </dgm:pt>
    <dgm:pt modelId="{642E9DAA-2A20-4C39-A0EB-43232596A869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Independent Validation</a:t>
          </a:r>
          <a:r>
            <a:rPr lang="en-US" dirty="0" smtClean="0">
              <a:solidFill>
                <a:schemeClr val="tx1"/>
              </a:solidFill>
            </a:rPr>
            <a:t>: Reduces technical risk for owner</a:t>
          </a:r>
          <a:endParaRPr lang="en-US" dirty="0">
            <a:solidFill>
              <a:schemeClr val="tx1"/>
            </a:solidFill>
          </a:endParaRPr>
        </a:p>
      </dgm:t>
    </dgm:pt>
    <dgm:pt modelId="{5A317FC6-4E24-425E-B2D3-B583EC98D895}" type="parTrans" cxnId="{09BAA6CC-B885-4031-B665-734DF1DD6DFA}">
      <dgm:prSet/>
      <dgm:spPr/>
      <dgm:t>
        <a:bodyPr/>
        <a:lstStyle/>
        <a:p>
          <a:endParaRPr lang="en-US"/>
        </a:p>
      </dgm:t>
    </dgm:pt>
    <dgm:pt modelId="{431B735D-FEF4-4353-8019-B0F09CC2F838}" type="sibTrans" cxnId="{09BAA6CC-B885-4031-B665-734DF1DD6DFA}">
      <dgm:prSet/>
      <dgm:spPr/>
      <dgm:t>
        <a:bodyPr/>
        <a:lstStyle/>
        <a:p>
          <a:endParaRPr lang="en-US"/>
        </a:p>
      </dgm:t>
    </dgm:pt>
    <dgm:pt modelId="{DC22B36C-2E0E-4461-B4C0-24D6C2DC6EC4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Comprehensive Financing</a:t>
          </a:r>
          <a:r>
            <a:rPr lang="en-US" dirty="0" smtClean="0">
              <a:solidFill>
                <a:schemeClr val="tx1"/>
              </a:solidFill>
            </a:rPr>
            <a:t>: Covers broader capital needs</a:t>
          </a:r>
          <a:endParaRPr lang="en-US" dirty="0">
            <a:solidFill>
              <a:schemeClr val="tx1"/>
            </a:solidFill>
          </a:endParaRPr>
        </a:p>
      </dgm:t>
    </dgm:pt>
    <dgm:pt modelId="{B7E77672-94C9-4D49-A161-1F541684F534}" type="parTrans" cxnId="{4652F671-EBC8-4F56-8339-121F82D3736E}">
      <dgm:prSet/>
      <dgm:spPr/>
      <dgm:t>
        <a:bodyPr/>
        <a:lstStyle/>
        <a:p>
          <a:endParaRPr lang="en-US"/>
        </a:p>
      </dgm:t>
    </dgm:pt>
    <dgm:pt modelId="{6CA4B25F-1B4A-4385-9153-B6C5609E897C}" type="sibTrans" cxnId="{4652F671-EBC8-4F56-8339-121F82D3736E}">
      <dgm:prSet/>
      <dgm:spPr/>
      <dgm:t>
        <a:bodyPr/>
        <a:lstStyle/>
        <a:p>
          <a:endParaRPr lang="en-US"/>
        </a:p>
      </dgm:t>
    </dgm:pt>
    <dgm:pt modelId="{97CE77D4-D5B2-4ACC-8255-6050C9021037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No Money Out of Pocket</a:t>
          </a:r>
          <a:r>
            <a:rPr lang="en-US" dirty="0" smtClean="0">
              <a:solidFill>
                <a:schemeClr val="tx1"/>
              </a:solidFill>
            </a:rPr>
            <a:t>: 100% financing including soft costs</a:t>
          </a:r>
          <a:endParaRPr lang="en-US" dirty="0">
            <a:solidFill>
              <a:schemeClr val="tx1"/>
            </a:solidFill>
          </a:endParaRPr>
        </a:p>
      </dgm:t>
    </dgm:pt>
    <dgm:pt modelId="{544AB921-A60E-4B1A-8D55-A2051323C1DC}" type="sibTrans" cxnId="{89CC0762-7353-4DCB-A0B2-2949E31AC262}">
      <dgm:prSet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857199DE-9FCC-4AA1-93A9-99175CF8ECC1}" type="parTrans" cxnId="{89CC0762-7353-4DCB-A0B2-2949E31AC262}">
      <dgm:prSet/>
      <dgm:spPr/>
      <dgm:t>
        <a:bodyPr/>
        <a:lstStyle/>
        <a:p>
          <a:endParaRPr lang="en-US"/>
        </a:p>
      </dgm:t>
    </dgm:pt>
    <dgm:pt modelId="{2E69750F-CA4E-4E6C-9DF3-54ED23C1D85B}">
      <dgm:prSet/>
      <dgm:spPr>
        <a:solidFill>
          <a:srgbClr val="4D76E1"/>
        </a:solidFill>
      </dgm:spPr>
      <dgm:t>
        <a:bodyPr/>
        <a:lstStyle/>
        <a:p>
          <a:endParaRPr lang="en-US"/>
        </a:p>
      </dgm:t>
    </dgm:pt>
    <dgm:pt modelId="{3BC24D85-E763-49C6-B2CC-85CE47F02AAA}" type="sibTrans" cxnId="{D5396C40-0C3F-46E9-B9E2-7CDC272A4D47}">
      <dgm:prSet/>
      <dgm:spPr/>
      <dgm:t>
        <a:bodyPr/>
        <a:lstStyle/>
        <a:p>
          <a:endParaRPr lang="en-US"/>
        </a:p>
      </dgm:t>
    </dgm:pt>
    <dgm:pt modelId="{DF4EA001-9113-4887-B640-D67C1232BE38}" type="parTrans" cxnId="{D5396C40-0C3F-46E9-B9E2-7CDC272A4D47}">
      <dgm:prSet/>
      <dgm:spPr/>
      <dgm:t>
        <a:bodyPr/>
        <a:lstStyle/>
        <a:p>
          <a:endParaRPr lang="en-US"/>
        </a:p>
      </dgm:t>
    </dgm:pt>
    <dgm:pt modelId="{4ED2B94E-E97F-42F0-8339-330D972874C9}">
      <dgm:prSet/>
      <dgm:spPr>
        <a:solidFill>
          <a:srgbClr val="4D76E1"/>
        </a:solidFill>
      </dgm:spPr>
      <dgm:t>
        <a:bodyPr/>
        <a:lstStyle/>
        <a:p>
          <a:endParaRPr lang="en-US" dirty="0"/>
        </a:p>
      </dgm:t>
    </dgm:pt>
    <dgm:pt modelId="{E2929009-DFAB-42E4-9697-6D38AD950B92}" type="sibTrans" cxnId="{5C35A67E-74D9-4119-BDDE-AD428733EE03}">
      <dgm:prSet/>
      <dgm:spPr/>
      <dgm:t>
        <a:bodyPr/>
        <a:lstStyle/>
        <a:p>
          <a:endParaRPr lang="en-US"/>
        </a:p>
      </dgm:t>
    </dgm:pt>
    <dgm:pt modelId="{DD452826-3C90-453A-9618-9E673C7556EC}" type="parTrans" cxnId="{5C35A67E-74D9-4119-BDDE-AD428733EE03}">
      <dgm:prSet/>
      <dgm:spPr/>
      <dgm:t>
        <a:bodyPr/>
        <a:lstStyle/>
        <a:p>
          <a:endParaRPr lang="en-US"/>
        </a:p>
      </dgm:t>
    </dgm:pt>
    <dgm:pt modelId="{0B3AB9EF-8C13-48D1-8538-946E5DFDE1BB}" type="pres">
      <dgm:prSet presAssocID="{BE0CA89F-BBA2-4F7E-B7A2-428C3A4156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9FCF175-5117-4371-BF71-F56222C84961}" type="pres">
      <dgm:prSet presAssocID="{BE0CA89F-BBA2-4F7E-B7A2-428C3A41567A}" presName="Name1" presStyleCnt="0"/>
      <dgm:spPr/>
    </dgm:pt>
    <dgm:pt modelId="{D0BFE26E-9A33-4F62-9C8A-12C0C61CCE2E}" type="pres">
      <dgm:prSet presAssocID="{BE0CA89F-BBA2-4F7E-B7A2-428C3A41567A}" presName="cycle" presStyleCnt="0"/>
      <dgm:spPr/>
    </dgm:pt>
    <dgm:pt modelId="{CCDF6462-7867-4AB8-BE9D-7C7FECB1A84F}" type="pres">
      <dgm:prSet presAssocID="{BE0CA89F-BBA2-4F7E-B7A2-428C3A41567A}" presName="srcNode" presStyleLbl="node1" presStyleIdx="0" presStyleCnt="7"/>
      <dgm:spPr/>
    </dgm:pt>
    <dgm:pt modelId="{7001E545-4B17-467B-B484-04CFC4B36D38}" type="pres">
      <dgm:prSet presAssocID="{BE0CA89F-BBA2-4F7E-B7A2-428C3A41567A}" presName="conn" presStyleLbl="parChTrans1D2" presStyleIdx="0" presStyleCnt="1" custScaleX="95744" custScaleY="101962"/>
      <dgm:spPr/>
      <dgm:t>
        <a:bodyPr/>
        <a:lstStyle/>
        <a:p>
          <a:endParaRPr lang="en-US"/>
        </a:p>
      </dgm:t>
    </dgm:pt>
    <dgm:pt modelId="{3A89B832-8E81-4538-9431-6662A206A323}" type="pres">
      <dgm:prSet presAssocID="{BE0CA89F-BBA2-4F7E-B7A2-428C3A41567A}" presName="extraNode" presStyleLbl="node1" presStyleIdx="0" presStyleCnt="7"/>
      <dgm:spPr/>
    </dgm:pt>
    <dgm:pt modelId="{5B603AC5-5412-468E-B037-354EF438E934}" type="pres">
      <dgm:prSet presAssocID="{BE0CA89F-BBA2-4F7E-B7A2-428C3A41567A}" presName="dstNode" presStyleLbl="node1" presStyleIdx="0" presStyleCnt="7"/>
      <dgm:spPr/>
    </dgm:pt>
    <dgm:pt modelId="{1115A794-03CD-408F-AD56-8A0219AE500E}" type="pres">
      <dgm:prSet presAssocID="{97CE77D4-D5B2-4ACC-8255-6050C902103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B1721-9249-4C1D-9CBE-3B937704AE84}" type="pres">
      <dgm:prSet presAssocID="{97CE77D4-D5B2-4ACC-8255-6050C9021037}" presName="accent_1" presStyleCnt="0"/>
      <dgm:spPr/>
    </dgm:pt>
    <dgm:pt modelId="{6763732E-54A1-4EEA-9E15-7C4D26282BC1}" type="pres">
      <dgm:prSet presAssocID="{97CE77D4-D5B2-4ACC-8255-6050C9021037}" presName="accentRepeatNode" presStyleLbl="solidFgAcc1" presStyleIdx="0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3C6E0572-C4D5-400B-851D-1A53B2294177}" type="pres">
      <dgm:prSet presAssocID="{49FD7774-BD2A-4E40-B019-C819A4BC0BC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BBD93-43AD-488B-86FD-0803293028BB}" type="pres">
      <dgm:prSet presAssocID="{49FD7774-BD2A-4E40-B019-C819A4BC0BC9}" presName="accent_2" presStyleCnt="0"/>
      <dgm:spPr/>
    </dgm:pt>
    <dgm:pt modelId="{616CE44D-760E-4887-9214-798D66D3AE00}" type="pres">
      <dgm:prSet presAssocID="{49FD7774-BD2A-4E40-B019-C819A4BC0BC9}" presName="accentRepeatNode" presStyleLbl="solidFgAcc1" presStyleIdx="1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D8C1F792-A347-4A66-9457-99151787FDBE}" type="pres">
      <dgm:prSet presAssocID="{F00957B7-E0E8-4B5C-B687-797BCDFE0B0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A70D4-BDEB-44A7-AFCD-E2DA3BC8FA25}" type="pres">
      <dgm:prSet presAssocID="{F00957B7-E0E8-4B5C-B687-797BCDFE0B0D}" presName="accent_3" presStyleCnt="0"/>
      <dgm:spPr/>
    </dgm:pt>
    <dgm:pt modelId="{ABD182AD-6AF1-4E92-AE89-922872C4BEE3}" type="pres">
      <dgm:prSet presAssocID="{F00957B7-E0E8-4B5C-B687-797BCDFE0B0D}" presName="accentRepeatNode" presStyleLbl="solidFgAcc1" presStyleIdx="2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9B210E85-0656-4C65-A601-BCEF06C26267}" type="pres">
      <dgm:prSet presAssocID="{1B942A95-0E64-4AFC-8808-C79DBC047A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C4804-69F8-4C2E-A287-C201821A46B4}" type="pres">
      <dgm:prSet presAssocID="{1B942A95-0E64-4AFC-8808-C79DBC047A24}" presName="accent_4" presStyleCnt="0"/>
      <dgm:spPr/>
    </dgm:pt>
    <dgm:pt modelId="{4F52EB4D-75CF-4909-AFAF-C886FEDB96D4}" type="pres">
      <dgm:prSet presAssocID="{1B942A95-0E64-4AFC-8808-C79DBC047A24}" presName="accentRepeatNode" presStyleLbl="solidFgAcc1" presStyleIdx="3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76CC4F43-A722-4FBF-8062-7A50351A9A1F}" type="pres">
      <dgm:prSet presAssocID="{DC22B36C-2E0E-4461-B4C0-24D6C2DC6E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AA659-E693-46CD-AE7F-B5EAA7C0AD88}" type="pres">
      <dgm:prSet presAssocID="{DC22B36C-2E0E-4461-B4C0-24D6C2DC6EC4}" presName="accent_5" presStyleCnt="0"/>
      <dgm:spPr/>
    </dgm:pt>
    <dgm:pt modelId="{2333B75D-BC0B-4BEE-9ABA-7FC2567CEF8B}" type="pres">
      <dgm:prSet presAssocID="{DC22B36C-2E0E-4461-B4C0-24D6C2DC6EC4}" presName="accentRepeatNode" presStyleLbl="solidFgAcc1" presStyleIdx="4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012E3FDC-AFC2-48BD-8033-79D0DA62FCAC}" type="pres">
      <dgm:prSet presAssocID="{A8D73E04-E6E6-4E03-885F-2188CB40252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36AED-FE15-4BDC-A37F-94239534661A}" type="pres">
      <dgm:prSet presAssocID="{A8D73E04-E6E6-4E03-885F-2188CB402524}" presName="accent_6" presStyleCnt="0"/>
      <dgm:spPr/>
    </dgm:pt>
    <dgm:pt modelId="{155E574C-E33B-42BF-8C7A-E615AF33E7C7}" type="pres">
      <dgm:prSet presAssocID="{A8D73E04-E6E6-4E03-885F-2188CB402524}" presName="accentRepeatNode" presStyleLbl="solidFgAcc1" presStyleIdx="5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  <dgm:pt modelId="{6EE53AE6-6CDC-4B94-A7FD-CD7D9CEDDEC5}" type="pres">
      <dgm:prSet presAssocID="{642E9DAA-2A20-4C39-A0EB-43232596A869}" presName="text_7" presStyleLbl="node1" presStyleIdx="6" presStyleCnt="7" custLinFactNeighborX="984" custLinFactNeighborY="2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E6D9-BC27-4515-8738-60C3409A7986}" type="pres">
      <dgm:prSet presAssocID="{642E9DAA-2A20-4C39-A0EB-43232596A869}" presName="accent_7" presStyleCnt="0"/>
      <dgm:spPr/>
    </dgm:pt>
    <dgm:pt modelId="{90FF946A-2E22-4CB9-AA06-C79E8E411AE6}" type="pres">
      <dgm:prSet presAssocID="{642E9DAA-2A20-4C39-A0EB-43232596A869}" presName="accentRepeatNode" presStyleLbl="solidFgAcc1" presStyleIdx="6" presStyleCnt="7"/>
      <dgm:spPr>
        <a:ln>
          <a:solidFill>
            <a:srgbClr val="4D76E1"/>
          </a:solidFill>
        </a:ln>
      </dgm:spPr>
      <dgm:t>
        <a:bodyPr/>
        <a:lstStyle/>
        <a:p>
          <a:endParaRPr lang="en-US"/>
        </a:p>
      </dgm:t>
    </dgm:pt>
  </dgm:ptLst>
  <dgm:cxnLst>
    <dgm:cxn modelId="{F57E93B2-545E-3147-B999-60B451824AC7}" type="presOf" srcId="{BE0CA89F-BBA2-4F7E-B7A2-428C3A41567A}" destId="{0B3AB9EF-8C13-48D1-8538-946E5DFDE1BB}" srcOrd="0" destOrd="0" presId="urn:microsoft.com/office/officeart/2008/layout/VerticalCurvedList"/>
    <dgm:cxn modelId="{9AAC6CB4-37B8-4AFC-AB5C-F217C68EFE43}" srcId="{BE0CA89F-BBA2-4F7E-B7A2-428C3A41567A}" destId="{1B942A95-0E64-4AFC-8808-C79DBC047A24}" srcOrd="3" destOrd="0" parTransId="{81C8C4F6-C202-4762-BDCA-B2FC69FC32E9}" sibTransId="{CF5F9CAF-0D35-4942-B763-961EE9AD2B24}"/>
    <dgm:cxn modelId="{414DF5EC-B35E-114D-AF45-3B691DBA47A4}" type="presOf" srcId="{DC22B36C-2E0E-4461-B4C0-24D6C2DC6EC4}" destId="{76CC4F43-A722-4FBF-8062-7A50351A9A1F}" srcOrd="0" destOrd="0" presId="urn:microsoft.com/office/officeart/2008/layout/VerticalCurvedList"/>
    <dgm:cxn modelId="{1006FDFB-59E6-40EE-BB2E-C8857C34B74B}" srcId="{BE0CA89F-BBA2-4F7E-B7A2-428C3A41567A}" destId="{F00957B7-E0E8-4B5C-B687-797BCDFE0B0D}" srcOrd="2" destOrd="0" parTransId="{A6E5C2AF-5584-4AD2-B48E-6C86BC620053}" sibTransId="{9032AE9C-30AF-4A07-8331-8AE59C9E7F56}"/>
    <dgm:cxn modelId="{89CC0762-7353-4DCB-A0B2-2949E31AC262}" srcId="{BE0CA89F-BBA2-4F7E-B7A2-428C3A41567A}" destId="{97CE77D4-D5B2-4ACC-8255-6050C9021037}" srcOrd="0" destOrd="0" parTransId="{857199DE-9FCC-4AA1-93A9-99175CF8ECC1}" sibTransId="{544AB921-A60E-4B1A-8D55-A2051323C1DC}"/>
    <dgm:cxn modelId="{4652F671-EBC8-4F56-8339-121F82D3736E}" srcId="{BE0CA89F-BBA2-4F7E-B7A2-428C3A41567A}" destId="{DC22B36C-2E0E-4461-B4C0-24D6C2DC6EC4}" srcOrd="4" destOrd="0" parTransId="{B7E77672-94C9-4D49-A161-1F541684F534}" sibTransId="{6CA4B25F-1B4A-4385-9153-B6C5609E897C}"/>
    <dgm:cxn modelId="{8272F15E-8B8C-5E4B-A630-DDEEBFC97990}" type="presOf" srcId="{49FD7774-BD2A-4E40-B019-C819A4BC0BC9}" destId="{3C6E0572-C4D5-400B-851D-1A53B2294177}" srcOrd="0" destOrd="0" presId="urn:microsoft.com/office/officeart/2008/layout/VerticalCurvedList"/>
    <dgm:cxn modelId="{4C3B0C73-BBA3-134E-BE41-9B219F4E4FD8}" type="presOf" srcId="{F00957B7-E0E8-4B5C-B687-797BCDFE0B0D}" destId="{D8C1F792-A347-4A66-9457-99151787FDBE}" srcOrd="0" destOrd="0" presId="urn:microsoft.com/office/officeart/2008/layout/VerticalCurvedList"/>
    <dgm:cxn modelId="{CDC5B9C3-957D-7A47-8A4A-63CE733F4DDA}" type="presOf" srcId="{544AB921-A60E-4B1A-8D55-A2051323C1DC}" destId="{7001E545-4B17-467B-B484-04CFC4B36D38}" srcOrd="0" destOrd="0" presId="urn:microsoft.com/office/officeart/2008/layout/VerticalCurvedList"/>
    <dgm:cxn modelId="{09BAA6CC-B885-4031-B665-734DF1DD6DFA}" srcId="{BE0CA89F-BBA2-4F7E-B7A2-428C3A41567A}" destId="{642E9DAA-2A20-4C39-A0EB-43232596A869}" srcOrd="6" destOrd="0" parTransId="{5A317FC6-4E24-425E-B2D3-B583EC98D895}" sibTransId="{431B735D-FEF4-4353-8019-B0F09CC2F838}"/>
    <dgm:cxn modelId="{AB268347-35A7-DD43-904D-9637267266C4}" type="presOf" srcId="{1B942A95-0E64-4AFC-8808-C79DBC047A24}" destId="{9B210E85-0656-4C65-A601-BCEF06C26267}" srcOrd="0" destOrd="0" presId="urn:microsoft.com/office/officeart/2008/layout/VerticalCurvedList"/>
    <dgm:cxn modelId="{78D6F59D-703A-BE4D-839C-388BD9CE6013}" type="presOf" srcId="{97CE77D4-D5B2-4ACC-8255-6050C9021037}" destId="{1115A794-03CD-408F-AD56-8A0219AE500E}" srcOrd="0" destOrd="0" presId="urn:microsoft.com/office/officeart/2008/layout/VerticalCurvedList"/>
    <dgm:cxn modelId="{DEABE0F4-AA03-4498-A3AE-4645156714E5}" srcId="{BE0CA89F-BBA2-4F7E-B7A2-428C3A41567A}" destId="{A8D73E04-E6E6-4E03-885F-2188CB402524}" srcOrd="5" destOrd="0" parTransId="{04CDB87C-E688-465B-B916-86C149CEE4E6}" sibTransId="{E6A5A845-FF72-4222-8233-33E955C829B3}"/>
    <dgm:cxn modelId="{5C35A67E-74D9-4119-BDDE-AD428733EE03}" srcId="{BE0CA89F-BBA2-4F7E-B7A2-428C3A41567A}" destId="{4ED2B94E-E97F-42F0-8339-330D972874C9}" srcOrd="8" destOrd="0" parTransId="{DD452826-3C90-453A-9618-9E673C7556EC}" sibTransId="{E2929009-DFAB-42E4-9697-6D38AD950B92}"/>
    <dgm:cxn modelId="{AC81333E-79D4-EF48-BCEB-726EB3265DD8}" type="presOf" srcId="{A8D73E04-E6E6-4E03-885F-2188CB402524}" destId="{012E3FDC-AFC2-48BD-8033-79D0DA62FCAC}" srcOrd="0" destOrd="0" presId="urn:microsoft.com/office/officeart/2008/layout/VerticalCurvedList"/>
    <dgm:cxn modelId="{D5396C40-0C3F-46E9-B9E2-7CDC272A4D47}" srcId="{BE0CA89F-BBA2-4F7E-B7A2-428C3A41567A}" destId="{2E69750F-CA4E-4E6C-9DF3-54ED23C1D85B}" srcOrd="7" destOrd="0" parTransId="{DF4EA001-9113-4887-B640-D67C1232BE38}" sibTransId="{3BC24D85-E763-49C6-B2CC-85CE47F02AAA}"/>
    <dgm:cxn modelId="{FE2A457E-8F0F-4766-A6D1-8427A39B1714}" srcId="{BE0CA89F-BBA2-4F7E-B7A2-428C3A41567A}" destId="{49FD7774-BD2A-4E40-B019-C819A4BC0BC9}" srcOrd="1" destOrd="0" parTransId="{A81CCA82-F3EB-4296-A1CD-3660D2B777F6}" sibTransId="{71489B21-C21E-4A67-92E6-B86227828F21}"/>
    <dgm:cxn modelId="{70A2266B-E23C-6C4D-AC65-03ADEE18CBE4}" type="presOf" srcId="{642E9DAA-2A20-4C39-A0EB-43232596A869}" destId="{6EE53AE6-6CDC-4B94-A7FD-CD7D9CEDDEC5}" srcOrd="0" destOrd="0" presId="urn:microsoft.com/office/officeart/2008/layout/VerticalCurvedList"/>
    <dgm:cxn modelId="{3DED3151-6BFC-FC4C-897E-EEAFF621BFEB}" type="presParOf" srcId="{0B3AB9EF-8C13-48D1-8538-946E5DFDE1BB}" destId="{39FCF175-5117-4371-BF71-F56222C84961}" srcOrd="0" destOrd="0" presId="urn:microsoft.com/office/officeart/2008/layout/VerticalCurvedList"/>
    <dgm:cxn modelId="{833DE002-9BD4-AB4B-9391-A01719235A45}" type="presParOf" srcId="{39FCF175-5117-4371-BF71-F56222C84961}" destId="{D0BFE26E-9A33-4F62-9C8A-12C0C61CCE2E}" srcOrd="0" destOrd="0" presId="urn:microsoft.com/office/officeart/2008/layout/VerticalCurvedList"/>
    <dgm:cxn modelId="{DE99EB47-DA69-F14E-A356-7953BF617B4F}" type="presParOf" srcId="{D0BFE26E-9A33-4F62-9C8A-12C0C61CCE2E}" destId="{CCDF6462-7867-4AB8-BE9D-7C7FECB1A84F}" srcOrd="0" destOrd="0" presId="urn:microsoft.com/office/officeart/2008/layout/VerticalCurvedList"/>
    <dgm:cxn modelId="{3DDF2881-0B86-1543-8840-0E7DE3BAF7D2}" type="presParOf" srcId="{D0BFE26E-9A33-4F62-9C8A-12C0C61CCE2E}" destId="{7001E545-4B17-467B-B484-04CFC4B36D38}" srcOrd="1" destOrd="0" presId="urn:microsoft.com/office/officeart/2008/layout/VerticalCurvedList"/>
    <dgm:cxn modelId="{309B51A5-222C-C449-863E-BD4901BFDC04}" type="presParOf" srcId="{D0BFE26E-9A33-4F62-9C8A-12C0C61CCE2E}" destId="{3A89B832-8E81-4538-9431-6662A206A323}" srcOrd="2" destOrd="0" presId="urn:microsoft.com/office/officeart/2008/layout/VerticalCurvedList"/>
    <dgm:cxn modelId="{51194E39-9AFB-D14E-9DD1-501F2DB763A2}" type="presParOf" srcId="{D0BFE26E-9A33-4F62-9C8A-12C0C61CCE2E}" destId="{5B603AC5-5412-468E-B037-354EF438E934}" srcOrd="3" destOrd="0" presId="urn:microsoft.com/office/officeart/2008/layout/VerticalCurvedList"/>
    <dgm:cxn modelId="{74972721-1CAE-FB49-9A98-9A14BF575E16}" type="presParOf" srcId="{39FCF175-5117-4371-BF71-F56222C84961}" destId="{1115A794-03CD-408F-AD56-8A0219AE500E}" srcOrd="1" destOrd="0" presId="urn:microsoft.com/office/officeart/2008/layout/VerticalCurvedList"/>
    <dgm:cxn modelId="{30E8474F-4C34-D24B-9FD9-1E04A213C73A}" type="presParOf" srcId="{39FCF175-5117-4371-BF71-F56222C84961}" destId="{39DB1721-9249-4C1D-9CBE-3B937704AE84}" srcOrd="2" destOrd="0" presId="urn:microsoft.com/office/officeart/2008/layout/VerticalCurvedList"/>
    <dgm:cxn modelId="{A0A29381-E033-C34A-AF80-F6A8B4FABE73}" type="presParOf" srcId="{39DB1721-9249-4C1D-9CBE-3B937704AE84}" destId="{6763732E-54A1-4EEA-9E15-7C4D26282BC1}" srcOrd="0" destOrd="0" presId="urn:microsoft.com/office/officeart/2008/layout/VerticalCurvedList"/>
    <dgm:cxn modelId="{E2080A8A-590A-4E48-8287-EAF805AC0C7F}" type="presParOf" srcId="{39FCF175-5117-4371-BF71-F56222C84961}" destId="{3C6E0572-C4D5-400B-851D-1A53B2294177}" srcOrd="3" destOrd="0" presId="urn:microsoft.com/office/officeart/2008/layout/VerticalCurvedList"/>
    <dgm:cxn modelId="{DE7EBB40-5546-DF47-AD99-AE00B630531E}" type="presParOf" srcId="{39FCF175-5117-4371-BF71-F56222C84961}" destId="{665BBD93-43AD-488B-86FD-0803293028BB}" srcOrd="4" destOrd="0" presId="urn:microsoft.com/office/officeart/2008/layout/VerticalCurvedList"/>
    <dgm:cxn modelId="{499135CD-8DB8-EC41-9105-FE3DE086801E}" type="presParOf" srcId="{665BBD93-43AD-488B-86FD-0803293028BB}" destId="{616CE44D-760E-4887-9214-798D66D3AE00}" srcOrd="0" destOrd="0" presId="urn:microsoft.com/office/officeart/2008/layout/VerticalCurvedList"/>
    <dgm:cxn modelId="{7372439F-C05E-A146-B773-DC16F6DE19A1}" type="presParOf" srcId="{39FCF175-5117-4371-BF71-F56222C84961}" destId="{D8C1F792-A347-4A66-9457-99151787FDBE}" srcOrd="5" destOrd="0" presId="urn:microsoft.com/office/officeart/2008/layout/VerticalCurvedList"/>
    <dgm:cxn modelId="{9F453EB1-EB22-784D-AF5B-D724FF9DAEC0}" type="presParOf" srcId="{39FCF175-5117-4371-BF71-F56222C84961}" destId="{17EA70D4-BDEB-44A7-AFCD-E2DA3BC8FA25}" srcOrd="6" destOrd="0" presId="urn:microsoft.com/office/officeart/2008/layout/VerticalCurvedList"/>
    <dgm:cxn modelId="{CC03533D-F0E7-7A4A-9765-2ED614FB508C}" type="presParOf" srcId="{17EA70D4-BDEB-44A7-AFCD-E2DA3BC8FA25}" destId="{ABD182AD-6AF1-4E92-AE89-922872C4BEE3}" srcOrd="0" destOrd="0" presId="urn:microsoft.com/office/officeart/2008/layout/VerticalCurvedList"/>
    <dgm:cxn modelId="{368F8630-8BE9-F147-A275-EBDC86230943}" type="presParOf" srcId="{39FCF175-5117-4371-BF71-F56222C84961}" destId="{9B210E85-0656-4C65-A601-BCEF06C26267}" srcOrd="7" destOrd="0" presId="urn:microsoft.com/office/officeart/2008/layout/VerticalCurvedList"/>
    <dgm:cxn modelId="{54C3086F-5D40-FC4D-8501-479E1B637EDF}" type="presParOf" srcId="{39FCF175-5117-4371-BF71-F56222C84961}" destId="{549C4804-69F8-4C2E-A287-C201821A46B4}" srcOrd="8" destOrd="0" presId="urn:microsoft.com/office/officeart/2008/layout/VerticalCurvedList"/>
    <dgm:cxn modelId="{623F6C26-3993-5F45-A754-424E8CEB2BDC}" type="presParOf" srcId="{549C4804-69F8-4C2E-A287-C201821A46B4}" destId="{4F52EB4D-75CF-4909-AFAF-C886FEDB96D4}" srcOrd="0" destOrd="0" presId="urn:microsoft.com/office/officeart/2008/layout/VerticalCurvedList"/>
    <dgm:cxn modelId="{260AD4B3-C641-6448-AA74-4DC53EE30C60}" type="presParOf" srcId="{39FCF175-5117-4371-BF71-F56222C84961}" destId="{76CC4F43-A722-4FBF-8062-7A50351A9A1F}" srcOrd="9" destOrd="0" presId="urn:microsoft.com/office/officeart/2008/layout/VerticalCurvedList"/>
    <dgm:cxn modelId="{1B5A7ABD-3E9E-0F4E-A715-BE85022E4315}" type="presParOf" srcId="{39FCF175-5117-4371-BF71-F56222C84961}" destId="{25FAA659-E693-46CD-AE7F-B5EAA7C0AD88}" srcOrd="10" destOrd="0" presId="urn:microsoft.com/office/officeart/2008/layout/VerticalCurvedList"/>
    <dgm:cxn modelId="{4F950198-905B-6045-A701-81974AF4BDD1}" type="presParOf" srcId="{25FAA659-E693-46CD-AE7F-B5EAA7C0AD88}" destId="{2333B75D-BC0B-4BEE-9ABA-7FC2567CEF8B}" srcOrd="0" destOrd="0" presId="urn:microsoft.com/office/officeart/2008/layout/VerticalCurvedList"/>
    <dgm:cxn modelId="{241EF837-D11B-914A-A1AB-0140515F90CB}" type="presParOf" srcId="{39FCF175-5117-4371-BF71-F56222C84961}" destId="{012E3FDC-AFC2-48BD-8033-79D0DA62FCAC}" srcOrd="11" destOrd="0" presId="urn:microsoft.com/office/officeart/2008/layout/VerticalCurvedList"/>
    <dgm:cxn modelId="{D557BC02-7E77-D144-B74B-DF7D8F686801}" type="presParOf" srcId="{39FCF175-5117-4371-BF71-F56222C84961}" destId="{E2236AED-FE15-4BDC-A37F-94239534661A}" srcOrd="12" destOrd="0" presId="urn:microsoft.com/office/officeart/2008/layout/VerticalCurvedList"/>
    <dgm:cxn modelId="{FA172C3A-A749-3646-8C90-AEA77B1DD198}" type="presParOf" srcId="{E2236AED-FE15-4BDC-A37F-94239534661A}" destId="{155E574C-E33B-42BF-8C7A-E615AF33E7C7}" srcOrd="0" destOrd="0" presId="urn:microsoft.com/office/officeart/2008/layout/VerticalCurvedList"/>
    <dgm:cxn modelId="{15F3FE53-212E-294C-BC17-A6E12393C885}" type="presParOf" srcId="{39FCF175-5117-4371-BF71-F56222C84961}" destId="{6EE53AE6-6CDC-4B94-A7FD-CD7D9CEDDEC5}" srcOrd="13" destOrd="0" presId="urn:microsoft.com/office/officeart/2008/layout/VerticalCurvedList"/>
    <dgm:cxn modelId="{81D2E2E2-60E3-4646-9559-5136BF25C311}" type="presParOf" srcId="{39FCF175-5117-4371-BF71-F56222C84961}" destId="{95DBE6D9-BC27-4515-8738-60C3409A7986}" srcOrd="14" destOrd="0" presId="urn:microsoft.com/office/officeart/2008/layout/VerticalCurvedList"/>
    <dgm:cxn modelId="{2A7A49BB-6621-8C4C-BB3A-5F3BAAF7518B}" type="presParOf" srcId="{95DBE6D9-BC27-4515-8738-60C3409A7986}" destId="{90FF946A-2E22-4CB9-AA06-C79E8E411A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1E545-4B17-467B-B484-04CFC4B36D38}">
      <dsp:nvSpPr>
        <dsp:cNvPr id="0" name=""/>
        <dsp:cNvSpPr/>
      </dsp:nvSpPr>
      <dsp:spPr>
        <a:xfrm>
          <a:off x="-4857559" y="-822153"/>
          <a:ext cx="5685009" cy="6054217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5A794-03CD-408F-AD56-8A0219AE500E}">
      <dsp:nvSpPr>
        <dsp:cNvPr id="0" name=""/>
        <dsp:cNvSpPr/>
      </dsp:nvSpPr>
      <dsp:spPr>
        <a:xfrm>
          <a:off x="309355" y="200474"/>
          <a:ext cx="5981681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No Money Out of Pocket</a:t>
          </a:r>
          <a:r>
            <a:rPr lang="en-US" sz="1700" kern="1200" dirty="0" smtClean="0">
              <a:solidFill>
                <a:schemeClr val="tx1"/>
              </a:solidFill>
            </a:rPr>
            <a:t>: 100% financing including soft costs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09355" y="200474"/>
        <a:ext cx="5981681" cy="400772"/>
      </dsp:txXfrm>
    </dsp:sp>
    <dsp:sp modelId="{6763732E-54A1-4EEA-9E15-7C4D26282BC1}">
      <dsp:nvSpPr>
        <dsp:cNvPr id="0" name=""/>
        <dsp:cNvSpPr/>
      </dsp:nvSpPr>
      <dsp:spPr>
        <a:xfrm>
          <a:off x="58872" y="150377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0572-C4D5-400B-851D-1A53B2294177}">
      <dsp:nvSpPr>
        <dsp:cNvPr id="0" name=""/>
        <dsp:cNvSpPr/>
      </dsp:nvSpPr>
      <dsp:spPr>
        <a:xfrm>
          <a:off x="672290" y="801986"/>
          <a:ext cx="5618745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Immediate Savings</a:t>
          </a:r>
          <a:r>
            <a:rPr lang="en-US" sz="1700" kern="1200" dirty="0" smtClean="0">
              <a:solidFill>
                <a:schemeClr val="tx1"/>
              </a:solidFill>
            </a:rPr>
            <a:t>: Cash-flow positive on day one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72290" y="801986"/>
        <a:ext cx="5618745" cy="400772"/>
      </dsp:txXfrm>
    </dsp:sp>
    <dsp:sp modelId="{616CE44D-760E-4887-9214-798D66D3AE00}">
      <dsp:nvSpPr>
        <dsp:cNvPr id="0" name=""/>
        <dsp:cNvSpPr/>
      </dsp:nvSpPr>
      <dsp:spPr>
        <a:xfrm>
          <a:off x="421807" y="751889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F792-A347-4A66-9457-99151787FDBE}">
      <dsp:nvSpPr>
        <dsp:cNvPr id="0" name=""/>
        <dsp:cNvSpPr/>
      </dsp:nvSpPr>
      <dsp:spPr>
        <a:xfrm>
          <a:off x="871177" y="1403056"/>
          <a:ext cx="5419858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Extends Capital Budget</a:t>
          </a:r>
          <a:r>
            <a:rPr lang="en-US" sz="1700" kern="1200" dirty="0" smtClean="0">
              <a:solidFill>
                <a:schemeClr val="tx1"/>
              </a:solidFill>
            </a:rPr>
            <a:t>: Paid for in operating savings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71177" y="1403056"/>
        <a:ext cx="5419858" cy="400772"/>
      </dsp:txXfrm>
    </dsp:sp>
    <dsp:sp modelId="{ABD182AD-6AF1-4E92-AE89-922872C4BEE3}">
      <dsp:nvSpPr>
        <dsp:cNvPr id="0" name=""/>
        <dsp:cNvSpPr/>
      </dsp:nvSpPr>
      <dsp:spPr>
        <a:xfrm>
          <a:off x="620694" y="1352960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10E85-0656-4C65-A601-BCEF06C26267}">
      <dsp:nvSpPr>
        <dsp:cNvPr id="0" name=""/>
        <dsp:cNvSpPr/>
      </dsp:nvSpPr>
      <dsp:spPr>
        <a:xfrm>
          <a:off x="934680" y="2004568"/>
          <a:ext cx="5356356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Longer Term (20 Yr.): </a:t>
          </a:r>
          <a:r>
            <a:rPr lang="en-US" sz="1700" kern="1200" dirty="0" smtClean="0">
              <a:solidFill>
                <a:schemeClr val="tx1"/>
              </a:solidFill>
            </a:rPr>
            <a:t>Reduces annual payments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34680" y="2004568"/>
        <a:ext cx="5356356" cy="400772"/>
      </dsp:txXfrm>
    </dsp:sp>
    <dsp:sp modelId="{4F52EB4D-75CF-4909-AFAF-C886FEDB96D4}">
      <dsp:nvSpPr>
        <dsp:cNvPr id="0" name=""/>
        <dsp:cNvSpPr/>
      </dsp:nvSpPr>
      <dsp:spPr>
        <a:xfrm>
          <a:off x="684197" y="1954472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C4F43-A722-4FBF-8062-7A50351A9A1F}">
      <dsp:nvSpPr>
        <dsp:cNvPr id="0" name=""/>
        <dsp:cNvSpPr/>
      </dsp:nvSpPr>
      <dsp:spPr>
        <a:xfrm>
          <a:off x="871177" y="2606080"/>
          <a:ext cx="5419858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Comprehensive Financing</a:t>
          </a:r>
          <a:r>
            <a:rPr lang="en-US" sz="1700" kern="1200" dirty="0" smtClean="0">
              <a:solidFill>
                <a:schemeClr val="tx1"/>
              </a:solidFill>
            </a:rPr>
            <a:t>: Covers broader capital needs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71177" y="2606080"/>
        <a:ext cx="5419858" cy="400772"/>
      </dsp:txXfrm>
    </dsp:sp>
    <dsp:sp modelId="{2333B75D-BC0B-4BEE-9ABA-7FC2567CEF8B}">
      <dsp:nvSpPr>
        <dsp:cNvPr id="0" name=""/>
        <dsp:cNvSpPr/>
      </dsp:nvSpPr>
      <dsp:spPr>
        <a:xfrm>
          <a:off x="620694" y="2555983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3FDC-AFC2-48BD-8033-79D0DA62FCAC}">
      <dsp:nvSpPr>
        <dsp:cNvPr id="0" name=""/>
        <dsp:cNvSpPr/>
      </dsp:nvSpPr>
      <dsp:spPr>
        <a:xfrm>
          <a:off x="672290" y="3207151"/>
          <a:ext cx="5618745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Off Balance Sheet Finance</a:t>
          </a:r>
          <a:r>
            <a:rPr lang="en-US" sz="1700" kern="1200" dirty="0" smtClean="0">
              <a:solidFill>
                <a:schemeClr val="tx1"/>
              </a:solidFill>
            </a:rPr>
            <a:t>: Tied to property not your credit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72290" y="3207151"/>
        <a:ext cx="5618745" cy="400772"/>
      </dsp:txXfrm>
    </dsp:sp>
    <dsp:sp modelId="{155E574C-E33B-42BF-8C7A-E615AF33E7C7}">
      <dsp:nvSpPr>
        <dsp:cNvPr id="0" name=""/>
        <dsp:cNvSpPr/>
      </dsp:nvSpPr>
      <dsp:spPr>
        <a:xfrm>
          <a:off x="421807" y="3157054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53AE6-6CDC-4B94-A7FD-CD7D9CEDDEC5}">
      <dsp:nvSpPr>
        <dsp:cNvPr id="0" name=""/>
        <dsp:cNvSpPr/>
      </dsp:nvSpPr>
      <dsp:spPr>
        <a:xfrm>
          <a:off x="368214" y="3820629"/>
          <a:ext cx="5981681" cy="40077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113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Independent Validation</a:t>
          </a:r>
          <a:r>
            <a:rPr lang="en-US" sz="1700" kern="1200" dirty="0" smtClean="0">
              <a:solidFill>
                <a:schemeClr val="tx1"/>
              </a:solidFill>
            </a:rPr>
            <a:t>: Reduces technical risk for owner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68214" y="3820629"/>
        <a:ext cx="5981681" cy="400772"/>
      </dsp:txXfrm>
    </dsp:sp>
    <dsp:sp modelId="{90FF946A-2E22-4CB9-AA06-C79E8E411AE6}">
      <dsp:nvSpPr>
        <dsp:cNvPr id="0" name=""/>
        <dsp:cNvSpPr/>
      </dsp:nvSpPr>
      <dsp:spPr>
        <a:xfrm>
          <a:off x="58872" y="3758566"/>
          <a:ext cx="500965" cy="500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76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CB12C-A505-46F1-9165-3B0BD8870A7E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745F2-19D6-45F7-947D-710B4249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13001-BBA4-4088-BA18-22A8F5F59D11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06A272-EC17-47A5-A8A3-20B13EB5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A272-EC17-47A5-A8A3-20B13EB5E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3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A272-EC17-47A5-A8A3-20B13EB5E7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8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A272-EC17-47A5-A8A3-20B13EB5E7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A272-EC17-47A5-A8A3-20B13EB5E7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800 9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3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2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2748-12A0-463E-9B04-3B665B520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A1F5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5B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-7481"/>
            <a:ext cx="867076" cy="6887636"/>
            <a:chOff x="1" y="-7481"/>
            <a:chExt cx="579443" cy="6887636"/>
          </a:xfrm>
        </p:grpSpPr>
        <p:sp>
          <p:nvSpPr>
            <p:cNvPr id="5" name="Rectangle 4"/>
            <p:cNvSpPr/>
            <p:nvPr userDrawn="1"/>
          </p:nvSpPr>
          <p:spPr>
            <a:xfrm rot="5400000">
              <a:off x="-2972377" y="3328334"/>
              <a:ext cx="6880156" cy="223486"/>
            </a:xfrm>
            <a:prstGeom prst="rect">
              <a:avLst/>
            </a:prstGeom>
            <a:solidFill>
              <a:srgbClr val="1A5B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 flipV="1">
              <a:off x="-3196740" y="3189260"/>
              <a:ext cx="6880157" cy="486676"/>
            </a:xfrm>
            <a:prstGeom prst="rect">
              <a:avLst/>
            </a:prstGeom>
            <a:solidFill>
              <a:srgbClr val="1A1F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54464" y="338966"/>
            <a:ext cx="3623953" cy="808804"/>
          </a:xfrm>
          <a:prstGeom prst="rect">
            <a:avLst/>
          </a:prstGeom>
        </p:spPr>
      </p:pic>
      <p:pic>
        <p:nvPicPr>
          <p:cNvPr id="11" name="Picture 10" descr="ui-logo-RGB.png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74717" b="13942"/>
          <a:stretch/>
        </p:blipFill>
        <p:spPr>
          <a:xfrm>
            <a:off x="5365924" y="3228877"/>
            <a:ext cx="4959496" cy="511290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371600" y="4617973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E973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2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5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8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2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8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9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3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759335"/>
            <a:ext cx="9144000" cy="145532"/>
          </a:xfrm>
          <a:prstGeom prst="rect">
            <a:avLst/>
          </a:prstGeom>
          <a:solidFill>
            <a:srgbClr val="1A5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4791"/>
            <a:ext cx="8229600" cy="2871635"/>
          </a:xfrm>
        </p:spPr>
        <p:txBody>
          <a:bodyPr/>
          <a:lstStyle>
            <a:lvl1pPr>
              <a:buClr>
                <a:srgbClr val="1A5BFF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0" y="1"/>
            <a:ext cx="9144000" cy="759334"/>
          </a:xfrm>
          <a:prstGeom prst="rect">
            <a:avLst/>
          </a:prstGeom>
          <a:solidFill>
            <a:srgbClr val="1A1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12" y="-145531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7436" y="6357865"/>
            <a:ext cx="2048548" cy="457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142078"/>
            <a:ext cx="8229599" cy="66902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A5B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5613" y="2723475"/>
            <a:ext cx="8229599" cy="669028"/>
          </a:xfrm>
        </p:spPr>
        <p:txBody>
          <a:bodyPr>
            <a:normAutofit/>
          </a:bodyPr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273826"/>
            <a:ext cx="8229599" cy="669028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9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759335"/>
            <a:ext cx="9144000" cy="223487"/>
          </a:xfrm>
          <a:prstGeom prst="rect">
            <a:avLst/>
          </a:prstGeom>
          <a:solidFill>
            <a:srgbClr val="1A5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0"/>
            <a:ext cx="9144000" cy="897015"/>
          </a:xfrm>
          <a:prstGeom prst="rect">
            <a:avLst/>
          </a:prstGeom>
          <a:solidFill>
            <a:srgbClr val="1A1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53373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7436" y="6357865"/>
            <a:ext cx="20485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0" y="759334"/>
            <a:ext cx="9144000" cy="110095"/>
          </a:xfrm>
          <a:prstGeom prst="rect">
            <a:avLst/>
          </a:prstGeom>
          <a:solidFill>
            <a:srgbClr val="1A5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0" y="1"/>
            <a:ext cx="9144000" cy="759334"/>
          </a:xfrm>
          <a:prstGeom prst="rect">
            <a:avLst/>
          </a:prstGeom>
          <a:solidFill>
            <a:srgbClr val="1A1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7436" y="6357865"/>
            <a:ext cx="20485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9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7460"/>
            <a:ext cx="5486400" cy="3270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4907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9731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759334"/>
            <a:ext cx="9144000" cy="110029"/>
          </a:xfrm>
          <a:prstGeom prst="rect">
            <a:avLst/>
          </a:prstGeom>
          <a:solidFill>
            <a:srgbClr val="1A5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1"/>
            <a:ext cx="9144000" cy="759333"/>
          </a:xfrm>
          <a:prstGeom prst="rect">
            <a:avLst/>
          </a:prstGeom>
          <a:solidFill>
            <a:srgbClr val="1A1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7436" y="6357865"/>
            <a:ext cx="20485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759335"/>
            <a:ext cx="9144000" cy="223487"/>
          </a:xfrm>
          <a:prstGeom prst="rect">
            <a:avLst/>
          </a:prstGeom>
          <a:solidFill>
            <a:srgbClr val="1A5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5B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0800000" flipV="1">
            <a:off x="0" y="0"/>
            <a:ext cx="9144000" cy="897015"/>
          </a:xfrm>
          <a:prstGeom prst="rect">
            <a:avLst/>
          </a:prstGeom>
          <a:solidFill>
            <a:srgbClr val="1A1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153373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ui-logo-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890" r="1308" b="13942"/>
          <a:stretch/>
        </p:blipFill>
        <p:spPr>
          <a:xfrm>
            <a:off x="97436" y="6357865"/>
            <a:ext cx="2048548" cy="457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785A-EB40-494E-84DC-32490988DFF4}" type="slidenum">
              <a:rPr lang="en-US" smtClean="0">
                <a:solidFill>
                  <a:srgbClr val="1415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415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fld id="{D870785A-EB40-494E-84DC-32490988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4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82" r:id="rId6"/>
    <p:sldLayoutId id="2147483683" r:id="rId7"/>
    <p:sldLayoutId id="214748368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A1F55"/>
          </a:solidFill>
          <a:latin typeface="Droid sans"/>
          <a:ea typeface="+mj-ea"/>
          <a:cs typeface="Droid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A5BFF"/>
        </a:buClr>
        <a:buFont typeface="Arial"/>
        <a:buChar char="•"/>
        <a:defRPr sz="2400" kern="1200">
          <a:solidFill>
            <a:schemeClr val="tx1"/>
          </a:solidFill>
          <a:latin typeface="Droid sans"/>
          <a:ea typeface="+mn-ea"/>
          <a:cs typeface="Droid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Droid sans"/>
          <a:ea typeface="+mn-ea"/>
          <a:cs typeface="Droid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roid sans"/>
          <a:ea typeface="+mn-ea"/>
          <a:cs typeface="Droid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Droid sans"/>
          <a:ea typeface="+mn-ea"/>
          <a:cs typeface="Droid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Droid sans"/>
          <a:ea typeface="+mn-ea"/>
          <a:cs typeface="Droid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mailto:kenley.farmer@dc.gov" TargetMode="External"/><Relationship Id="rId5" Type="http://schemas.openxmlformats.org/officeDocument/2006/relationships/hyperlink" Target="http://doee.dc.gov/service/dc-pace-commercial" TargetMode="External"/><Relationship Id="rId6" Type="http://schemas.openxmlformats.org/officeDocument/2006/relationships/hyperlink" Target="http://www.urbaningenuity.com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9.png"/><Relationship Id="rId9" Type="http://schemas.openxmlformats.org/officeDocument/2006/relationships/image" Target="../media/image10.gif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121916" y="3951515"/>
            <a:ext cx="5687022" cy="124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1F55"/>
                </a:solidFill>
                <a:latin typeface="Droid sans"/>
                <a:ea typeface="+mj-ea"/>
                <a:cs typeface="Droid sans"/>
              </a:defRPr>
            </a:lvl1pPr>
          </a:lstStyle>
          <a:p>
            <a:r>
              <a:rPr lang="en-US" sz="2800" dirty="0" smtClean="0">
                <a:solidFill>
                  <a:srgbClr val="2A2767"/>
                </a:solidFill>
              </a:rPr>
              <a:t/>
            </a:r>
            <a:br>
              <a:rPr lang="en-US" sz="2800" dirty="0" smtClean="0">
                <a:solidFill>
                  <a:srgbClr val="2A2767"/>
                </a:solidFill>
              </a:rPr>
            </a:br>
            <a:r>
              <a:rPr lang="en-US" sz="2400" i="1" dirty="0" smtClean="0">
                <a:solidFill>
                  <a:srgbClr val="2A2767"/>
                </a:solidFill>
                <a:latin typeface="+mj-lt"/>
              </a:rPr>
              <a:t>Financing energy, water, </a:t>
            </a:r>
          </a:p>
          <a:p>
            <a:r>
              <a:rPr lang="en-US" sz="2400" i="1" dirty="0" smtClean="0">
                <a:solidFill>
                  <a:srgbClr val="2A2767"/>
                </a:solidFill>
                <a:latin typeface="+mj-lt"/>
              </a:rPr>
              <a:t>and infrastructure upgrades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75" y="1846800"/>
            <a:ext cx="2904412" cy="2497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0" y="5602520"/>
            <a:ext cx="870263" cy="1135125"/>
          </a:xfrm>
          <a:prstGeom prst="rect">
            <a:avLst/>
          </a:prstGeom>
        </p:spPr>
      </p:pic>
      <p:pic>
        <p:nvPicPr>
          <p:cNvPr id="10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7" y="6034711"/>
            <a:ext cx="2511176" cy="6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2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861" y="101534"/>
            <a:ext cx="834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Case Study 1: </a:t>
            </a:r>
            <a:r>
              <a:rPr lang="en-US" sz="3200" i="1" dirty="0" smtClean="0">
                <a:solidFill>
                  <a:schemeClr val="bg1"/>
                </a:solidFill>
              </a:rPr>
              <a:t>Financial Eligibility &amp; Structuring 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0" y="5853264"/>
            <a:ext cx="2335394" cy="100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939" y="4819628"/>
            <a:ext cx="667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Project financials have been simplified for illustrative purposes.</a:t>
            </a:r>
            <a:endParaRPr lang="en-US" sz="12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126861" y="5091278"/>
            <a:ext cx="8890278" cy="15544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79939" y="1181735"/>
          <a:ext cx="4634961" cy="36356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31066"/>
                <a:gridCol w="1603895"/>
              </a:tblGrid>
              <a:tr h="4687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Capital Cost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Lighting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$150,000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conservation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$25,000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HVAC &amp; controls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$775,000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Roof rehab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$550,000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Boiler replacement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$100,000</a:t>
                      </a:r>
                      <a:endParaRPr lang="en-US" sz="2400" dirty="0"/>
                    </a:p>
                  </a:txBody>
                  <a:tcPr anchor="ctr"/>
                </a:tc>
              </a:tr>
              <a:tr h="4687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$1,600,000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105400" y="1909928"/>
          <a:ext cx="3733800" cy="24289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1700"/>
                <a:gridCol w="1562100"/>
              </a:tblGrid>
              <a:tr h="600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Annual Savings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896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$157,000</a:t>
                      </a:r>
                      <a:endParaRPr lang="en-US" sz="2400" dirty="0"/>
                    </a:p>
                  </a:txBody>
                  <a:tcPr anchor="ctr"/>
                </a:tc>
              </a:tr>
              <a:tr h="3896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$10,000</a:t>
                      </a:r>
                      <a:endParaRPr lang="en-US" sz="2400" dirty="0"/>
                    </a:p>
                  </a:txBody>
                  <a:tcPr anchor="ctr"/>
                </a:tc>
              </a:tr>
              <a:tr h="3896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$3,000</a:t>
                      </a:r>
                      <a:endParaRPr lang="en-US" sz="2400" dirty="0"/>
                    </a:p>
                  </a:txBody>
                  <a:tcPr anchor="ctr"/>
                </a:tc>
              </a:tr>
              <a:tr h="38969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Total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$170,000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57315" y="5191764"/>
            <a:ext cx="54746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Annual payments = Up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$170,000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Desired term: 20 years (@ </a:t>
            </a:r>
            <a:r>
              <a:rPr lang="en-US" sz="2400" dirty="0">
                <a:solidFill>
                  <a:schemeClr val="bg1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%)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PACE Eligibility: Up to $1,950,000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2012" y="5520738"/>
            <a:ext cx="2686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PACE </a:t>
            </a:r>
            <a:r>
              <a:rPr lang="en-US" sz="3200" b="1" dirty="0">
                <a:solidFill>
                  <a:schemeClr val="bg1"/>
                </a:solidFill>
              </a:rPr>
              <a:t>Eligibility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7851" y="5242829"/>
            <a:ext cx="0" cy="1188720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7951578" y="4274452"/>
            <a:ext cx="272958" cy="10058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831" y="102387"/>
            <a:ext cx="859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Case Study 1: </a:t>
            </a:r>
            <a:r>
              <a:rPr lang="en-US" sz="3600" i="1" dirty="0" smtClean="0">
                <a:solidFill>
                  <a:schemeClr val="bg1"/>
                </a:solidFill>
              </a:rPr>
              <a:t>Cash Flows &amp; Benefits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0773" y="6617031"/>
            <a:ext cx="454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Project financials have been simplified for illustrative purposes.</a:t>
            </a:r>
            <a:endParaRPr lang="en-US" sz="120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85554" y="916097"/>
          <a:ext cx="8396901" cy="42536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97981"/>
                <a:gridCol w="1549460"/>
                <a:gridCol w="1549460"/>
              </a:tblGrid>
              <a:tr h="42839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Self-Funded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PACE</a:t>
                      </a:r>
                      <a:endParaRPr lang="en-US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 by Property Owner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$1,600,000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Utility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$170,000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PACE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$(140,000)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1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Benefit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$(1,430,000)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$30,000</a:t>
                      </a:r>
                      <a:endParaRPr lang="en-US" sz="2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Net Benefit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$170,000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$30,000</a:t>
                      </a:r>
                      <a:endParaRPr lang="en-US" sz="20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5-year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NPV of Cash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(@ 8% discount rate)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$(802,000)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$126,000</a:t>
                      </a:r>
                      <a:endParaRPr lang="en-US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20-year NPV of Cash Flows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(@ 8% discount rate)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$188,000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$310,000</a:t>
                      </a:r>
                      <a:endParaRPr lang="en-US" sz="2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5-year IRR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-18%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Infinite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20-year IRR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Infinite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89804" y="5248558"/>
            <a:ext cx="8396901" cy="112214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PACE increases NOI by $30,000 annually, adding $620K </a:t>
            </a:r>
            <a:r>
              <a:rPr lang="en-US" sz="2400" dirty="0">
                <a:solidFill>
                  <a:schemeClr val="bg1"/>
                </a:solidFill>
              </a:rPr>
              <a:t>to property value with </a:t>
            </a:r>
            <a:r>
              <a:rPr lang="en-US" sz="2400" b="1" dirty="0">
                <a:solidFill>
                  <a:schemeClr val="bg1"/>
                </a:solidFill>
              </a:rPr>
              <a:t>no money out of pocket </a:t>
            </a:r>
            <a:r>
              <a:rPr lang="en-US" sz="2400" dirty="0">
                <a:solidFill>
                  <a:schemeClr val="bg1"/>
                </a:solidFill>
              </a:rPr>
              <a:t>(@ 5% cap rate)</a:t>
            </a:r>
          </a:p>
        </p:txBody>
      </p:sp>
    </p:spTree>
    <p:extLst>
      <p:ext uri="{BB962C8B-B14F-4D97-AF65-F5344CB8AC3E}">
        <p14:creationId xmlns:p14="http://schemas.microsoft.com/office/powerpoint/2010/main" val="7828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95" y="-153373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+mj-lt"/>
              </a:rPr>
              <a:t>#2: HUD-Assisted Housing</a:t>
            </a:r>
            <a:r>
              <a:rPr lang="en-US" dirty="0">
                <a:solidFill>
                  <a:prstClr val="white"/>
                </a:solidFill>
              </a:rPr>
              <a:t>—</a:t>
            </a:r>
            <a:r>
              <a:rPr lang="en-US" i="1" dirty="0" smtClean="0">
                <a:latin typeface="+mj-lt"/>
              </a:rPr>
              <a:t>Phyllis Wheatley YWCA </a:t>
            </a:r>
            <a:endParaRPr lang="en-US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6879" y="1095791"/>
            <a:ext cx="58832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141544"/>
                </a:solidFill>
                <a:latin typeface="Calibri"/>
              </a:rPr>
              <a:t>Project</a:t>
            </a:r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: Deep rehab of historic property offering transitional housing to homeless women</a:t>
            </a:r>
          </a:p>
          <a:p>
            <a:endParaRPr lang="en-US" sz="2200" b="1" dirty="0" smtClean="0">
              <a:solidFill>
                <a:srgbClr val="141544"/>
              </a:solidFill>
              <a:latin typeface="Calibri"/>
            </a:endParaRPr>
          </a:p>
          <a:p>
            <a:r>
              <a:rPr lang="en-US" sz="2200" b="1" dirty="0" smtClean="0">
                <a:solidFill>
                  <a:srgbClr val="141544"/>
                </a:solidFill>
                <a:latin typeface="Calibri"/>
              </a:rPr>
              <a:t>Challenges: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Install solar and highly efficient equipment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Pays back, without impacting capital budget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41544"/>
                </a:solidFill>
                <a:latin typeface="Calibri"/>
              </a:rPr>
              <a:t>A</a:t>
            </a:r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pproval from many public &amp; private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347" y="4076047"/>
            <a:ext cx="4412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141544"/>
                </a:solidFill>
                <a:latin typeface="Calibri"/>
              </a:rPr>
              <a:t>Solution</a:t>
            </a:r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: PACE filled a gap in a complex multi-million $ project</a:t>
            </a:r>
          </a:p>
          <a:p>
            <a:endParaRPr lang="en-US" sz="1400" dirty="0">
              <a:solidFill>
                <a:srgbClr val="141544"/>
              </a:solidFill>
              <a:latin typeface="Calibri"/>
            </a:endParaRPr>
          </a:p>
          <a:p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Financed 30 </a:t>
            </a:r>
            <a:r>
              <a:rPr lang="en-US" sz="2200" dirty="0">
                <a:solidFill>
                  <a:srgbClr val="141544"/>
                </a:solidFill>
                <a:latin typeface="Calibri"/>
              </a:rPr>
              <a:t>kW rooftop solar </a:t>
            </a:r>
          </a:p>
          <a:p>
            <a:r>
              <a:rPr lang="en-US" sz="2200" dirty="0">
                <a:solidFill>
                  <a:srgbClr val="141544"/>
                </a:solidFill>
                <a:latin typeface="Calibri"/>
              </a:rPr>
              <a:t>Efficient HVAC systems, heat recovery system, LED lighting, and low-flow water fixtures</a:t>
            </a:r>
          </a:p>
          <a:p>
            <a:r>
              <a:rPr lang="en-US" sz="2200" dirty="0" smtClean="0">
                <a:solidFill>
                  <a:srgbClr val="141544"/>
                </a:solidFill>
                <a:latin typeface="Calibri"/>
              </a:rPr>
              <a:t> </a:t>
            </a:r>
          </a:p>
        </p:txBody>
      </p:sp>
      <p:pic>
        <p:nvPicPr>
          <p:cNvPr id="3" name="Picture 2" descr="28ff815f4ac87068251d8fe51ca6c2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b="10243"/>
          <a:stretch/>
        </p:blipFill>
        <p:spPr>
          <a:xfrm>
            <a:off x="4756095" y="4013207"/>
            <a:ext cx="4038023" cy="2493336"/>
          </a:xfrm>
          <a:prstGeom prst="rect">
            <a:avLst/>
          </a:prstGeom>
        </p:spPr>
      </p:pic>
      <p:pic>
        <p:nvPicPr>
          <p:cNvPr id="6" name="Picture 5" descr="aa4902988134186ded3ea3aa7a02e4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" y="1171800"/>
            <a:ext cx="2410940" cy="27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373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#2: HUD-Assisted Housing</a:t>
            </a:r>
            <a:r>
              <a:rPr lang="en-US" dirty="0">
                <a:solidFill>
                  <a:prstClr val="white"/>
                </a:solidFill>
              </a:rPr>
              <a:t>—</a:t>
            </a:r>
            <a:r>
              <a:rPr lang="en-US" i="1" dirty="0" smtClean="0">
                <a:latin typeface="+mj-lt"/>
              </a:rPr>
              <a:t>YWCA Project Benefits</a:t>
            </a:r>
            <a:endParaRPr lang="en-US" i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11176"/>
              </p:ext>
            </p:extLst>
          </p:nvPr>
        </p:nvGraphicFramePr>
        <p:xfrm>
          <a:off x="184496" y="1917376"/>
          <a:ext cx="4418649" cy="15849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62051"/>
                <a:gridCol w="1856598"/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Property Owner:</a:t>
                      </a:r>
                      <a:r>
                        <a:rPr lang="en-US" sz="2000" baseline="0" dirty="0" smtClean="0"/>
                        <a:t> Annual Benefit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Utility savings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$73,000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PACE</a:t>
                      </a:r>
                      <a:r>
                        <a:rPr lang="en-US" sz="2000" baseline="0" dirty="0" smtClean="0"/>
                        <a:t> Payments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$(66,000)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Net</a:t>
                      </a:r>
                      <a:r>
                        <a:rPr lang="en-US" sz="2000" b="1" baseline="0" dirty="0" smtClean="0"/>
                        <a:t> Cash Flow</a:t>
                      </a:r>
                      <a:endParaRPr lang="en-US" sz="20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$7,000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96970"/>
              </p:ext>
            </p:extLst>
          </p:nvPr>
        </p:nvGraphicFramePr>
        <p:xfrm>
          <a:off x="184497" y="3558829"/>
          <a:ext cx="4418649" cy="2773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22381"/>
                <a:gridCol w="1796268"/>
              </a:tblGrid>
              <a:tr h="391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Equity Investor</a:t>
                      </a:r>
                      <a:r>
                        <a:rPr lang="en-US" sz="2000" baseline="0" dirty="0" smtClean="0"/>
                        <a:t> Benefits</a:t>
                      </a:r>
                      <a:endParaRPr lang="en-US" sz="20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SREC Revenue (pre-tax)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$72,000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ITC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$36,000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Depreciation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$35,500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Benefit</a:t>
                      </a:r>
                      <a:endParaRPr lang="en-US" sz="20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$143,500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Tax Equity</a:t>
                      </a:r>
                      <a:endParaRPr 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-$65,000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Net</a:t>
                      </a:r>
                      <a:r>
                        <a:rPr lang="en-US" sz="2000" b="1" baseline="0" dirty="0" smtClean="0"/>
                        <a:t> Benefit</a:t>
                      </a:r>
                      <a:endParaRPr lang="en-US" sz="20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$78,500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73360" y="1954725"/>
            <a:ext cx="421328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PACE finances solar PV and efficiency in one package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Net benefit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$7,000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per year in cash flow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Made infrastructure improvements </a:t>
            </a:r>
            <a:r>
              <a:rPr lang="en-US" sz="2200" u="sng" dirty="0">
                <a:solidFill>
                  <a:prstClr val="black"/>
                </a:solidFill>
                <a:latin typeface="Calibri"/>
              </a:rPr>
              <a:t>without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raising rents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First use of PACE financing in a HUD-assisted mixed finance property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Integrated PACE with LIHTC, DHCD, DCHA &amp; other structures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6073" y="1046120"/>
            <a:ext cx="8727289" cy="8147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PACE Financing: $635,0000 (15 Year Term)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Tax Equity: $65,000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9366" y="6596674"/>
            <a:ext cx="57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141544"/>
                </a:solidFill>
                <a:latin typeface="Calibri"/>
              </a:rPr>
              <a:t>Project financials simplified for illustrative purposes.</a:t>
            </a:r>
            <a:endParaRPr lang="en-US" sz="1400" i="1" dirty="0">
              <a:solidFill>
                <a:srgbClr val="14154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44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4" y="-157591"/>
            <a:ext cx="9420115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j-lt"/>
              </a:rPr>
              <a:t>#3: House of Worship</a:t>
            </a:r>
            <a:r>
              <a:rPr lang="en-US" dirty="0">
                <a:solidFill>
                  <a:prstClr val="white"/>
                </a:solidFill>
              </a:rPr>
              <a:t>—</a:t>
            </a:r>
            <a:r>
              <a:rPr lang="en-US" i="1" dirty="0" smtClean="0">
                <a:latin typeface="+mj-lt"/>
              </a:rPr>
              <a:t>Solar PPA + Efficiency </a:t>
            </a:r>
            <a:endParaRPr lang="en-US" i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47" y="2257471"/>
            <a:ext cx="2212717" cy="2791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1223" y="1236850"/>
            <a:ext cx="6262777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141544"/>
                </a:solidFill>
              </a:rPr>
              <a:t>Project</a:t>
            </a:r>
            <a:r>
              <a:rPr lang="en-US" sz="2200" dirty="0" smtClean="0">
                <a:solidFill>
                  <a:srgbClr val="141544"/>
                </a:solidFill>
              </a:rPr>
              <a:t>: Energy and infrastructure upgrades on four large properties for a prominent church</a:t>
            </a:r>
          </a:p>
          <a:p>
            <a:endParaRPr lang="en-US" sz="2200" b="1" dirty="0" smtClean="0">
              <a:solidFill>
                <a:srgbClr val="141544"/>
              </a:solidFill>
            </a:endParaRPr>
          </a:p>
          <a:p>
            <a:r>
              <a:rPr lang="en-US" sz="2200" b="1" dirty="0" smtClean="0">
                <a:solidFill>
                  <a:srgbClr val="141544"/>
                </a:solidFill>
              </a:rPr>
              <a:t>Challenges: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141544"/>
                </a:solidFill>
              </a:rPr>
              <a:t>Monetize tax benefits from solar PV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141544"/>
                </a:solidFill>
              </a:rPr>
              <a:t>Use savings to finance structural work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141544"/>
                </a:solidFill>
              </a:rPr>
              <a:t>Retire traditional mortgage debt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141544"/>
              </a:solidFill>
            </a:endParaRPr>
          </a:p>
          <a:p>
            <a:r>
              <a:rPr lang="en-US" sz="2200" b="1" dirty="0">
                <a:solidFill>
                  <a:srgbClr val="141544"/>
                </a:solidFill>
              </a:rPr>
              <a:t>Solution</a:t>
            </a:r>
            <a:r>
              <a:rPr lang="en-US" sz="2200" dirty="0">
                <a:solidFill>
                  <a:srgbClr val="141544"/>
                </a:solidFill>
              </a:rPr>
              <a:t>: </a:t>
            </a:r>
            <a:endParaRPr lang="en-US" sz="2200" dirty="0" smtClean="0">
              <a:solidFill>
                <a:srgbClr val="141544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rgbClr val="141544"/>
                </a:solidFill>
              </a:rPr>
              <a:t>$</a:t>
            </a:r>
            <a:r>
              <a:rPr lang="en-US" sz="2200" dirty="0">
                <a:solidFill>
                  <a:srgbClr val="141544"/>
                </a:solidFill>
              </a:rPr>
              <a:t>3 million in building upgrades, including </a:t>
            </a:r>
            <a:r>
              <a:rPr lang="en-US" sz="2200" dirty="0" smtClean="0">
                <a:solidFill>
                  <a:srgbClr val="141544"/>
                </a:solidFill>
              </a:rPr>
              <a:t>solar PACE</a:t>
            </a:r>
            <a:r>
              <a:rPr lang="en-US" sz="2200" dirty="0">
                <a:solidFill>
                  <a:srgbClr val="141544"/>
                </a:solidFill>
              </a:rPr>
              <a:t>-secured </a:t>
            </a:r>
            <a:r>
              <a:rPr lang="en-US" sz="2200" dirty="0" smtClean="0">
                <a:solidFill>
                  <a:srgbClr val="141544"/>
                </a:solidFill>
              </a:rPr>
              <a:t>PPA</a:t>
            </a:r>
            <a:r>
              <a:rPr lang="en-US" sz="2400" dirty="0">
                <a:solidFill>
                  <a:srgbClr val="141544"/>
                </a:solidFill>
              </a:rPr>
              <a:t> </a:t>
            </a:r>
            <a:r>
              <a:rPr lang="en-US" sz="2400" dirty="0" smtClean="0">
                <a:solidFill>
                  <a:srgbClr val="141544"/>
                </a:solidFill>
              </a:rPr>
              <a:t>for </a:t>
            </a:r>
            <a:r>
              <a:rPr lang="en-US" sz="2200" dirty="0" smtClean="0">
                <a:solidFill>
                  <a:srgbClr val="141544"/>
                </a:solidFill>
              </a:rPr>
              <a:t>300 </a:t>
            </a:r>
            <a:r>
              <a:rPr lang="en-US" sz="2200" dirty="0">
                <a:solidFill>
                  <a:srgbClr val="141544"/>
                </a:solidFill>
              </a:rPr>
              <a:t>kW </a:t>
            </a:r>
            <a:r>
              <a:rPr lang="en-US" sz="2200" dirty="0" smtClean="0">
                <a:solidFill>
                  <a:srgbClr val="141544"/>
                </a:solidFill>
              </a:rPr>
              <a:t>system, </a:t>
            </a:r>
            <a:r>
              <a:rPr lang="en-US" sz="2200" dirty="0">
                <a:solidFill>
                  <a:srgbClr val="141544"/>
                </a:solidFill>
              </a:rPr>
              <a:t>partial roof replacements, HVAC upgrades, smart thermostats &amp; controls, LED lighting, low-flow water fixtures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1415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141544"/>
              </a:solidFill>
            </a:endParaRPr>
          </a:p>
        </p:txBody>
      </p:sp>
      <p:pic>
        <p:nvPicPr>
          <p:cNvPr id="5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6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296" y="116116"/>
            <a:ext cx="89897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#3: House of Worship</a:t>
            </a:r>
            <a:r>
              <a:rPr lang="en-US" sz="3200" dirty="0">
                <a:solidFill>
                  <a:prstClr val="white"/>
                </a:solidFill>
              </a:rPr>
              <a:t>—</a:t>
            </a:r>
            <a:r>
              <a:rPr lang="en-US" sz="3200" i="1" dirty="0" smtClean="0">
                <a:solidFill>
                  <a:schemeClr val="bg1"/>
                </a:solidFill>
              </a:rPr>
              <a:t>PACE-Enhanced PPA for solar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0" y="5853264"/>
            <a:ext cx="2335394" cy="100473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064" y="1954462"/>
            <a:ext cx="8445750" cy="416050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1A5BFF"/>
                </a:solidFill>
              </a:rPr>
              <a:t>PACE is a credit </a:t>
            </a:r>
            <a:r>
              <a:rPr lang="en-US" b="1" dirty="0">
                <a:solidFill>
                  <a:srgbClr val="1A5BFF"/>
                </a:solidFill>
              </a:rPr>
              <a:t>e</a:t>
            </a:r>
            <a:r>
              <a:rPr lang="en-US" b="1" dirty="0" smtClean="0">
                <a:solidFill>
                  <a:srgbClr val="1A5BFF"/>
                </a:solidFill>
              </a:rPr>
              <a:t>nhancement: </a:t>
            </a:r>
            <a:r>
              <a:rPr lang="en-US" dirty="0" smtClean="0"/>
              <a:t>Adds security for investors, reduces default risk, brings more economics into transaction.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1A5BFF"/>
                </a:solidFill>
              </a:rPr>
              <a:t>PACE simplifies </a:t>
            </a:r>
            <a:r>
              <a:rPr lang="en-US" b="1" dirty="0">
                <a:solidFill>
                  <a:srgbClr val="1A5BFF"/>
                </a:solidFill>
              </a:rPr>
              <a:t>u</a:t>
            </a:r>
            <a:r>
              <a:rPr lang="en-US" b="1" dirty="0" smtClean="0">
                <a:solidFill>
                  <a:srgbClr val="1A5BFF"/>
                </a:solidFill>
              </a:rPr>
              <a:t>nderwriting: </a:t>
            </a:r>
            <a:r>
              <a:rPr lang="en-US" dirty="0" smtClean="0"/>
              <a:t>PACE is tied to the asset not the credit of the borrower, simplifying underwriting.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1A5BFF"/>
                </a:solidFill>
              </a:rPr>
              <a:t>PACE eliminates personal </a:t>
            </a:r>
            <a:r>
              <a:rPr lang="en-US" b="1" dirty="0">
                <a:solidFill>
                  <a:srgbClr val="1A5BFF"/>
                </a:solidFill>
              </a:rPr>
              <a:t>g</a:t>
            </a:r>
            <a:r>
              <a:rPr lang="en-US" b="1" dirty="0" smtClean="0">
                <a:solidFill>
                  <a:srgbClr val="1A5BFF"/>
                </a:solidFill>
              </a:rPr>
              <a:t>uarantees: </a:t>
            </a:r>
            <a:r>
              <a:rPr lang="en-US" dirty="0" smtClean="0"/>
              <a:t>PACE security removes the need for contractor </a:t>
            </a:r>
            <a:r>
              <a:rPr lang="en-US" dirty="0"/>
              <a:t>o</a:t>
            </a:r>
            <a:r>
              <a:rPr lang="en-US" dirty="0" smtClean="0"/>
              <a:t>r owner guarantees on debt.</a:t>
            </a:r>
          </a:p>
          <a:p>
            <a:pPr marL="457200" indent="-457200">
              <a:buFont typeface="+mj-lt"/>
              <a:buAutoNum type="alphaUcPeriod"/>
            </a:pPr>
            <a:endParaRPr lang="en-US" sz="8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1A5BFF"/>
                </a:solidFill>
              </a:rPr>
              <a:t>Increases owner </a:t>
            </a:r>
            <a:r>
              <a:rPr lang="en-US" b="1" dirty="0">
                <a:solidFill>
                  <a:srgbClr val="1A5BFF"/>
                </a:solidFill>
              </a:rPr>
              <a:t>b</a:t>
            </a:r>
            <a:r>
              <a:rPr lang="en-US" b="1" dirty="0" smtClean="0">
                <a:solidFill>
                  <a:srgbClr val="1A5BFF"/>
                </a:solidFill>
              </a:rPr>
              <a:t>enefits: </a:t>
            </a:r>
            <a:r>
              <a:rPr lang="en-US" dirty="0" smtClean="0"/>
              <a:t>PACE can structure tax equity investment to maximize </a:t>
            </a:r>
            <a:r>
              <a:rPr lang="en-US" dirty="0" smtClean="0"/>
              <a:t>cash </a:t>
            </a:r>
            <a:r>
              <a:rPr lang="en-US" dirty="0" smtClean="0"/>
              <a:t>flows. </a:t>
            </a:r>
            <a:endParaRPr lang="en-US" sz="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064" y="1136454"/>
            <a:ext cx="8229599" cy="660791"/>
          </a:xfrm>
        </p:spPr>
        <p:txBody>
          <a:bodyPr>
            <a:normAutofit/>
          </a:bodyPr>
          <a:lstStyle/>
          <a:p>
            <a:r>
              <a:rPr lang="en-US" i="1" dirty="0" smtClean="0"/>
              <a:t>PACE </a:t>
            </a:r>
            <a:r>
              <a:rPr lang="en-US" i="1" dirty="0"/>
              <a:t>improves</a:t>
            </a:r>
            <a:r>
              <a:rPr lang="en-US" i="1" dirty="0" smtClean="0"/>
              <a:t> Solar PPA contracting…</a:t>
            </a:r>
            <a:endParaRPr lang="en-US" i="1" dirty="0"/>
          </a:p>
        </p:txBody>
      </p:sp>
      <p:pic>
        <p:nvPicPr>
          <p:cNvPr id="8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0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177542" y="4494652"/>
            <a:ext cx="3492880" cy="1486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2880" y="2483043"/>
            <a:ext cx="59140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1F1A54"/>
              </a:solidFill>
            </a:endParaRPr>
          </a:p>
          <a:p>
            <a:r>
              <a:rPr lang="en-US" sz="2000" b="1" dirty="0" err="1" smtClean="0">
                <a:solidFill>
                  <a:srgbClr val="1F1A54"/>
                </a:solidFill>
              </a:rPr>
              <a:t>Kenley</a:t>
            </a:r>
            <a:r>
              <a:rPr lang="en-US" sz="2000" b="1" dirty="0" smtClean="0">
                <a:solidFill>
                  <a:srgbClr val="1F1A54"/>
                </a:solidFill>
              </a:rPr>
              <a:t> </a:t>
            </a:r>
            <a:r>
              <a:rPr lang="en-US" sz="2000" b="1" dirty="0" smtClean="0">
                <a:solidFill>
                  <a:srgbClr val="1F1A54"/>
                </a:solidFill>
              </a:rPr>
              <a:t>Farmer, Program Manager</a:t>
            </a:r>
          </a:p>
          <a:p>
            <a:r>
              <a:rPr lang="en-US" sz="2000" dirty="0" smtClean="0">
                <a:solidFill>
                  <a:srgbClr val="1F1A54"/>
                </a:solidFill>
              </a:rPr>
              <a:t>District Department of Energy &amp; Environment</a:t>
            </a:r>
          </a:p>
          <a:p>
            <a:r>
              <a:rPr lang="en-US" sz="2000" dirty="0" smtClean="0">
                <a:solidFill>
                  <a:srgbClr val="1F1A54"/>
                </a:solidFill>
              </a:rPr>
              <a:t>E-mail</a:t>
            </a:r>
            <a:r>
              <a:rPr lang="en-US" sz="2000" dirty="0">
                <a:solidFill>
                  <a:srgbClr val="1F1A54"/>
                </a:solidFill>
              </a:rPr>
              <a:t>: </a:t>
            </a:r>
            <a:r>
              <a:rPr lang="en-US" sz="2000" dirty="0">
                <a:solidFill>
                  <a:srgbClr val="1F1A54"/>
                </a:solidFill>
                <a:hlinkClick r:id="rId4"/>
              </a:rPr>
              <a:t>kenley.farmer@</a:t>
            </a:r>
            <a:r>
              <a:rPr lang="en-US" sz="2000" dirty="0" smtClean="0">
                <a:solidFill>
                  <a:srgbClr val="1F1A54"/>
                </a:solidFill>
                <a:hlinkClick r:id="rId4"/>
              </a:rPr>
              <a:t>dc.gov</a:t>
            </a:r>
            <a:r>
              <a:rPr lang="en-US" sz="2000" dirty="0" smtClean="0">
                <a:solidFill>
                  <a:srgbClr val="1F1A54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1F1A54"/>
                </a:solidFill>
              </a:rPr>
              <a:t>Phone</a:t>
            </a:r>
            <a:r>
              <a:rPr lang="en-US" sz="2000" dirty="0">
                <a:solidFill>
                  <a:srgbClr val="1F1A54"/>
                </a:solidFill>
              </a:rPr>
              <a:t>: 202-671-</a:t>
            </a:r>
            <a:r>
              <a:rPr lang="en-US" sz="2000" dirty="0" smtClean="0">
                <a:solidFill>
                  <a:srgbClr val="1F1A54"/>
                </a:solidFill>
              </a:rPr>
              <a:t>3314 </a:t>
            </a:r>
          </a:p>
          <a:p>
            <a:r>
              <a:rPr lang="en-US" sz="2000" dirty="0">
                <a:solidFill>
                  <a:srgbClr val="1F1A54"/>
                </a:solidFill>
                <a:hlinkClick r:id="rId5"/>
              </a:rPr>
              <a:t>http://doee.dc.gov/service/dc-pace-</a:t>
            </a:r>
            <a:r>
              <a:rPr lang="en-US" sz="2000" dirty="0" smtClean="0">
                <a:solidFill>
                  <a:srgbClr val="1F1A54"/>
                </a:solidFill>
                <a:hlinkClick r:id="rId5"/>
              </a:rPr>
              <a:t>commercial</a:t>
            </a:r>
            <a:r>
              <a:rPr lang="en-US" sz="2000" dirty="0" smtClean="0">
                <a:solidFill>
                  <a:srgbClr val="1F1A54"/>
                </a:solidFill>
              </a:rPr>
              <a:t> </a:t>
            </a:r>
            <a:endParaRPr lang="en-US" sz="2000" dirty="0" smtClean="0">
              <a:solidFill>
                <a:srgbClr val="1F1A54"/>
              </a:solidFill>
            </a:endParaRPr>
          </a:p>
          <a:p>
            <a:endParaRPr lang="en-US" sz="2000" dirty="0">
              <a:solidFill>
                <a:srgbClr val="1F1A54"/>
              </a:solidFill>
            </a:endParaRPr>
          </a:p>
          <a:p>
            <a:r>
              <a:rPr lang="en-US" sz="2000" b="1" dirty="0">
                <a:solidFill>
                  <a:srgbClr val="1F1A54"/>
                </a:solidFill>
              </a:rPr>
              <a:t>Jackie </a:t>
            </a:r>
            <a:r>
              <a:rPr lang="en-US" sz="2000" b="1" dirty="0" smtClean="0">
                <a:solidFill>
                  <a:srgbClr val="1F1A54"/>
                </a:solidFill>
              </a:rPr>
              <a:t>Weidman, Program Manager</a:t>
            </a:r>
            <a:endParaRPr lang="en-US" sz="2000" b="1" dirty="0">
              <a:solidFill>
                <a:srgbClr val="1F1A54"/>
              </a:solidFill>
            </a:endParaRPr>
          </a:p>
          <a:p>
            <a:r>
              <a:rPr lang="en-US" sz="2000" dirty="0" smtClean="0">
                <a:solidFill>
                  <a:srgbClr val="1F1A54"/>
                </a:solidFill>
              </a:rPr>
              <a:t>Urban Ingenuity</a:t>
            </a:r>
            <a:endParaRPr lang="en-US" sz="2000" dirty="0">
              <a:solidFill>
                <a:srgbClr val="1F1A54"/>
              </a:solidFill>
            </a:endParaRPr>
          </a:p>
          <a:p>
            <a:r>
              <a:rPr lang="en-US" sz="2000" dirty="0">
                <a:solidFill>
                  <a:srgbClr val="1F1A54"/>
                </a:solidFill>
              </a:rPr>
              <a:t>E-mail: </a:t>
            </a:r>
            <a:r>
              <a:rPr lang="en-US" sz="2000" dirty="0" err="1">
                <a:solidFill>
                  <a:srgbClr val="1F1A54"/>
                </a:solidFill>
              </a:rPr>
              <a:t>jweidman@urbaningenuity.com</a:t>
            </a:r>
            <a:endParaRPr lang="en-US" sz="2000" dirty="0">
              <a:solidFill>
                <a:srgbClr val="1F1A54"/>
              </a:solidFill>
            </a:endParaRPr>
          </a:p>
          <a:p>
            <a:r>
              <a:rPr lang="en-US" sz="2000" dirty="0">
                <a:solidFill>
                  <a:srgbClr val="1F1A54"/>
                </a:solidFill>
              </a:rPr>
              <a:t>Phone: 908-400-9766</a:t>
            </a:r>
          </a:p>
          <a:p>
            <a:r>
              <a:rPr lang="en-US" sz="2000" dirty="0">
                <a:solidFill>
                  <a:srgbClr val="1F1A54"/>
                </a:solidFill>
                <a:hlinkClick r:id="rId6"/>
              </a:rPr>
              <a:t>www.urbaningenuity.com</a:t>
            </a:r>
            <a:r>
              <a:rPr lang="en-US" sz="2000" dirty="0">
                <a:solidFill>
                  <a:srgbClr val="1F1A54"/>
                </a:solidFill>
              </a:rPr>
              <a:t> </a:t>
            </a:r>
          </a:p>
          <a:p>
            <a:endParaRPr lang="en-US" sz="2000" dirty="0" smtClean="0">
              <a:solidFill>
                <a:srgbClr val="1F1A5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+mj-lt"/>
              </a:rPr>
              <a:t>Questions? </a:t>
            </a:r>
            <a:endParaRPr lang="en-US" i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3" y="3105537"/>
            <a:ext cx="2513676" cy="6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8896" y="1279759"/>
            <a:ext cx="72061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To learn more about DC PACE </a:t>
            </a:r>
            <a:r>
              <a:rPr lang="en-US" sz="2400" b="1" i="1" dirty="0"/>
              <a:t>f</a:t>
            </a:r>
            <a:r>
              <a:rPr lang="en-US" sz="2400" b="1" i="1" dirty="0" smtClean="0"/>
              <a:t>inancing opportunities, contact </a:t>
            </a:r>
            <a:r>
              <a:rPr lang="en-US" sz="2400" b="1" i="1" dirty="0" smtClean="0"/>
              <a:t>DOEE or Urba</a:t>
            </a:r>
            <a:r>
              <a:rPr lang="en-US" sz="2400" b="1" i="1" dirty="0" smtClean="0"/>
              <a:t>n Ingenuity, the DC PACE Program Administrator: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2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00500" y="4072249"/>
            <a:ext cx="2057400" cy="5861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1900" y="2424105"/>
            <a:ext cx="6656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Gill Sans MT" panose="020B0502020104020203" pitchFamily="34" charset="0"/>
            </a:endParaRPr>
          </a:p>
          <a:p>
            <a:r>
              <a:rPr lang="en-US" sz="3600" dirty="0" smtClean="0">
                <a:latin typeface="Gill Sans MT" panose="020B0502020104020203" pitchFamily="34" charset="0"/>
              </a:rPr>
              <a:t>Extra Slides </a:t>
            </a:r>
            <a:endParaRPr lang="en-US" sz="3600" b="1" i="1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9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E6F952-5618-447A-AA3F-D966AFA84762}" type="slidenum">
              <a:rPr lang="en-US" smtClean="0">
                <a:solidFill>
                  <a:srgbClr val="0093EF">
                    <a:lumMod val="20000"/>
                    <a:lumOff val="80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93EF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852" y="5456420"/>
            <a:ext cx="3072984" cy="68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4521" y="54732"/>
            <a:ext cx="6476376" cy="643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PACE 101: </a:t>
            </a:r>
            <a:r>
              <a:rPr lang="en-US" sz="3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Market in 2010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153" y="6217850"/>
            <a:ext cx="259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PACENow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950584"/>
            <a:ext cx="8757553" cy="5289689"/>
          </a:xfrm>
          <a:prstGeom prst="rect">
            <a:avLst/>
          </a:prstGeom>
        </p:spPr>
      </p:pic>
      <p:pic>
        <p:nvPicPr>
          <p:cNvPr id="7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4852" y="5456420"/>
            <a:ext cx="3072984" cy="68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851" y="42412"/>
            <a:ext cx="8623139" cy="643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PACE 101: </a:t>
            </a:r>
            <a:r>
              <a:rPr lang="en-US" sz="36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Market in 2016</a:t>
            </a:r>
            <a:endParaRPr lang="en-US" sz="3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0" y="1646911"/>
            <a:ext cx="8710473" cy="5241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5444" y="6491865"/>
            <a:ext cx="259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PACENow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85262" y="1014215"/>
            <a:ext cx="4997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 states &amp; DC have </a:t>
            </a:r>
            <a:r>
              <a:rPr lang="en-US" sz="2000" b="1" dirty="0" smtClean="0"/>
              <a:t>PACE-enabling legislation</a:t>
            </a:r>
          </a:p>
          <a:p>
            <a:r>
              <a:rPr lang="en-US" sz="2000" dirty="0" smtClean="0"/>
              <a:t>16 states have an </a:t>
            </a:r>
            <a:r>
              <a:rPr lang="en-US" sz="2000" b="1" dirty="0" smtClean="0"/>
              <a:t>active PACE program</a:t>
            </a:r>
          </a:p>
          <a:p>
            <a:r>
              <a:rPr lang="en-US" sz="2000" dirty="0" smtClean="0"/>
              <a:t>35 states have </a:t>
            </a:r>
            <a:r>
              <a:rPr lang="en-US" sz="2000" b="1" dirty="0" smtClean="0"/>
              <a:t>PACE programs in operation </a:t>
            </a:r>
            <a:endParaRPr lang="en-US" sz="2000" b="1" dirty="0"/>
          </a:p>
        </p:txBody>
      </p:sp>
      <p:pic>
        <p:nvPicPr>
          <p:cNvPr id="7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2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ashingtonpost.com/wp-srv/metro/specials/theguide/maps05/dc_neighborho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37" y="2955947"/>
            <a:ext cx="1995862" cy="25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012" y="135264"/>
            <a:ext cx="848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DC PACE: </a:t>
            </a:r>
            <a:r>
              <a:rPr lang="en-US" sz="3600" i="1" dirty="0" smtClean="0">
                <a:solidFill>
                  <a:schemeClr val="bg1"/>
                </a:solidFill>
              </a:rPr>
              <a:t>Program History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0" y="5853264"/>
            <a:ext cx="2335394" cy="1004736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73030" y="1330565"/>
            <a:ext cx="7301214" cy="16831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dirty="0" smtClean="0">
                <a:solidFill>
                  <a:srgbClr val="4D76E1"/>
                </a:solidFill>
              </a:rPr>
              <a:t>Statutory Authority: </a:t>
            </a:r>
            <a:r>
              <a:rPr lang="en-US" sz="2000" dirty="0" smtClean="0"/>
              <a:t>Established </a:t>
            </a:r>
            <a:r>
              <a:rPr lang="en-US" sz="2000" dirty="0"/>
              <a:t>by the DC Council as part of the Energy Efficiency Financing Act of 2010, and Sustainable DC Act of 2012. DC PACE is backed by $250 million in bonding authority, available to all commercial, institutional and multi-family real estate within the District of </a:t>
            </a:r>
            <a:r>
              <a:rPr lang="en-US" sz="2000" dirty="0" smtClean="0"/>
              <a:t>Columbia.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09254" y="3809851"/>
            <a:ext cx="3786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Market-based</a:t>
            </a:r>
            <a:r>
              <a:rPr lang="en-US" sz="2000" dirty="0"/>
              <a:t>, privately administered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accommodate multiple building </a:t>
            </a:r>
            <a:r>
              <a:rPr lang="en-US" sz="2000" dirty="0" smtClean="0"/>
              <a:t>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or-profit </a:t>
            </a:r>
            <a:r>
              <a:rPr lang="en-US" sz="2000" dirty="0"/>
              <a:t>&amp; properties that don’t pay real estate tax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48433" y="3928807"/>
            <a:ext cx="3943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</a:t>
            </a:r>
            <a:r>
              <a:rPr lang="en-US" sz="2000" dirty="0"/>
              <a:t>energy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Drive economic development and job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GHG </a:t>
            </a:r>
            <a:r>
              <a:rPr lang="en-US" sz="2000" dirty="0" smtClean="0"/>
              <a:t>emissions </a:t>
            </a:r>
            <a:r>
              <a:rPr lang="en-US" sz="2000" dirty="0"/>
              <a:t>and environmental </a:t>
            </a:r>
            <a:r>
              <a:rPr lang="en-US" sz="2000" dirty="0" smtClean="0"/>
              <a:t>damage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75060" y="3407664"/>
            <a:ext cx="269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D76E1"/>
                </a:solidFill>
              </a:rPr>
              <a:t>Sustainability G</a:t>
            </a:r>
            <a:r>
              <a:rPr lang="en-US" sz="2400" b="1" dirty="0" smtClean="0">
                <a:solidFill>
                  <a:srgbClr val="4D76E1"/>
                </a:solidFill>
              </a:rPr>
              <a:t>oals</a:t>
            </a:r>
            <a:endParaRPr lang="en-US" sz="2400" dirty="0">
              <a:solidFill>
                <a:srgbClr val="4D76E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012" y="3348186"/>
            <a:ext cx="2197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D76E1"/>
                </a:solidFill>
              </a:rPr>
              <a:t>Program Design</a:t>
            </a:r>
            <a:endParaRPr lang="en-US" sz="2400" dirty="0">
              <a:solidFill>
                <a:srgbClr val="4D76E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02" y="1330565"/>
            <a:ext cx="1719621" cy="1478716"/>
          </a:xfrm>
          <a:prstGeom prst="rect">
            <a:avLst/>
          </a:prstGeom>
        </p:spPr>
      </p:pic>
      <p:pic>
        <p:nvPicPr>
          <p:cNvPr id="12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3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827313"/>
          </a:xfrm>
          <a:prstGeom prst="rect">
            <a:avLst/>
          </a:prstGeom>
          <a:solidFill>
            <a:srgbClr val="2A27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276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012" y="135264"/>
            <a:ext cx="848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PACE 101: </a:t>
            </a:r>
            <a:r>
              <a:rPr lang="en-US" sz="3600" dirty="0" smtClean="0">
                <a:solidFill>
                  <a:schemeClr val="bg1"/>
                </a:solidFill>
              </a:rPr>
              <a:t>Commercial Market (2009-2015)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0" y="5853264"/>
            <a:ext cx="2335394" cy="1004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922" y="118724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2009-2015, PACE provided </a:t>
            </a:r>
            <a:r>
              <a:rPr lang="en-US" sz="2400" b="1" dirty="0" smtClean="0"/>
              <a:t>$220 million </a:t>
            </a:r>
            <a:r>
              <a:rPr lang="en-US" sz="2400" dirty="0" smtClean="0"/>
              <a:t>in financing for energy upgrades for over </a:t>
            </a:r>
            <a:r>
              <a:rPr lang="en-US" sz="2400" b="1" dirty="0" smtClean="0"/>
              <a:t>560 commercial buildings</a:t>
            </a:r>
            <a:r>
              <a:rPr lang="en-US" sz="2400" dirty="0"/>
              <a:t>. In </a:t>
            </a:r>
            <a:r>
              <a:rPr lang="en-US" sz="2400" dirty="0" smtClean="0"/>
              <a:t>2015 alone, PACE financed </a:t>
            </a:r>
            <a:r>
              <a:rPr lang="en-US" sz="2400" b="1" dirty="0" smtClean="0"/>
              <a:t>$93 million </a:t>
            </a:r>
            <a:r>
              <a:rPr lang="en-US" sz="2400" dirty="0" smtClean="0"/>
              <a:t>for </a:t>
            </a:r>
            <a:r>
              <a:rPr lang="en-US" sz="2400" b="1" dirty="0" smtClean="0"/>
              <a:t>140 buildings</a:t>
            </a:r>
            <a:r>
              <a:rPr lang="en-US" sz="2400" dirty="0"/>
              <a:t>. </a:t>
            </a:r>
          </a:p>
        </p:txBody>
      </p:sp>
      <p:pic>
        <p:nvPicPr>
          <p:cNvPr id="8" name="Picture 7" descr="Screen Shot 2016-03-22 at 5.38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19305"/>
          <a:stretch/>
        </p:blipFill>
        <p:spPr>
          <a:xfrm>
            <a:off x="5179778" y="3750188"/>
            <a:ext cx="3637991" cy="1937106"/>
          </a:xfrm>
          <a:prstGeom prst="rect">
            <a:avLst/>
          </a:prstGeom>
        </p:spPr>
      </p:pic>
      <p:pic>
        <p:nvPicPr>
          <p:cNvPr id="14" name="Picture 13" descr="Screen Shot 2016-03-22 at 5.38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31" y="5575300"/>
            <a:ext cx="2374900" cy="1193800"/>
          </a:xfrm>
          <a:prstGeom prst="rect">
            <a:avLst/>
          </a:prstGeom>
        </p:spPr>
      </p:pic>
      <p:pic>
        <p:nvPicPr>
          <p:cNvPr id="15" name="Picture 14" descr="Screen Shot 2016-03-22 at 5.38.07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4329" r="6090"/>
          <a:stretch/>
        </p:blipFill>
        <p:spPr>
          <a:xfrm>
            <a:off x="133860" y="2992909"/>
            <a:ext cx="5045920" cy="3594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66758" y="3415679"/>
            <a:ext cx="401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Figure 2: Funding by improvement type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5217" y="2808243"/>
            <a:ext cx="401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Figure 1: Cumulative C-PACE funding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637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37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Tax Exempt PACE: </a:t>
            </a:r>
            <a:r>
              <a:rPr lang="en-US" i="1" dirty="0" smtClean="0">
                <a:latin typeface="+mj-lt"/>
              </a:rPr>
              <a:t>Nonprofit HQ &amp; For-profit Retail</a:t>
            </a:r>
            <a:endParaRPr lang="en-US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291" y="1345364"/>
            <a:ext cx="568431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544"/>
                </a:solidFill>
              </a:rPr>
              <a:t>Project</a:t>
            </a:r>
            <a:r>
              <a:rPr lang="en-US" sz="2000" dirty="0" smtClean="0">
                <a:solidFill>
                  <a:srgbClr val="141544"/>
                </a:solidFill>
              </a:rPr>
              <a:t>: PACE as a layer in capital stack for gut rehab of an abandoned building to serve as new HQ of a non-profit with retail tenants.</a:t>
            </a:r>
          </a:p>
          <a:p>
            <a:endParaRPr lang="en-US" sz="2000" b="1" dirty="0" smtClean="0">
              <a:solidFill>
                <a:srgbClr val="141544"/>
              </a:solidFill>
            </a:endParaRPr>
          </a:p>
          <a:p>
            <a:r>
              <a:rPr lang="en-US" sz="2000" b="1" dirty="0" smtClean="0">
                <a:solidFill>
                  <a:srgbClr val="141544"/>
                </a:solidFill>
              </a:rPr>
              <a:t>Challenge: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41544"/>
                </a:solidFill>
              </a:rPr>
              <a:t>Structure tax-exempt PACE to sit alongside tax-exempt IRB financing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41544"/>
                </a:solidFill>
              </a:rPr>
              <a:t>Construct an energy baseline for property without utility usage history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rgbClr val="141544"/>
              </a:solidFill>
            </a:endParaRPr>
          </a:p>
          <a:p>
            <a:r>
              <a:rPr lang="en-US" sz="2000" b="1" dirty="0">
                <a:solidFill>
                  <a:srgbClr val="141544"/>
                </a:solidFill>
              </a:rPr>
              <a:t>Solution</a:t>
            </a:r>
            <a:r>
              <a:rPr lang="en-US" sz="2000" dirty="0">
                <a:solidFill>
                  <a:srgbClr val="141544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141544"/>
                </a:solidFill>
              </a:rPr>
              <a:t>Constructed baseline that </a:t>
            </a:r>
            <a:r>
              <a:rPr lang="en-US" sz="2000" dirty="0">
                <a:solidFill>
                  <a:srgbClr val="141544"/>
                </a:solidFill>
              </a:rPr>
              <a:t>qualifies property for </a:t>
            </a:r>
            <a:r>
              <a:rPr lang="en-US" sz="2000" b="1" dirty="0">
                <a:solidFill>
                  <a:srgbClr val="141544"/>
                </a:solidFill>
              </a:rPr>
              <a:t>$2 M in PACE </a:t>
            </a:r>
            <a:r>
              <a:rPr lang="en-US" sz="2000" b="1" dirty="0" smtClean="0">
                <a:solidFill>
                  <a:srgbClr val="141544"/>
                </a:solidFill>
              </a:rPr>
              <a:t>financing</a:t>
            </a:r>
            <a:r>
              <a:rPr lang="en-US" sz="2000" dirty="0">
                <a:solidFill>
                  <a:srgbClr val="141544"/>
                </a:solidFill>
              </a:rPr>
              <a:t> </a:t>
            </a:r>
            <a:r>
              <a:rPr lang="en-US" sz="2000" dirty="0" smtClean="0">
                <a:solidFill>
                  <a:srgbClr val="141544"/>
                </a:solidFill>
              </a:rPr>
              <a:t>for energy </a:t>
            </a:r>
            <a:r>
              <a:rPr lang="en-US" sz="2000" dirty="0">
                <a:solidFill>
                  <a:srgbClr val="141544"/>
                </a:solidFill>
              </a:rPr>
              <a:t>efficient HVAC equipment, LED lighting, envelope improvements, efficient kitchen equipment for restaurant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4154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76" r="39345"/>
          <a:stretch/>
        </p:blipFill>
        <p:spPr>
          <a:xfrm>
            <a:off x="483495" y="1678352"/>
            <a:ext cx="2653064" cy="4077414"/>
          </a:xfrm>
          <a:prstGeom prst="rect">
            <a:avLst/>
          </a:prstGeom>
        </p:spPr>
      </p:pic>
      <p:pic>
        <p:nvPicPr>
          <p:cNvPr id="5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0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0" y="-153373"/>
            <a:ext cx="85199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Tax Exempt PACE: </a:t>
            </a:r>
            <a:r>
              <a:rPr lang="en-US" i="1" dirty="0" smtClean="0">
                <a:latin typeface="+mj-lt"/>
              </a:rPr>
              <a:t>Nonprofit </a:t>
            </a:r>
            <a:r>
              <a:rPr lang="en-US" i="1" dirty="0">
                <a:latin typeface="+mj-lt"/>
              </a:rPr>
              <a:t>HQ </a:t>
            </a:r>
            <a:r>
              <a:rPr lang="en-US" i="1" dirty="0" smtClean="0">
                <a:latin typeface="+mj-lt"/>
              </a:rPr>
              <a:t>&amp; For-profit Retail</a:t>
            </a:r>
            <a:endParaRPr lang="en-US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343" y="6557085"/>
            <a:ext cx="57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141544"/>
                </a:solidFill>
              </a:rPr>
              <a:t>Project financials simplified for illustrative purposes.</a:t>
            </a:r>
            <a:endParaRPr lang="en-US" sz="1400" i="1" dirty="0">
              <a:solidFill>
                <a:srgbClr val="14154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6327" y="1311144"/>
            <a:ext cx="37249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No first-cost barrier allows energy upgrade 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HVAC, LED Envelope, Restaurant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Equipt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Bond counsel approved tax-exempt use of PACE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PACE Provides $2M of Equity into $14M rehab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Tax-exempt / taxable PACE split mirrors IRB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79164"/>
              </p:ext>
            </p:extLst>
          </p:nvPr>
        </p:nvGraphicFramePr>
        <p:xfrm>
          <a:off x="275008" y="1128480"/>
          <a:ext cx="4868492" cy="256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89354"/>
                <a:gridCol w="1979138"/>
              </a:tblGrid>
              <a:tr h="391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Sources &amp; Uses</a:t>
                      </a:r>
                      <a:endParaRPr lang="en-US" sz="22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IRB (tax-exempt)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effectLst/>
                          <a:latin typeface="+mn-lt"/>
                        </a:rPr>
                        <a:t>$6,000,000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Taxable Mortgage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effectLst/>
                          <a:latin typeface="+mn-lt"/>
                        </a:rPr>
                        <a:t>$2,000,000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Local Govt. Grant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effectLst/>
                          <a:latin typeface="+mn-lt"/>
                        </a:rPr>
                        <a:t>$3,000,000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Financing</a:t>
                      </a:r>
                      <a:r>
                        <a:rPr lang="en-US" sz="2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Gap</a:t>
                      </a:r>
                      <a:endParaRPr 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$2,000,000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</a:rPr>
                        <a:t>Project Cost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  <a:latin typeface="+mn-lt"/>
                        </a:rPr>
                        <a:t>$14,000,000</a:t>
                      </a:r>
                      <a:endParaRPr lang="en-US" sz="2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5008" y="3750538"/>
            <a:ext cx="4868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141544"/>
                </a:solidFill>
              </a:rPr>
              <a:t>$2.9 </a:t>
            </a:r>
            <a:r>
              <a:rPr lang="en-US" sz="2200" dirty="0" smtClean="0">
                <a:solidFill>
                  <a:srgbClr val="141544"/>
                </a:solidFill>
              </a:rPr>
              <a:t>M savings above code </a:t>
            </a:r>
            <a:r>
              <a:rPr lang="en-US" sz="2200" dirty="0">
                <a:solidFill>
                  <a:srgbClr val="141544"/>
                </a:solidFill>
              </a:rPr>
              <a:t>over 20 years qualifies the property </a:t>
            </a:r>
            <a:r>
              <a:rPr lang="en-US" sz="2200" dirty="0" smtClean="0">
                <a:solidFill>
                  <a:srgbClr val="141544"/>
                </a:solidFill>
              </a:rPr>
              <a:t>for $2 M+ </a:t>
            </a:r>
            <a:r>
              <a:rPr lang="en-US" sz="2200" dirty="0">
                <a:solidFill>
                  <a:srgbClr val="141544"/>
                </a:solidFill>
              </a:rPr>
              <a:t>in </a:t>
            </a:r>
            <a:r>
              <a:rPr lang="en-US" sz="2200" dirty="0" smtClean="0">
                <a:solidFill>
                  <a:srgbClr val="141544"/>
                </a:solidFill>
              </a:rPr>
              <a:t>PACE</a:t>
            </a:r>
            <a:endParaRPr lang="en-US" sz="2200" dirty="0">
              <a:solidFill>
                <a:srgbClr val="141544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39246"/>
              </p:ext>
            </p:extLst>
          </p:nvPr>
        </p:nvGraphicFramePr>
        <p:xfrm>
          <a:off x="275008" y="4580496"/>
          <a:ext cx="4868492" cy="1706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89354"/>
                <a:gridCol w="1979138"/>
              </a:tblGrid>
              <a:tr h="391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PACE Financing</a:t>
                      </a:r>
                      <a:endParaRPr lang="en-US" sz="22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5720" marR="45720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Tax-Exempt</a:t>
                      </a:r>
                      <a:r>
                        <a:rPr lang="en-US" sz="2200" baseline="0" dirty="0" smtClean="0">
                          <a:latin typeface="+mn-lt"/>
                        </a:rPr>
                        <a:t> PACE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effectLst/>
                          <a:latin typeface="+mn-lt"/>
                        </a:rPr>
                        <a:t>$1,500,000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Taxable PACE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effectLst/>
                          <a:latin typeface="+mn-lt"/>
                        </a:rPr>
                        <a:t>$500,000</a:t>
                      </a:r>
                      <a:endParaRPr lang="en-US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+mn-lt"/>
                        </a:rPr>
                        <a:t>Total PACE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 smtClean="0">
                          <a:effectLst/>
                          <a:latin typeface="+mn-lt"/>
                        </a:rPr>
                        <a:t>$2,000,000</a:t>
                      </a:r>
                      <a:endParaRPr lang="en-US" sz="22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/>
                </a:tc>
              </a:tr>
            </a:tbl>
          </a:graphicData>
        </a:graphic>
      </p:graphicFrame>
      <p:pic>
        <p:nvPicPr>
          <p:cNvPr id="9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1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32491" r="31079" b="37225"/>
          <a:stretch/>
        </p:blipFill>
        <p:spPr>
          <a:xfrm>
            <a:off x="5111293" y="1202333"/>
            <a:ext cx="3561064" cy="1682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012" y="135264"/>
            <a:ext cx="848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DC PACE: </a:t>
            </a:r>
            <a:r>
              <a:rPr lang="en-US" sz="3600" i="1" dirty="0" smtClean="0">
                <a:solidFill>
                  <a:schemeClr val="bg1"/>
                </a:solidFill>
              </a:rPr>
              <a:t>Program Administration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9" y="1700352"/>
            <a:ext cx="2550635" cy="6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9336"/>
              </p:ext>
            </p:extLst>
          </p:nvPr>
        </p:nvGraphicFramePr>
        <p:xfrm>
          <a:off x="594831" y="2683871"/>
          <a:ext cx="8300346" cy="3657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2119"/>
                <a:gridCol w="4238227"/>
              </a:tblGrid>
              <a:tr h="103199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Oversees DC PACE Program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Private-sector program administrator, on behalf of DOEE</a:t>
                      </a:r>
                      <a:endParaRPr lang="en-US" sz="2400" b="0" dirty="0"/>
                    </a:p>
                  </a:txBody>
                  <a:tcPr/>
                </a:tc>
              </a:tr>
              <a:tr h="7224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Approves project</a:t>
                      </a:r>
                      <a:r>
                        <a:rPr lang="en-US" sz="2400" b="0" baseline="0" dirty="0" smtClean="0"/>
                        <a:t>s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Responsible for marketing and outreach </a:t>
                      </a:r>
                      <a:endParaRPr lang="en-US" sz="2400" b="0" dirty="0"/>
                    </a:p>
                  </a:txBody>
                  <a:tcPr/>
                </a:tc>
              </a:tr>
              <a:tr h="7224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Initiates</a:t>
                      </a:r>
                      <a:r>
                        <a:rPr lang="en-US" sz="2400" b="0" baseline="0" dirty="0" smtClean="0"/>
                        <a:t> PACE Note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Conducts technical and financial underwriting</a:t>
                      </a:r>
                      <a:endParaRPr lang="en-US" sz="2400" b="0" dirty="0"/>
                    </a:p>
                  </a:txBody>
                  <a:tcPr/>
                </a:tc>
              </a:tr>
              <a:tr h="7224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Responsible for bill collection and disbursement of proceeds</a:t>
                      </a:r>
                      <a:r>
                        <a:rPr lang="en-US" sz="2400" b="0" baseline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Arranges</a:t>
                      </a:r>
                      <a:r>
                        <a:rPr lang="en-US" sz="2400" b="0" baseline="0" dirty="0" smtClean="0"/>
                        <a:t> capital</a:t>
                      </a:r>
                    </a:p>
                    <a:p>
                      <a:r>
                        <a:rPr lang="en-US" sz="2400" b="0" baseline="0" dirty="0" smtClean="0"/>
                        <a:t>Confirms M&amp;V 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4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484" y="59229"/>
            <a:ext cx="918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DC PACE: </a:t>
            </a:r>
            <a:r>
              <a:rPr lang="en-US" sz="3600" i="1" dirty="0" smtClean="0">
                <a:solidFill>
                  <a:schemeClr val="bg1"/>
                </a:solidFill>
              </a:rPr>
              <a:t>Financing </a:t>
            </a:r>
            <a:r>
              <a:rPr lang="en-US" sz="3600" i="1" dirty="0" smtClean="0">
                <a:solidFill>
                  <a:schemeClr val="bg1"/>
                </a:solidFill>
              </a:rPr>
              <a:t>for Building Upgrades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826" y="1777677"/>
            <a:ext cx="84144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DC PACE is the District’s only </a:t>
            </a:r>
            <a:r>
              <a:rPr lang="en-US" sz="2200" b="1" dirty="0" smtClean="0"/>
              <a:t>clean energy and water financing </a:t>
            </a:r>
            <a:r>
              <a:rPr lang="en-US" sz="2200" b="1" dirty="0" smtClean="0"/>
              <a:t>program, </a:t>
            </a:r>
            <a:r>
              <a:rPr lang="en-US" sz="2200" dirty="0" smtClean="0"/>
              <a:t>offered through DOEE </a:t>
            </a:r>
            <a:endParaRPr lang="en-US" sz="2200" b="1" dirty="0" smtClean="0"/>
          </a:p>
          <a:p>
            <a:pPr marL="342900" indent="-342900">
              <a:buFont typeface="Wingdings" charset="2"/>
              <a:buChar char="§"/>
            </a:pPr>
            <a:endParaRPr lang="en-US" sz="2200" dirty="0"/>
          </a:p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PACE is a government financing policy that classifies </a:t>
            </a:r>
            <a:r>
              <a:rPr lang="en-US" sz="2200" b="1" dirty="0" smtClean="0"/>
              <a:t>energy and water-saving upgrades as a public benefit </a:t>
            </a:r>
            <a:r>
              <a:rPr lang="en-US" sz="2200" dirty="0" smtClean="0"/>
              <a:t>– like a sewer hook-up, road extension, etc. </a:t>
            </a:r>
          </a:p>
          <a:p>
            <a:pPr marL="342900" indent="-342900">
              <a:buFont typeface="Wingdings" charset="2"/>
              <a:buChar char="§"/>
            </a:pPr>
            <a:endParaRPr lang="en-US" sz="22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200" b="1" dirty="0" smtClean="0"/>
              <a:t>100% of project costs are funded </a:t>
            </a:r>
            <a:r>
              <a:rPr lang="en-US" sz="2200" dirty="0" smtClean="0"/>
              <a:t>by private capital and repaid through a special assessment placed on the property</a:t>
            </a:r>
            <a:endParaRPr lang="en-US" sz="2200" dirty="0" smtClean="0"/>
          </a:p>
          <a:p>
            <a:pPr marL="342900" indent="-342900">
              <a:buFont typeface="Wingdings" charset="2"/>
              <a:buChar char="§"/>
            </a:pPr>
            <a:endParaRPr lang="en-US" sz="2200" dirty="0" smtClean="0"/>
          </a:p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The owner repays the cost of the energy or water project over up to 20 </a:t>
            </a:r>
            <a:r>
              <a:rPr lang="en-US" sz="2200" dirty="0" smtClean="0"/>
              <a:t>years… making </a:t>
            </a:r>
            <a:r>
              <a:rPr lang="en-US" sz="2200" b="1" dirty="0" smtClean="0"/>
              <a:t>most projects cash flow positive from day one</a:t>
            </a:r>
            <a:endParaRPr lang="en-US" sz="2200" b="1" dirty="0" smtClean="0"/>
          </a:p>
        </p:txBody>
      </p:sp>
      <p:pic>
        <p:nvPicPr>
          <p:cNvPr id="15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7185" y="1005252"/>
            <a:ext cx="74117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1A5BFF"/>
                </a:solidFill>
              </a:rPr>
              <a:t>P</a:t>
            </a:r>
            <a:r>
              <a:rPr lang="en-US" sz="3200" dirty="0" smtClean="0">
                <a:solidFill>
                  <a:srgbClr val="1A5BFF"/>
                </a:solidFill>
              </a:rPr>
              <a:t>roperty </a:t>
            </a:r>
            <a:r>
              <a:rPr lang="en-US" sz="3200" b="1" u="sng" dirty="0" smtClean="0">
                <a:solidFill>
                  <a:srgbClr val="1A5BFF"/>
                </a:solidFill>
              </a:rPr>
              <a:t>A</a:t>
            </a:r>
            <a:r>
              <a:rPr lang="en-US" sz="3200" dirty="0" smtClean="0">
                <a:solidFill>
                  <a:srgbClr val="1A5BFF"/>
                </a:solidFill>
              </a:rPr>
              <a:t>ssessed </a:t>
            </a:r>
            <a:r>
              <a:rPr lang="en-US" sz="3200" b="1" u="sng" dirty="0" smtClean="0">
                <a:solidFill>
                  <a:srgbClr val="1A5BFF"/>
                </a:solidFill>
              </a:rPr>
              <a:t>C</a:t>
            </a:r>
            <a:r>
              <a:rPr lang="en-US" sz="3200" dirty="0" smtClean="0">
                <a:solidFill>
                  <a:srgbClr val="1A5BFF"/>
                </a:solidFill>
              </a:rPr>
              <a:t>lean </a:t>
            </a:r>
            <a:r>
              <a:rPr lang="en-US" sz="3200" b="1" u="sng" dirty="0" smtClean="0">
                <a:solidFill>
                  <a:srgbClr val="1A5BFF"/>
                </a:solidFill>
              </a:rPr>
              <a:t>E</a:t>
            </a:r>
            <a:r>
              <a:rPr lang="en-US" sz="3200" dirty="0" smtClean="0">
                <a:solidFill>
                  <a:srgbClr val="1A5BFF"/>
                </a:solidFill>
              </a:rPr>
              <a:t>nergy (</a:t>
            </a:r>
            <a:r>
              <a:rPr lang="en-US" sz="3200" b="1" dirty="0" smtClean="0">
                <a:solidFill>
                  <a:srgbClr val="1A5BFF"/>
                </a:solidFill>
              </a:rPr>
              <a:t>PACE</a:t>
            </a:r>
            <a:r>
              <a:rPr lang="en-US" sz="3200" dirty="0" smtClean="0">
                <a:solidFill>
                  <a:srgbClr val="1A5BFF"/>
                </a:solidFill>
              </a:rPr>
              <a:t>)</a:t>
            </a:r>
            <a:endParaRPr lang="en-US" sz="3200" dirty="0">
              <a:solidFill>
                <a:srgbClr val="1A5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9882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2456" y="3994768"/>
            <a:ext cx="6643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A5BFF"/>
                </a:solidFill>
                <a:latin typeface="Corbel" panose="020B0503020204020204" pitchFamily="34" charset="0"/>
              </a:rPr>
              <a:t>Building Requirements</a:t>
            </a:r>
            <a:endParaRPr lang="en-US" sz="2400" b="1" dirty="0">
              <a:solidFill>
                <a:srgbClr val="1A5BFF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Commercial, Industrial, Non-Profit, </a:t>
            </a:r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Multi</a:t>
            </a:r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family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Does </a:t>
            </a:r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not </a:t>
            </a: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work for residential, government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Both for profit and tax-exempt properties </a:t>
            </a:r>
            <a:endParaRPr lang="en-US" sz="20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Stand </a:t>
            </a: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alone finance or part of larger capital stack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81269"/>
            <a:ext cx="952603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DC PACE: </a:t>
            </a:r>
            <a:r>
              <a:rPr lang="en-US" i="1" dirty="0" smtClean="0">
                <a:latin typeface="+mn-lt"/>
              </a:rPr>
              <a:t>Most Energy/Water Projects Qualify </a:t>
            </a:r>
            <a:endParaRPr lang="en-US" i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92" y="3696806"/>
            <a:ext cx="2405302" cy="2253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6566" y="1273374"/>
            <a:ext cx="6656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5BFF"/>
                </a:solidFill>
                <a:latin typeface="Corbel"/>
                <a:cs typeface="Corbel"/>
              </a:rPr>
              <a:t>DC PACE </a:t>
            </a:r>
            <a:r>
              <a:rPr lang="en-US" sz="2000" dirty="0" smtClean="0">
                <a:latin typeface="Corbel"/>
                <a:cs typeface="Corbel"/>
              </a:rPr>
              <a:t>can finance </a:t>
            </a:r>
            <a:r>
              <a:rPr lang="en-US" sz="2000" b="1" dirty="0" smtClean="0">
                <a:latin typeface="Corbel"/>
                <a:cs typeface="Corbel"/>
              </a:rPr>
              <a:t>any project that reduces energy or water </a:t>
            </a:r>
            <a:r>
              <a:rPr lang="en-US" sz="2000" b="1" dirty="0" smtClean="0">
                <a:latin typeface="Corbel"/>
                <a:cs typeface="Corbel"/>
              </a:rPr>
              <a:t>usage </a:t>
            </a:r>
            <a:r>
              <a:rPr lang="en-US" sz="2000" b="1" u="sng" dirty="0" smtClean="0">
                <a:latin typeface="Corbel"/>
                <a:cs typeface="Corbel"/>
              </a:rPr>
              <a:t>and/or</a:t>
            </a:r>
            <a:r>
              <a:rPr lang="en-US" sz="2000" b="1" dirty="0" smtClean="0">
                <a:latin typeface="Corbel"/>
                <a:cs typeface="Corbel"/>
              </a:rPr>
              <a:t> adds renewable energy generation</a:t>
            </a:r>
            <a:r>
              <a:rPr lang="en-US" sz="2000" dirty="0" smtClean="0">
                <a:latin typeface="Corbel"/>
                <a:cs typeface="Corbel"/>
              </a:rPr>
              <a:t>. </a:t>
            </a:r>
            <a:r>
              <a:rPr lang="en-US" sz="2000" dirty="0" smtClean="0">
                <a:latin typeface="Corbel"/>
                <a:cs typeface="Corbel"/>
              </a:rPr>
              <a:t>This can include </a:t>
            </a:r>
            <a:r>
              <a:rPr lang="en-US" sz="2000" dirty="0" smtClean="0">
                <a:latin typeface="Corbel"/>
                <a:cs typeface="Corbel"/>
              </a:rPr>
              <a:t>lighting, mechanical equipment, building </a:t>
            </a:r>
            <a:r>
              <a:rPr lang="en-US" sz="2000" dirty="0" smtClean="0">
                <a:latin typeface="Corbel"/>
                <a:cs typeface="Corbel"/>
              </a:rPr>
              <a:t>controls, windows, building envelope, solar panels, water conservation, </a:t>
            </a:r>
            <a:r>
              <a:rPr lang="en-US" sz="2000" dirty="0" smtClean="0">
                <a:latin typeface="Corbel"/>
                <a:cs typeface="Corbel"/>
              </a:rPr>
              <a:t>green </a:t>
            </a:r>
            <a:r>
              <a:rPr lang="en-US" sz="2000" dirty="0" smtClean="0">
                <a:latin typeface="Corbel"/>
                <a:cs typeface="Corbel"/>
              </a:rPr>
              <a:t>roofs, cisterns, </a:t>
            </a:r>
            <a:r>
              <a:rPr lang="en-US" sz="2000" dirty="0" err="1" smtClean="0">
                <a:latin typeface="Corbel"/>
                <a:cs typeface="Corbel"/>
              </a:rPr>
              <a:t>stormwater</a:t>
            </a:r>
            <a:r>
              <a:rPr lang="en-US" sz="2000" dirty="0" smtClean="0">
                <a:latin typeface="Corbel"/>
                <a:cs typeface="Corbel"/>
              </a:rPr>
              <a:t> retention, and </a:t>
            </a:r>
            <a:r>
              <a:rPr lang="en-US" sz="2000" b="1" dirty="0" smtClean="0">
                <a:latin typeface="Corbel"/>
                <a:cs typeface="Corbel"/>
              </a:rPr>
              <a:t>associated soft costs like energy audits.</a:t>
            </a:r>
            <a:r>
              <a:rPr lang="en-US" sz="2000" dirty="0" smtClean="0">
                <a:latin typeface="Corbel"/>
                <a:cs typeface="Corbel"/>
              </a:rPr>
              <a:t> PACE can also </a:t>
            </a:r>
            <a:r>
              <a:rPr lang="en-US" sz="2000" dirty="0" smtClean="0">
                <a:latin typeface="Corbel"/>
                <a:cs typeface="Corbel"/>
              </a:rPr>
              <a:t>finance </a:t>
            </a:r>
            <a:r>
              <a:rPr lang="en-US" sz="2000" dirty="0" smtClean="0">
                <a:latin typeface="Corbel"/>
                <a:cs typeface="Corbel"/>
              </a:rPr>
              <a:t>roof replacements and other related measures. </a:t>
            </a:r>
            <a:endParaRPr lang="en-US" sz="2000" dirty="0">
              <a:latin typeface="Corbel"/>
              <a:cs typeface="Corbe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95" y="1562034"/>
            <a:ext cx="1171337" cy="1171337"/>
          </a:xfrm>
          <a:prstGeom prst="rect">
            <a:avLst/>
          </a:prstGeom>
        </p:spPr>
      </p:pic>
      <p:pic>
        <p:nvPicPr>
          <p:cNvPr id="8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2012" y="86334"/>
            <a:ext cx="848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 PACE? </a:t>
            </a:r>
            <a:r>
              <a:rPr lang="en-US" sz="3200" i="1" dirty="0" smtClean="0">
                <a:solidFill>
                  <a:schemeClr val="bg1"/>
                </a:solidFill>
              </a:rPr>
              <a:t>Removes Financing Barriers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14574041"/>
              </p:ext>
            </p:extLst>
          </p:nvPr>
        </p:nvGraphicFramePr>
        <p:xfrm>
          <a:off x="2514130" y="1510478"/>
          <a:ext cx="6349909" cy="440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99" y="2649089"/>
            <a:ext cx="2881579" cy="288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00" y="2497055"/>
            <a:ext cx="851335" cy="815011"/>
          </a:xfrm>
          <a:prstGeom prst="rect">
            <a:avLst/>
          </a:prstGeom>
        </p:spPr>
      </p:pic>
      <p:pic>
        <p:nvPicPr>
          <p:cNvPr id="6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9882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81269"/>
            <a:ext cx="952603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+mn-lt"/>
              </a:rPr>
              <a:t>How it Works: </a:t>
            </a:r>
            <a:r>
              <a:rPr lang="en-US" i="1" dirty="0" smtClean="0">
                <a:latin typeface="+mn-lt"/>
              </a:rPr>
              <a:t>Project development process</a:t>
            </a:r>
            <a:endParaRPr lang="en-US" i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73123"/>
              </p:ext>
            </p:extLst>
          </p:nvPr>
        </p:nvGraphicFramePr>
        <p:xfrm>
          <a:off x="499023" y="1462843"/>
          <a:ext cx="8101852" cy="482133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50926"/>
                <a:gridCol w="4050926"/>
              </a:tblGrid>
              <a:tr h="16071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A5BFF"/>
                          </a:solidFill>
                        </a:rPr>
                        <a:t>Phase 1: </a:t>
                      </a:r>
                      <a:r>
                        <a:rPr lang="en-US" sz="2400" b="1" i="1" baseline="0" dirty="0" smtClean="0">
                          <a:solidFill>
                            <a:srgbClr val="1A5BFF"/>
                          </a:solidFill>
                        </a:rPr>
                        <a:t>P</a:t>
                      </a:r>
                      <a:r>
                        <a:rPr lang="en-US" sz="2400" b="1" i="1" dirty="0" smtClean="0">
                          <a:solidFill>
                            <a:srgbClr val="1A5BFF"/>
                          </a:solidFill>
                        </a:rPr>
                        <a:t>re-Screen</a:t>
                      </a:r>
                      <a:endParaRPr lang="en-US" sz="2400" b="1" i="1" dirty="0">
                        <a:solidFill>
                          <a:srgbClr val="1A5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Wingdings" charset="2"/>
                        <a:buNone/>
                      </a:pPr>
                      <a:r>
                        <a:rPr lang="en-US" sz="2200" b="0" dirty="0" smtClean="0"/>
                        <a:t>Make sure that the</a:t>
                      </a:r>
                      <a:r>
                        <a:rPr lang="en-US" sz="2200" b="0" baseline="0" dirty="0" smtClean="0"/>
                        <a:t> </a:t>
                      </a:r>
                      <a:r>
                        <a:rPr lang="en-US" sz="2200" b="0" dirty="0" smtClean="0"/>
                        <a:t>property is eligible</a:t>
                      </a:r>
                      <a:r>
                        <a:rPr lang="en-US" sz="2200" b="0" baseline="0" dirty="0" smtClean="0"/>
                        <a:t> for PACE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Wingdings" charset="2"/>
                        <a:buNone/>
                      </a:pPr>
                      <a:r>
                        <a:rPr lang="en-US" sz="2200" b="0" baseline="0" dirty="0" smtClean="0"/>
                        <a:t>Determine how much financing the property can support </a:t>
                      </a:r>
                      <a:endParaRPr lang="en-US" sz="2200" b="0" dirty="0"/>
                    </a:p>
                  </a:txBody>
                  <a:tcPr/>
                </a:tc>
              </a:tr>
              <a:tr h="16071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A5BFF"/>
                          </a:solidFill>
                        </a:rPr>
                        <a:t>Phase</a:t>
                      </a:r>
                      <a:r>
                        <a:rPr lang="en-US" sz="2400" b="1" baseline="0" dirty="0" smtClean="0">
                          <a:solidFill>
                            <a:srgbClr val="1A5BFF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1A5BFF"/>
                          </a:solidFill>
                        </a:rPr>
                        <a:t>2:</a:t>
                      </a:r>
                      <a:r>
                        <a:rPr lang="en-US" sz="2400" b="1" baseline="0" dirty="0" smtClean="0">
                          <a:solidFill>
                            <a:srgbClr val="1A5BFF"/>
                          </a:solidFill>
                        </a:rPr>
                        <a:t> </a:t>
                      </a:r>
                      <a:r>
                        <a:rPr lang="en-US" sz="2400" b="1" i="1" baseline="0" dirty="0" smtClean="0">
                          <a:solidFill>
                            <a:srgbClr val="1A5BFF"/>
                          </a:solidFill>
                        </a:rPr>
                        <a:t>Project Development and Underwriting </a:t>
                      </a:r>
                      <a:endParaRPr lang="en-US" sz="2400" b="1" i="1" dirty="0">
                        <a:solidFill>
                          <a:srgbClr val="1A5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200" dirty="0" smtClean="0"/>
                        <a:t>Conduct financial </a:t>
                      </a:r>
                      <a:r>
                        <a:rPr lang="en-US" sz="2200" baseline="0" dirty="0" smtClean="0"/>
                        <a:t>underwriting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200" baseline="0" dirty="0" smtClean="0"/>
                        <a:t>Select capital provider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200" baseline="0" dirty="0" smtClean="0"/>
                        <a:t>Obtain mortgage lender consent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200" baseline="0" dirty="0" smtClean="0"/>
                        <a:t>Provide technical review </a:t>
                      </a:r>
                      <a:endParaRPr lang="en-US" sz="2200" dirty="0" smtClean="0"/>
                    </a:p>
                  </a:txBody>
                  <a:tcPr/>
                </a:tc>
              </a:tr>
              <a:tr h="16071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A5BFF"/>
                          </a:solidFill>
                        </a:rPr>
                        <a:t>Phase 3</a:t>
                      </a:r>
                      <a:r>
                        <a:rPr lang="en-US" sz="2400" b="1" i="1" dirty="0" smtClean="0">
                          <a:solidFill>
                            <a:srgbClr val="1A5BFF"/>
                          </a:solidFill>
                        </a:rPr>
                        <a:t>: Approval and Closing</a:t>
                      </a:r>
                      <a:endParaRPr lang="en-US" sz="2400" b="1" i="1" dirty="0">
                        <a:solidFill>
                          <a:srgbClr val="1A5B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Complete financial closing</a:t>
                      </a:r>
                    </a:p>
                    <a:p>
                      <a:r>
                        <a:rPr lang="en-US" sz="2200" dirty="0" smtClean="0"/>
                        <a:t>Transfer funds </a:t>
                      </a:r>
                    </a:p>
                    <a:p>
                      <a:r>
                        <a:rPr lang="en-US" sz="2200" dirty="0" smtClean="0"/>
                        <a:t>Start</a:t>
                      </a:r>
                      <a:r>
                        <a:rPr lang="en-US" sz="2200" baseline="0" dirty="0" smtClean="0"/>
                        <a:t> construction! 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2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871" y="105338"/>
            <a:ext cx="885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How it works: </a:t>
            </a:r>
            <a:r>
              <a:rPr lang="en-US" sz="3600" i="1" dirty="0" smtClean="0">
                <a:solidFill>
                  <a:prstClr val="white"/>
                </a:solidFill>
              </a:rPr>
              <a:t>The PACE transaction </a:t>
            </a:r>
            <a:r>
              <a:rPr lang="en-US" sz="3600" i="1" dirty="0">
                <a:solidFill>
                  <a:prstClr val="white"/>
                </a:solidFill>
              </a:rPr>
              <a:t>s</a:t>
            </a:r>
            <a:r>
              <a:rPr lang="en-US" sz="3600" i="1" dirty="0" smtClean="0">
                <a:solidFill>
                  <a:prstClr val="white"/>
                </a:solidFill>
              </a:rPr>
              <a:t>tructure </a:t>
            </a:r>
            <a:endParaRPr lang="en-US" sz="3600" i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8256" y="3073879"/>
            <a:ext cx="2659229" cy="1022834"/>
          </a:xfrm>
          <a:prstGeom prst="roundRect">
            <a:avLst/>
          </a:prstGeom>
          <a:solidFill>
            <a:srgbClr val="88B1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Property</a:t>
            </a: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Owner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8256" y="1320457"/>
            <a:ext cx="2659229" cy="97245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PACE Capital Provider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7485" y="3730636"/>
            <a:ext cx="316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Semi-annual tax payments</a:t>
            </a:r>
            <a:endParaRPr lang="en-US" dirty="0">
              <a:solidFill>
                <a:srgbClr val="141544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01917" y="2300485"/>
            <a:ext cx="0" cy="701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0206" y="2397783"/>
            <a:ext cx="76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544"/>
                </a:solidFill>
              </a:rPr>
              <a:t>$$</a:t>
            </a:r>
            <a:endParaRPr lang="en-US" sz="2000" b="1" dirty="0">
              <a:solidFill>
                <a:srgbClr val="14154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5784" y="3091728"/>
            <a:ext cx="258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41544"/>
                </a:solidFill>
              </a:rPr>
              <a:t>PACE Assessment on title</a:t>
            </a:r>
            <a:endParaRPr lang="en-US" dirty="0">
              <a:solidFill>
                <a:srgbClr val="14154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1804" y="1320457"/>
            <a:ext cx="13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PACE Note</a:t>
            </a:r>
            <a:endParaRPr lang="en-US" dirty="0">
              <a:solidFill>
                <a:srgbClr val="14154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73476" y="1320458"/>
            <a:ext cx="1677213" cy="31765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DC PACE /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District of Columbia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68270" y="3704672"/>
            <a:ext cx="2982427" cy="4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45916" y="3508988"/>
            <a:ext cx="3027560" cy="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18256" y="4974808"/>
            <a:ext cx="2659229" cy="1043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Energy Project /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Contractor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01917" y="4107037"/>
            <a:ext cx="0" cy="81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9881" y="4296991"/>
            <a:ext cx="69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544"/>
                </a:solidFill>
              </a:rPr>
              <a:t>$$</a:t>
            </a:r>
            <a:endParaRPr lang="en-US" sz="2000" b="1" dirty="0">
              <a:solidFill>
                <a:srgbClr val="141544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500926" y="4163936"/>
            <a:ext cx="0" cy="7799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33608" y="4197650"/>
            <a:ext cx="103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Energy </a:t>
            </a:r>
          </a:p>
          <a:p>
            <a:r>
              <a:rPr lang="en-US" dirty="0" smtClean="0">
                <a:solidFill>
                  <a:srgbClr val="141544"/>
                </a:solidFill>
              </a:rPr>
              <a:t>savings</a:t>
            </a:r>
            <a:endParaRPr lang="en-US" dirty="0">
              <a:solidFill>
                <a:srgbClr val="1415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0180" y="3717686"/>
            <a:ext cx="69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544"/>
                </a:solidFill>
              </a:rPr>
              <a:t>$$</a:t>
            </a:r>
            <a:endParaRPr lang="en-US" sz="2000" b="1" dirty="0">
              <a:solidFill>
                <a:srgbClr val="14154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261" y="4208156"/>
            <a:ext cx="98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Project </a:t>
            </a:r>
          </a:p>
          <a:p>
            <a:r>
              <a:rPr lang="en-US" dirty="0" smtClean="0">
                <a:solidFill>
                  <a:srgbClr val="141544"/>
                </a:solidFill>
              </a:rPr>
              <a:t>Cost</a:t>
            </a:r>
            <a:endParaRPr lang="en-US" dirty="0">
              <a:solidFill>
                <a:srgbClr val="14154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784" y="1876549"/>
            <a:ext cx="24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Pass through payments</a:t>
            </a:r>
            <a:endParaRPr lang="en-US" dirty="0">
              <a:solidFill>
                <a:srgbClr val="14154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5261" y="2303778"/>
            <a:ext cx="112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1544"/>
                </a:solidFill>
              </a:rPr>
              <a:t>Up-front</a:t>
            </a:r>
          </a:p>
          <a:p>
            <a:r>
              <a:rPr lang="en-US" dirty="0" smtClean="0">
                <a:solidFill>
                  <a:srgbClr val="141544"/>
                </a:solidFill>
              </a:rPr>
              <a:t> capital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11F02-6CC9-1249-9B6A-C52092E6FB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645916" y="1876550"/>
            <a:ext cx="3027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92584" y="1843981"/>
            <a:ext cx="54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41544"/>
                </a:solidFill>
              </a:rPr>
              <a:t>$$</a:t>
            </a:r>
            <a:endParaRPr lang="en-US" sz="2000" b="1" dirty="0">
              <a:solidFill>
                <a:srgbClr val="141544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645916" y="1689789"/>
            <a:ext cx="3027560" cy="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1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243" y="135264"/>
            <a:ext cx="865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Case Study 1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smtClean="0">
                <a:solidFill>
                  <a:schemeClr val="bg1"/>
                </a:solidFill>
              </a:rPr>
              <a:t>Multi-measure EE Retrofit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585" y="5763939"/>
            <a:ext cx="667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Project financials have been simplified for illustrative purposes.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8243" y="1130323"/>
            <a:ext cx="5065886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600" b="1" dirty="0" smtClean="0"/>
              <a:t>Customer</a:t>
            </a:r>
            <a:r>
              <a:rPr lang="en-US" sz="2600" dirty="0" smtClean="0"/>
              <a:t>: Downtown office building with energy-conscious anchor tenant 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High annual energy spend</a:t>
            </a:r>
          </a:p>
          <a:p>
            <a:pPr marL="914400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Building constructed in 1980s, due for capital upgrades</a:t>
            </a:r>
          </a:p>
          <a:p>
            <a:pPr>
              <a:spcAft>
                <a:spcPts val="800"/>
              </a:spcAft>
            </a:pPr>
            <a:r>
              <a:rPr lang="en-US" sz="2600" b="1" dirty="0" smtClean="0"/>
              <a:t>Challenge</a:t>
            </a:r>
            <a:r>
              <a:rPr lang="en-US" sz="2600" dirty="0" smtClean="0"/>
              <a:t>: Finance large retrofit project without adding debt</a:t>
            </a:r>
          </a:p>
          <a:p>
            <a:pPr>
              <a:spcAft>
                <a:spcPts val="800"/>
              </a:spcAft>
            </a:pPr>
            <a:r>
              <a:rPr lang="en-US" sz="2600" b="1" dirty="0" smtClean="0"/>
              <a:t>Project</a:t>
            </a:r>
            <a:r>
              <a:rPr lang="en-US" sz="2600" dirty="0" smtClean="0"/>
              <a:t>: EE, water conservation measures, roof replacement</a:t>
            </a:r>
          </a:p>
        </p:txBody>
      </p:sp>
      <p:pic>
        <p:nvPicPr>
          <p:cNvPr id="1028" name="Picture 4" descr="http://upload.wikimedia.org/wikipedia/commons/1/1f/Akita_Prefectural_Government_Office_Building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16962"/>
          <a:stretch/>
        </p:blipFill>
        <p:spPr bwMode="auto">
          <a:xfrm>
            <a:off x="5003436" y="1558903"/>
            <a:ext cx="3667037" cy="38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een.dc.gov/sites/default/files/styles/callout_interior_graphic/public/dc/sites/ddoe/agency_content/images/DOEE%20Horiz%20206x155.png?itok=RLGSG_X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40" y="6167134"/>
            <a:ext cx="2323818" cy="6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41544"/>
      </a:dk1>
      <a:lt1>
        <a:sysClr val="window" lastClr="FFFFFF"/>
      </a:lt1>
      <a:dk2>
        <a:srgbClr val="1F497D"/>
      </a:dk2>
      <a:lt2>
        <a:srgbClr val="EEECE1"/>
      </a:lt2>
      <a:accent1>
        <a:srgbClr val="F07619"/>
      </a:accent1>
      <a:accent2>
        <a:srgbClr val="898989"/>
      </a:accent2>
      <a:accent3>
        <a:srgbClr val="9BBB59"/>
      </a:accent3>
      <a:accent4>
        <a:srgbClr val="2D92FF"/>
      </a:accent4>
      <a:accent5>
        <a:srgbClr val="4BACC6"/>
      </a:accent5>
      <a:accent6>
        <a:srgbClr val="CCCCC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12989</TotalTime>
  <Words>1682</Words>
  <Application>Microsoft Macintosh PowerPoint</Application>
  <PresentationFormat>On-screen Show (4:3)</PresentationFormat>
  <Paragraphs>297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DC PACE: Most Energy/Water Projects Qualify </vt:lpstr>
      <vt:lpstr>PowerPoint Presentation</vt:lpstr>
      <vt:lpstr>How it Works: Project development process</vt:lpstr>
      <vt:lpstr>PowerPoint Presentation</vt:lpstr>
      <vt:lpstr>PowerPoint Presentation</vt:lpstr>
      <vt:lpstr>PowerPoint Presentation</vt:lpstr>
      <vt:lpstr>PowerPoint Presentation</vt:lpstr>
      <vt:lpstr>#2: HUD-Assisted Housing—Phyllis Wheatley YWCA </vt:lpstr>
      <vt:lpstr>  #2: HUD-Assisted Housing—YWCA Project Benefits</vt:lpstr>
      <vt:lpstr>#3: House of Worship—Solar PPA + Efficiency </vt:lpstr>
      <vt:lpstr>PowerPoint Presentation</vt:lpstr>
      <vt:lpstr>Questions? </vt:lpstr>
      <vt:lpstr>PowerPoint Presentation</vt:lpstr>
      <vt:lpstr>PowerPoint Presentation</vt:lpstr>
      <vt:lpstr>PowerPoint Presentation</vt:lpstr>
      <vt:lpstr>PowerPoint Presentation</vt:lpstr>
      <vt:lpstr>Tax Exempt PACE: Nonprofit HQ &amp; For-profit Retail</vt:lpstr>
      <vt:lpstr>Tax Exempt PACE: Nonprofit HQ &amp; For-profit Retail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Jackie</cp:lastModifiedBy>
  <cp:revision>210</cp:revision>
  <cp:lastPrinted>2015-10-07T22:48:11Z</cp:lastPrinted>
  <dcterms:created xsi:type="dcterms:W3CDTF">2015-02-10T22:51:22Z</dcterms:created>
  <dcterms:modified xsi:type="dcterms:W3CDTF">2016-03-28T14:50:24Z</dcterms:modified>
</cp:coreProperties>
</file>