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89" r:id="rId4"/>
    <p:sldId id="331" r:id="rId5"/>
    <p:sldId id="262" r:id="rId6"/>
    <p:sldId id="324" r:id="rId7"/>
    <p:sldId id="332" r:id="rId8"/>
    <p:sldId id="261" r:id="rId9"/>
    <p:sldId id="259" r:id="rId10"/>
    <p:sldId id="278" r:id="rId11"/>
    <p:sldId id="279" r:id="rId12"/>
    <p:sldId id="310" r:id="rId13"/>
    <p:sldId id="330" r:id="rId14"/>
    <p:sldId id="333" r:id="rId15"/>
    <p:sldId id="276" r:id="rId16"/>
    <p:sldId id="272" r:id="rId17"/>
    <p:sldId id="329" r:id="rId18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issa Najm" initials="A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DC1"/>
    <a:srgbClr val="4D4D4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8" autoAdjust="0"/>
    <p:restoredTop sz="94636" autoAdjust="0"/>
  </p:normalViewPr>
  <p:slideViewPr>
    <p:cSldViewPr>
      <p:cViewPr varScale="1">
        <p:scale>
          <a:sx n="90" d="100"/>
          <a:sy n="90" d="100"/>
        </p:scale>
        <p:origin x="99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4972"/>
          </a:xfrm>
          <a:prstGeom prst="rect">
            <a:avLst/>
          </a:prstGeom>
        </p:spPr>
        <p:txBody>
          <a:bodyPr vert="horz" lIns="92912" tIns="46456" rIns="92912" bIns="464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1"/>
            <a:ext cx="3044719" cy="464972"/>
          </a:xfrm>
          <a:prstGeom prst="rect">
            <a:avLst/>
          </a:prstGeom>
        </p:spPr>
        <p:txBody>
          <a:bodyPr vert="horz" lIns="92912" tIns="46456" rIns="92912" bIns="46456" rtlCol="0"/>
          <a:lstStyle>
            <a:lvl1pPr algn="r">
              <a:defRPr sz="1200"/>
            </a:lvl1pPr>
          </a:lstStyle>
          <a:p>
            <a:fld id="{CFAFE423-344B-4C8F-953B-9D9918F564A1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700"/>
            <a:ext cx="3044719" cy="464972"/>
          </a:xfrm>
          <a:prstGeom prst="rect">
            <a:avLst/>
          </a:prstGeom>
        </p:spPr>
        <p:txBody>
          <a:bodyPr vert="horz" lIns="92912" tIns="46456" rIns="92912" bIns="464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700"/>
            <a:ext cx="3044719" cy="464972"/>
          </a:xfrm>
          <a:prstGeom prst="rect">
            <a:avLst/>
          </a:prstGeom>
        </p:spPr>
        <p:txBody>
          <a:bodyPr vert="horz" lIns="92912" tIns="46456" rIns="92912" bIns="46456" rtlCol="0" anchor="b"/>
          <a:lstStyle>
            <a:lvl1pPr algn="r">
              <a:defRPr sz="1200"/>
            </a:lvl1pPr>
          </a:lstStyle>
          <a:p>
            <a:fld id="{36C34D6A-D5B1-4D34-9334-39BE7DECE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23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2912" tIns="46456" rIns="92912" bIns="464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2912" tIns="46456" rIns="92912" bIns="46456" rtlCol="0"/>
          <a:lstStyle>
            <a:lvl1pPr algn="r">
              <a:defRPr sz="1200"/>
            </a:lvl1pPr>
          </a:lstStyle>
          <a:p>
            <a:fld id="{E0D9E8CC-5D9F-494E-81B3-A7992761ABB2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12" tIns="46456" rIns="92912" bIns="464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2912" tIns="46456" rIns="92912" bIns="4645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2912" tIns="46456" rIns="92912" bIns="464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2912" tIns="46456" rIns="92912" bIns="46456" rtlCol="0" anchor="b"/>
          <a:lstStyle>
            <a:lvl1pPr algn="r">
              <a:defRPr sz="1200"/>
            </a:lvl1pPr>
          </a:lstStyle>
          <a:p>
            <a:fld id="{C38B6930-6B06-47EB-B5BF-793372472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5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Good morning. </a:t>
            </a:r>
          </a:p>
          <a:p>
            <a:r>
              <a:rPr lang="en-US" sz="2800" dirty="0"/>
              <a:t>How is everyone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6930-6B06-47EB-B5BF-7933724729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Prior to 2008 </a:t>
            </a:r>
            <a:r>
              <a:rPr lang="en-US" sz="2000" dirty="0" err="1"/>
              <a:t>ee</a:t>
            </a:r>
            <a:r>
              <a:rPr lang="en-US" sz="2000" dirty="0"/>
              <a:t> rebates were offered by Washington Gas and Pepco</a:t>
            </a:r>
          </a:p>
          <a:p>
            <a:r>
              <a:rPr lang="en-US" sz="2000" dirty="0"/>
              <a:t>In 2008 the DC Council passed the Clean and Affordable Energy Act which created the DCSEU and the Sustainable Energy Trust Fund, our funding mechanism. More on that later.</a:t>
            </a:r>
          </a:p>
          <a:p>
            <a:r>
              <a:rPr lang="en-US" sz="2000" dirty="0"/>
              <a:t>What did this do? This gave DCSEU the authority to provide rebates and support for energy efficiency in the District to DC buildings and residents.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6930-6B06-47EB-B5BF-7933724729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72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6930-6B06-47EB-B5BF-7933724729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6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*Upon customer request (specify)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6930-6B06-47EB-B5BF-7933724729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57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Think about your own steps</a:t>
            </a:r>
          </a:p>
          <a:p>
            <a:r>
              <a:rPr lang="en-US" sz="2000" dirty="0"/>
              <a:t>What do you have to go through in your process?</a:t>
            </a:r>
          </a:p>
          <a:p>
            <a:r>
              <a:rPr lang="en-US" sz="2000" dirty="0"/>
              <a:t>***3</a:t>
            </a:r>
            <a:r>
              <a:rPr lang="en-US" sz="2000" baseline="30000" dirty="0"/>
              <a:t>rd</a:t>
            </a:r>
            <a:r>
              <a:rPr lang="en-US" sz="2000" dirty="0"/>
              <a:t> party independent review***</a:t>
            </a:r>
          </a:p>
          <a:p>
            <a:r>
              <a:rPr lang="en-US" sz="2000" dirty="0"/>
              <a:t>A lot of these are questions you need answered before moving forward with a project</a:t>
            </a:r>
          </a:p>
          <a:p>
            <a:endParaRPr lang="en-US" sz="2000" dirty="0"/>
          </a:p>
          <a:p>
            <a:r>
              <a:rPr lang="en-US" sz="2000" dirty="0"/>
              <a:t>Stories:</a:t>
            </a:r>
          </a:p>
          <a:p>
            <a:r>
              <a:rPr lang="en-US" sz="2000" dirty="0"/>
              <a:t>Sirius</a:t>
            </a:r>
          </a:p>
          <a:p>
            <a:r>
              <a:rPr lang="en-US" sz="2000" dirty="0"/>
              <a:t>Flat plate heat exchanger connection</a:t>
            </a:r>
          </a:p>
          <a:p>
            <a:r>
              <a:rPr lang="en-US" sz="2000" dirty="0"/>
              <a:t>DIA alignment meeting</a:t>
            </a:r>
          </a:p>
          <a:p>
            <a:r>
              <a:rPr lang="en-US" sz="2000" dirty="0"/>
              <a:t>Vendor over promising story – Arena Stage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6930-6B06-47EB-B5BF-7933724729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4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If something lasts 30 years, but the payback is 12 years and your funding source requires a 10 </a:t>
            </a:r>
            <a:r>
              <a:rPr lang="en-US" sz="2000" dirty="0" err="1"/>
              <a:t>yr</a:t>
            </a:r>
            <a:r>
              <a:rPr lang="en-US" sz="2000" dirty="0"/>
              <a:t> payback, our </a:t>
            </a:r>
            <a:r>
              <a:rPr lang="en-US" sz="2000" dirty="0" err="1"/>
              <a:t>finicial</a:t>
            </a:r>
            <a:r>
              <a:rPr lang="en-US" sz="2000" dirty="0"/>
              <a:t> incentives could be used to help buy </a:t>
            </a:r>
            <a:r>
              <a:rPr lang="en-US" sz="2000" dirty="0" err="1"/>
              <a:t>downt</a:t>
            </a:r>
            <a:r>
              <a:rPr lang="en-US" sz="2000" dirty="0"/>
              <a:t> he cost of the ROI</a:t>
            </a:r>
          </a:p>
          <a:p>
            <a:endParaRPr lang="en-US" sz="2000" dirty="0"/>
          </a:p>
          <a:p>
            <a:r>
              <a:rPr lang="en-US" sz="2000" dirty="0"/>
              <a:t>Any Questions????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6930-6B06-47EB-B5BF-7933724729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0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This wraps up our presentation. We’ve got some time for questions.</a:t>
            </a:r>
          </a:p>
          <a:p>
            <a:endParaRPr lang="en-US" sz="2000" dirty="0"/>
          </a:p>
          <a:p>
            <a:r>
              <a:rPr lang="en-US" sz="2000" dirty="0"/>
              <a:t>No questions? I’ve got a few questions for you:</a:t>
            </a:r>
          </a:p>
          <a:p>
            <a:pPr marL="464561" indent="-464561">
              <a:buAutoNum type="arabicPeriod"/>
            </a:pPr>
            <a:r>
              <a:rPr lang="en-US" sz="2000" dirty="0"/>
              <a:t>We’re in the heating season, is anyone considering replacing their chillers right now?</a:t>
            </a:r>
          </a:p>
          <a:p>
            <a:pPr marL="464561" indent="-464561">
              <a:buAutoNum type="arabicPeriod"/>
            </a:pPr>
            <a:r>
              <a:rPr lang="en-US" sz="2000" dirty="0"/>
              <a:t>Does anyone have a plan for meeting their energy efficiency goals for the </a:t>
            </a:r>
            <a:r>
              <a:rPr lang="en-US" sz="2000"/>
              <a:t>new fiscal year?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6930-6B06-47EB-B5BF-7933724729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9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B6930-6B06-47EB-B5BF-7933724729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7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A0E42-AD03-4600-9D3E-BB008A95BB28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96CE6-33F9-42C3-8B3B-931E487A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3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A0E42-AD03-4600-9D3E-BB008A95BB28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96CE6-33F9-42C3-8B3B-931E487A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A0E42-AD03-4600-9D3E-BB008A95BB28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96CE6-33F9-42C3-8B3B-931E487A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1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8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29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0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7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7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23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2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5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A0E42-AD03-4600-9D3E-BB008A95BB28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96CE6-33F9-42C3-8B3B-931E487A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25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02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02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54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27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10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2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27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73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9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A0E42-AD03-4600-9D3E-BB008A95BB28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96CE6-33F9-42C3-8B3B-931E487A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73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68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21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84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CAAEB-4C2C-46E8-A422-522232062B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8DD5F-2318-4473-8D16-66D0AA72F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4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A0E42-AD03-4600-9D3E-BB008A95BB28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96CE6-33F9-42C3-8B3B-931E487A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3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A0E42-AD03-4600-9D3E-BB008A95BB28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96CE6-33F9-42C3-8B3B-931E487A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6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A0E42-AD03-4600-9D3E-BB008A95BB28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96CE6-33F9-42C3-8B3B-931E487A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A0E42-AD03-4600-9D3E-BB008A95BB28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96CE6-33F9-42C3-8B3B-931E487A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6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4D4D4D"/>
                </a:solidFill>
              </a:defRPr>
            </a:lvl1pPr>
            <a:lvl2pPr>
              <a:defRPr sz="2800">
                <a:solidFill>
                  <a:srgbClr val="4D4D4D"/>
                </a:solidFill>
              </a:defRPr>
            </a:lvl2pPr>
            <a:lvl3pPr>
              <a:defRPr sz="2400">
                <a:solidFill>
                  <a:srgbClr val="4D4D4D"/>
                </a:solidFill>
              </a:defRPr>
            </a:lvl3pPr>
            <a:lvl4pPr>
              <a:defRPr sz="2000">
                <a:solidFill>
                  <a:srgbClr val="4D4D4D"/>
                </a:solidFill>
              </a:defRPr>
            </a:lvl4pPr>
            <a:lvl5pPr>
              <a:defRPr sz="2000">
                <a:solidFill>
                  <a:srgbClr val="4D4D4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A0E42-AD03-4600-9D3E-BB008A95BB28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96CE6-33F9-42C3-8B3B-931E487A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2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A0E42-AD03-4600-9D3E-BB008A95BB28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E96CE6-33F9-42C3-8B3B-931E487A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0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943600"/>
            <a:ext cx="9144000" cy="990600"/>
          </a:xfrm>
          <a:prstGeom prst="rect">
            <a:avLst/>
          </a:prstGeom>
          <a:solidFill>
            <a:srgbClr val="4BADC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172433"/>
            <a:ext cx="536794" cy="5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6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D4D4D"/>
          </a:solidFill>
          <a:latin typeface="Museo Sans 100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D4D"/>
          </a:solidFill>
          <a:latin typeface="Museo Sans 100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D4D"/>
          </a:solidFill>
          <a:latin typeface="Museo Sans 1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Museo Sans 1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D4D"/>
          </a:solidFill>
          <a:latin typeface="Museo Sans 1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D4D"/>
          </a:solidFill>
          <a:latin typeface="Museo Sans 1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AAEB-4C2C-46E8-A422-522232062BAC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DD5F-2318-4473-8D16-66D0AA72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6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AAEB-4C2C-46E8-A422-522232062B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DD5F-2318-4473-8D16-66D0AA72F3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9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t="27721" r="10859" b="27649"/>
          <a:stretch/>
        </p:blipFill>
        <p:spPr>
          <a:xfrm>
            <a:off x="6824" y="2362200"/>
            <a:ext cx="887578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Value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Commercial Customers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Helping to Solve Energy Questions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417638"/>
            <a:ext cx="7543800" cy="404590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Benchmarking Assist</a:t>
            </a:r>
            <a:endParaRPr lang="en-US" sz="3000" dirty="0" smtClean="0"/>
          </a:p>
          <a:p>
            <a:r>
              <a:rPr lang="en-US" sz="3000" dirty="0" smtClean="0"/>
              <a:t>Interval Data Review</a:t>
            </a:r>
          </a:p>
          <a:p>
            <a:r>
              <a:rPr lang="en-US" sz="3000" dirty="0" smtClean="0"/>
              <a:t>Walkthroughs</a:t>
            </a:r>
          </a:p>
          <a:p>
            <a:r>
              <a:rPr lang="en-US" sz="3000" dirty="0" smtClean="0"/>
              <a:t>Sequence of Operation Review</a:t>
            </a:r>
          </a:p>
          <a:p>
            <a:r>
              <a:rPr lang="en-US" sz="3000" dirty="0" smtClean="0"/>
              <a:t>Energy Management in Tenant Spaces</a:t>
            </a:r>
          </a:p>
          <a:p>
            <a:r>
              <a:rPr lang="en-US" sz="3000" dirty="0" smtClean="0"/>
              <a:t>Pilot Studies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DCSEU is here to be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ally in reaching your energy goals</a:t>
            </a:r>
          </a:p>
          <a:p>
            <a:endParaRPr lang="en-US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534400" cy="305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71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DCSEU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discuss upcoming projects or energy savings strategies and goals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DCSEU Account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 assist through planning stages and project coordination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Onsite meeting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Walkthrough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 Assist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DCSEU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engineer performs savings analysis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Museo Sans Rounded 100" panose="02000000000000000000" pitchFamily="50" charset="0"/>
            </a:endParaRPr>
          </a:p>
          <a:p>
            <a:endParaRPr lang="en-US" dirty="0">
              <a:latin typeface="Museo Sans Rounded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6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8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Reach the DCSEU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620000" cy="381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latin typeface="Museo Sans 300" pitchFamily="50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DCSEU.com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info@dcseu.com</a:t>
            </a:r>
          </a:p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202-479-2222</a:t>
            </a:r>
          </a:p>
        </p:txBody>
      </p:sp>
    </p:spTree>
    <p:extLst>
      <p:ext uri="{BB962C8B-B14F-4D97-AF65-F5344CB8AC3E}">
        <p14:creationId xmlns:p14="http://schemas.microsoft.com/office/powerpoint/2010/main" val="4990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676275" y="152400"/>
            <a:ext cx="7772400" cy="1828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br>
              <a:rPr lang="en-US" sz="36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ENERGY PARTNERSHIP</a:t>
            </a:r>
            <a:endParaRPr lang="en-US" sz="36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444841" y="5501775"/>
            <a:ext cx="6400800" cy="4469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05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The DC Sustainable Energy Utility is a project of the Sustainable Energy Partnership under contract to the Department of Energy &amp; Environment (DOEE).</a:t>
            </a:r>
            <a:endParaRPr lang="en-US" sz="105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22" y="6211012"/>
            <a:ext cx="459760" cy="371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16" y="2133600"/>
            <a:ext cx="6724650" cy="3200400"/>
          </a:xfrm>
          <a:prstGeom prst="rect">
            <a:avLst/>
          </a:prstGeom>
        </p:spPr>
      </p:pic>
      <p:pic>
        <p:nvPicPr>
          <p:cNvPr id="7" name="Picture 2" descr="Q:\Marketing\DCSEU\Admin\Branding\2013 Rebrand_478\Powerpoint Template\Images\TeamingPartnersLock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95" y="2057400"/>
            <a:ext cx="6850196" cy="32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:\Marketing\DCSEU\Admin\Branding\2013 Rebrand_478\Logos\DDOE\DOEE New Brand 2015\DOEE-LOGO-FINAL-HORIZONTAL Bla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10" y="6193090"/>
            <a:ext cx="1502070" cy="3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4582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5F5F5F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5F5F5F"/>
                </a:solidFill>
                <a:latin typeface="+mn-lt"/>
              </a:rPr>
            </a:br>
            <a:r>
              <a:rPr lang="en-US" b="1" dirty="0">
                <a:solidFill>
                  <a:srgbClr val="5F5F5F"/>
                </a:solidFill>
                <a:latin typeface="+mn-lt"/>
              </a:rPr>
              <a:t/>
            </a:r>
            <a:br>
              <a:rPr lang="en-US" b="1" dirty="0">
                <a:solidFill>
                  <a:srgbClr val="5F5F5F"/>
                </a:solidFill>
                <a:latin typeface="+mn-lt"/>
              </a:rPr>
            </a:br>
            <a:r>
              <a:rPr lang="en-US" sz="7300" b="1" dirty="0" smtClean="0">
                <a:solidFill>
                  <a:srgbClr val="5F5F5F"/>
                </a:solidFill>
                <a:latin typeface="Museo Sans Rounded 300" panose="02000000000000000000" pitchFamily="50" charset="0"/>
              </a:rPr>
              <a:t/>
            </a:r>
            <a:br>
              <a:rPr lang="en-US" sz="7300" b="1" dirty="0" smtClean="0">
                <a:solidFill>
                  <a:srgbClr val="5F5F5F"/>
                </a:solidFill>
                <a:latin typeface="Museo Sans Rounded 300" panose="02000000000000000000" pitchFamily="50" charset="0"/>
              </a:rPr>
            </a:br>
            <a:r>
              <a:rPr lang="en-US" sz="4000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Returns on Energy Efficiency </a:t>
            </a:r>
            <a:r>
              <a:rPr lang="en-US" sz="40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r>
              <a:rPr lang="en-US" sz="2000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the DCSEU</a:t>
            </a:r>
            <a:br>
              <a:rPr lang="en-US" sz="20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reach your energy goals</a:t>
            </a:r>
            <a:endParaRPr lang="en-US" sz="20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" y="5943600"/>
            <a:ext cx="2587592" cy="9144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gkunkel@dcseu.com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220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History of the DCSEU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162800" cy="3886200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Former efficiency program run by local utilities</a:t>
            </a:r>
          </a:p>
          <a:p>
            <a:pPr lvl="0">
              <a:spcAft>
                <a:spcPts val="60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Clean and Affordable Energy Act (2008)</a:t>
            </a:r>
          </a:p>
          <a:p>
            <a:pPr lvl="0">
              <a:spcAft>
                <a:spcPts val="60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Energy Trust Fund (SETF)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DCSEU opened its doors in 2011</a:t>
            </a:r>
          </a:p>
          <a:p>
            <a:pPr marL="914400" lvl="2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93" y="1731463"/>
            <a:ext cx="2392063" cy="240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72" y="1254077"/>
            <a:ext cx="837242" cy="9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70" y="2697552"/>
            <a:ext cx="968808" cy="90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14" y="2768362"/>
            <a:ext cx="1302600" cy="89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921" y="1062057"/>
            <a:ext cx="883238" cy="105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08222" y="1330126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Electricity Savings</a:t>
            </a:r>
            <a:endParaRPr lang="en-US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1414" y="136033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Gas </a:t>
            </a:r>
            <a:b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Savings</a:t>
            </a:r>
            <a:endParaRPr lang="en-US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4529" y="268583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Green </a:t>
            </a:r>
            <a:b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Job</a:t>
            </a:r>
          </a:p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Creation</a:t>
            </a:r>
            <a:endParaRPr lang="en-US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0614" y="287786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Local Economic</a:t>
            </a:r>
            <a:b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Development</a:t>
            </a:r>
            <a:endParaRPr lang="en-US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0596" y="491229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Low-Income Spending</a:t>
            </a:r>
            <a:endParaRPr lang="en-US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78" y="4060580"/>
            <a:ext cx="585056" cy="80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46629" y="51579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Renewables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44" y="3930308"/>
            <a:ext cx="141657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14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– DC is a Champion of Energy Efficiency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41885"/>
            <a:ext cx="4814087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2971800" cy="523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914400" y="6248400"/>
            <a:ext cx="2133600" cy="4572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33800" y="3124200"/>
            <a:ext cx="4953000" cy="5334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DCSEU &amp; Commercial &amp; Institutional Customers</a:t>
            </a:r>
            <a:endParaRPr lang="en-US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Getting the most from your investment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Incentives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cost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 DC Customers</a:t>
            </a:r>
          </a:p>
          <a:p>
            <a:pPr lvl="4"/>
            <a:endParaRPr lang="en-US" dirty="0">
              <a:latin typeface="Museo Sans 3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Assistance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technical barriers exist?</a:t>
            </a:r>
          </a:p>
          <a:p>
            <a:pPr marL="457200" lvl="1" indent="0">
              <a:buNone/>
            </a:pPr>
            <a:endParaRPr lang="en-US" dirty="0" smtClean="0">
              <a:latin typeface="Museo Sans 300" pitchFamily="50" charset="0"/>
            </a:endParaRPr>
          </a:p>
          <a:p>
            <a:pPr lvl="1"/>
            <a:endParaRPr lang="en-US" dirty="0">
              <a:latin typeface="Museo Sans 300" pitchFamily="50" charset="0"/>
            </a:endParaRPr>
          </a:p>
        </p:txBody>
      </p:sp>
      <p:pic>
        <p:nvPicPr>
          <p:cNvPr id="4100" name="Picture 4" descr="https://d2t1xqejof9utc.cloudfront.net/screenshots/pics/39a87a0a77d4ed60ea935fcf2bc7f5e3/origina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8" t="32250" r="27219" b="35500"/>
          <a:stretch/>
        </p:blipFill>
        <p:spPr bwMode="auto">
          <a:xfrm>
            <a:off x="1676400" y="4835152"/>
            <a:ext cx="7467600" cy="2209800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825" y="2209800"/>
            <a:ext cx="8001000" cy="373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I do now?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better than what I currently have?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 stay on top of the newest technologies?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those technologies right for me?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really going to see </a:t>
            </a:r>
            <a:r>
              <a:rPr lang="en-US" sz="2800" u="sng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2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en-US" sz="28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savings </a:t>
            </a:r>
            <a:r>
              <a:rPr lang="en-US" sz="2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our investment?</a:t>
            </a:r>
          </a:p>
          <a:p>
            <a:endParaRPr lang="en-US" dirty="0">
              <a:latin typeface="Museo Sans 3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Assistance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Bridging the gap between lower and higher efficiency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Extending energy efficiency budget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Could help lower agency ROI requirements</a:t>
            </a:r>
          </a:p>
          <a:p>
            <a:endParaRPr lang="en-US" dirty="0">
              <a:latin typeface="Museo Sans 3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8547</TotalTime>
  <Words>505</Words>
  <Application>Microsoft Office PowerPoint</Application>
  <PresentationFormat>On-screen Show (4:3)</PresentationFormat>
  <Paragraphs>90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Museo Sans 100</vt:lpstr>
      <vt:lpstr>Museo Sans 300</vt:lpstr>
      <vt:lpstr>Museo Sans Rounded 100</vt:lpstr>
      <vt:lpstr>Museo Sans Rounded 300</vt:lpstr>
      <vt:lpstr>Office Theme</vt:lpstr>
      <vt:lpstr>Custom Design</vt:lpstr>
      <vt:lpstr>1_Custom Design</vt:lpstr>
      <vt:lpstr>PowerPoint Presentation</vt:lpstr>
      <vt:lpstr>   Increasing Returns on Energy Efficiency Investments   Working with the DCSEU  to reach your energy goals</vt:lpstr>
      <vt:lpstr>History of the DCSEU</vt:lpstr>
      <vt:lpstr>PowerPoint Presentation</vt:lpstr>
      <vt:lpstr>Results – DC is a Champion of Energy Efficiency</vt:lpstr>
      <vt:lpstr>The DCSEU &amp; Commercial &amp; Institutional Customers</vt:lpstr>
      <vt:lpstr>Getting the most from your investment</vt:lpstr>
      <vt:lpstr>Technical Assistance</vt:lpstr>
      <vt:lpstr>Financial Assistance</vt:lpstr>
      <vt:lpstr>How We Bring Value to Commercial Customers</vt:lpstr>
      <vt:lpstr>Helping to Solve Energy Questions</vt:lpstr>
      <vt:lpstr>Next Steps</vt:lpstr>
      <vt:lpstr>Questions?</vt:lpstr>
      <vt:lpstr>How to Reach the DCSEU</vt:lpstr>
      <vt:lpstr>PowerPoint Presentation</vt:lpstr>
    </vt:vector>
  </TitlesOfParts>
  <Company>VEIC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Benjamin Burdick</dc:creator>
  <cp:lastModifiedBy>Giuliana Kunkel</cp:lastModifiedBy>
  <cp:revision>115</cp:revision>
  <cp:lastPrinted>2015-03-04T00:48:01Z</cp:lastPrinted>
  <dcterms:created xsi:type="dcterms:W3CDTF">2013-10-02T18:42:30Z</dcterms:created>
  <dcterms:modified xsi:type="dcterms:W3CDTF">2016-03-24T17:14:02Z</dcterms:modified>
</cp:coreProperties>
</file>