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8" r:id="rId3"/>
    <p:sldId id="273" r:id="rId4"/>
    <p:sldId id="279" r:id="rId5"/>
    <p:sldId id="267" r:id="rId6"/>
    <p:sldId id="272" r:id="rId7"/>
    <p:sldId id="268" r:id="rId8"/>
    <p:sldId id="269" r:id="rId9"/>
    <p:sldId id="270" r:id="rId10"/>
    <p:sldId id="277" r:id="rId11"/>
    <p:sldId id="278" r:id="rId12"/>
    <p:sldId id="264" r:id="rId13"/>
    <p:sldId id="265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02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1677A-E6D2-4D0F-AA65-8E246A226730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C2548-B410-4DF3-B2E4-1B9509786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600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Clogged manhole sand 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C2548-B410-4DF3-B2E4-1B950978695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162C-3E44-4580-97F1-EE00301C2F3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00B0-18D5-4C22-B812-2790A7435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162C-3E44-4580-97F1-EE00301C2F3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00B0-18D5-4C22-B812-2790A7435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162C-3E44-4580-97F1-EE00301C2F3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00B0-18D5-4C22-B812-2790A7435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162C-3E44-4580-97F1-EE00301C2F3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00B0-18D5-4C22-B812-2790A7435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162C-3E44-4580-97F1-EE00301C2F3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00B0-18D5-4C22-B812-2790A7435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162C-3E44-4580-97F1-EE00301C2F3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00B0-18D5-4C22-B812-2790A7435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162C-3E44-4580-97F1-EE00301C2F3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00B0-18D5-4C22-B812-2790A7435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162C-3E44-4580-97F1-EE00301C2F3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00B0-18D5-4C22-B812-2790A7435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162C-3E44-4580-97F1-EE00301C2F3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00B0-18D5-4C22-B812-2790A7435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162C-3E44-4580-97F1-EE00301C2F3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00B0-18D5-4C22-B812-2790A7435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162C-3E44-4580-97F1-EE00301C2F3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D00B0-18D5-4C22-B812-2790A7435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162C-3E44-4580-97F1-EE00301C2F32}" type="datetimeFigureOut">
              <a:rPr lang="en-US" smtClean="0"/>
              <a:pPr/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00B0-18D5-4C22-B812-2790A74351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diane.davis2@dc.gov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epa.gov/reg3wapd/tmdl/ChesapeakeBay/index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doe.dc.gov/sites/default/files/dc/sites/ddoe/publication/attachments/DC_Chesapeake_Bay_Draft_Phase_2_WIP.pdf" TargetMode="External"/><Relationship Id="rId5" Type="http://schemas.openxmlformats.org/officeDocument/2006/relationships/hyperlink" Target="http://ddoe.dc.gov/service/total-maximum-daily-load-tmdl-chesapeake-bay" TargetMode="External"/><Relationship Id="rId4" Type="http://schemas.openxmlformats.org/officeDocument/2006/relationships/image" Target="../media/image3.png"/><Relationship Id="rId9" Type="http://schemas.openxmlformats.org/officeDocument/2006/relationships/hyperlink" Target="mailto:sarah.sand@dc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533400"/>
            <a:ext cx="7086600" cy="2743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DC Draft Phase II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Watershed Implementation Plan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Stakeholder </a:t>
            </a:r>
            <a:r>
              <a:rPr lang="en-US" b="1" dirty="0"/>
              <a:t>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581400"/>
            <a:ext cx="6705600" cy="2971800"/>
          </a:xfrm>
        </p:spPr>
        <p:txBody>
          <a:bodyPr>
            <a:normAutofit fontScale="925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March 1, 2012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Metropolitan Washington Council Of Governments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Hamid Karimi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Deputy Director Office of Natural Resources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District Department of the Environment</a:t>
            </a:r>
          </a:p>
          <a:p>
            <a:endParaRPr lang="en-US" dirty="0"/>
          </a:p>
        </p:txBody>
      </p:sp>
      <p:pic>
        <p:nvPicPr>
          <p:cNvPr id="4" name="Picture 4" descr="Navy Yard curb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955368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175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 rot="5400000">
            <a:off x="-1675607" y="3428207"/>
            <a:ext cx="6858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Image Library\ALBUMS\Walter10-5-99\PPT\se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1234" y="1828800"/>
            <a:ext cx="3772766" cy="2514600"/>
          </a:xfrm>
          <a:prstGeom prst="rect">
            <a:avLst/>
          </a:prstGeom>
          <a:noFill/>
        </p:spPr>
      </p:pic>
      <p:pic>
        <p:nvPicPr>
          <p:cNvPr id="6" name="Picture 4" descr="Navy Yard curbc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52600" cy="19553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57600"/>
            <a:ext cx="175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5400000">
            <a:off x="-1675607" y="3428207"/>
            <a:ext cx="6858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764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752600" y="1676400"/>
            <a:ext cx="73914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BMP Inspection and Maintenance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05000" y="1828800"/>
            <a:ext cx="7239000" cy="5029200"/>
          </a:xfrm>
        </p:spPr>
        <p:txBody>
          <a:bodyPr wrap="square">
            <a:normAutofit fontScale="92500" lnSpcReduction="10000"/>
          </a:bodyPr>
          <a:lstStyle/>
          <a:p>
            <a:r>
              <a:rPr lang="en-US" sz="2600" dirty="0" smtClean="0"/>
              <a:t>All BMPs need to</a:t>
            </a:r>
          </a:p>
          <a:p>
            <a:pPr>
              <a:buNone/>
            </a:pPr>
            <a:r>
              <a:rPr lang="en-US" sz="2600" dirty="0" smtClean="0"/>
              <a:t>     be inspected and </a:t>
            </a:r>
          </a:p>
          <a:p>
            <a:pPr>
              <a:buNone/>
            </a:pPr>
            <a:r>
              <a:rPr lang="en-US" sz="2600" dirty="0" smtClean="0"/>
              <a:t>     maintained in order to:</a:t>
            </a:r>
          </a:p>
          <a:p>
            <a:pPr lvl="1"/>
            <a:r>
              <a:rPr lang="en-US" sz="2400" dirty="0" smtClean="0"/>
              <a:t>Protect monetary </a:t>
            </a:r>
          </a:p>
          <a:p>
            <a:pPr lvl="1">
              <a:buNone/>
            </a:pPr>
            <a:r>
              <a:rPr lang="en-US" sz="2400" dirty="0" smtClean="0"/>
              <a:t>     investment</a:t>
            </a:r>
          </a:p>
          <a:p>
            <a:pPr lvl="1"/>
            <a:r>
              <a:rPr lang="en-US" sz="2400" dirty="0" smtClean="0"/>
              <a:t>Ensure performance</a:t>
            </a:r>
          </a:p>
          <a:p>
            <a:pPr lvl="1"/>
            <a:r>
              <a:rPr lang="en-US" sz="2400" dirty="0" smtClean="0"/>
              <a:t>Maintenance is mandatory</a:t>
            </a:r>
          </a:p>
          <a:p>
            <a:pPr lvl="1"/>
            <a:endParaRPr lang="en-US" sz="2400" dirty="0" smtClean="0"/>
          </a:p>
          <a:p>
            <a:r>
              <a:rPr lang="en-US" sz="2600" dirty="0" smtClean="0"/>
              <a:t>DDOE inspects BMPs</a:t>
            </a:r>
          </a:p>
          <a:p>
            <a:pPr>
              <a:buNone/>
            </a:pPr>
            <a:r>
              <a:rPr lang="en-US" sz="2600" dirty="0" smtClean="0"/>
              <a:t>     submitted through soil and erosion regulations for installation, completion, and maintenance</a:t>
            </a:r>
          </a:p>
          <a:p>
            <a:pPr lvl="1"/>
            <a:r>
              <a:rPr lang="en-US" sz="2400" dirty="0" smtClean="0"/>
              <a:t>Practices that have gone through the DDOE process are put on an inspection and maintenance schedule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avy Yard curb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9553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175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5400000">
            <a:off x="-1675607" y="3428207"/>
            <a:ext cx="6858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752600" y="1676400"/>
            <a:ext cx="73914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Tracking and Reporting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05000" y="1828800"/>
            <a:ext cx="7086600" cy="4800600"/>
          </a:xfrm>
        </p:spPr>
        <p:txBody>
          <a:bodyPr/>
          <a:lstStyle/>
          <a:p>
            <a:r>
              <a:rPr lang="en-US" dirty="0" smtClean="0"/>
              <a:t>Open communication</a:t>
            </a:r>
          </a:p>
          <a:p>
            <a:r>
              <a:rPr lang="en-US" dirty="0" smtClean="0"/>
              <a:t>Strict observance of reporting periods</a:t>
            </a:r>
          </a:p>
          <a:p>
            <a:r>
              <a:rPr lang="en-US" dirty="0" smtClean="0"/>
              <a:t>Short term goal = Development of a spreadsheet which could be used by all agencies for reporting</a:t>
            </a:r>
          </a:p>
          <a:p>
            <a:r>
              <a:rPr lang="en-US" dirty="0" smtClean="0"/>
              <a:t>Long term goal = Central interactive reporting tool (to be developed by EPA per 7/6/11 two year milestone guidance)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avy Yard curb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9553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175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5400000">
            <a:off x="-1675607" y="3428207"/>
            <a:ext cx="6858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752600" y="1676400"/>
            <a:ext cx="73914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What’s Next?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05000" y="1828800"/>
            <a:ext cx="7086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 smtClean="0"/>
              <a:t>Final WIP due to EPA March 30</a:t>
            </a:r>
            <a:r>
              <a:rPr lang="en-US" sz="3300" baseline="30000" dirty="0" smtClean="0"/>
              <a:t>th</a:t>
            </a:r>
          </a:p>
          <a:p>
            <a:r>
              <a:rPr lang="en-US" sz="3400" dirty="0" smtClean="0"/>
              <a:t>Promulgation and implementation of stormwater </a:t>
            </a:r>
            <a:r>
              <a:rPr lang="en-US" sz="3400" dirty="0" err="1" smtClean="0"/>
              <a:t>regs</a:t>
            </a:r>
            <a:endParaRPr lang="en-US" sz="3400" baseline="30000" dirty="0" smtClean="0"/>
          </a:p>
          <a:p>
            <a:r>
              <a:rPr lang="en-US" sz="3300" dirty="0" smtClean="0"/>
              <a:t>MOU with Federal Agencies</a:t>
            </a:r>
          </a:p>
          <a:p>
            <a:r>
              <a:rPr lang="en-US" sz="3300" dirty="0" smtClean="0"/>
              <a:t>Ongoing Inspection and Maintenance of all existing BMPs in the District</a:t>
            </a:r>
          </a:p>
          <a:p>
            <a:r>
              <a:rPr lang="en-US" sz="3300" dirty="0" smtClean="0"/>
              <a:t>Tracking and Reporting on implementation……</a:t>
            </a:r>
          </a:p>
          <a:p>
            <a:pPr lvl="1"/>
            <a:r>
              <a:rPr lang="en-US" sz="2900" dirty="0" smtClean="0"/>
              <a:t>Yearly progress </a:t>
            </a:r>
          </a:p>
          <a:p>
            <a:pPr lvl="1"/>
            <a:r>
              <a:rPr lang="en-US" sz="2900" dirty="0" smtClean="0"/>
              <a:t>Two year milestones</a:t>
            </a:r>
          </a:p>
          <a:p>
            <a:r>
              <a:rPr lang="en-US" sz="3300" dirty="0" smtClean="0"/>
              <a:t>Explore utilizing new and emerging practices and technologies</a:t>
            </a:r>
          </a:p>
          <a:p>
            <a:r>
              <a:rPr lang="en-US" sz="3300" dirty="0" smtClean="0"/>
              <a:t>Thank you for ‘partnering’ to help us all achieve a clean Chesapeake Bay!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avy Yard curb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9553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175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5400000">
            <a:off x="-1675607" y="3428207"/>
            <a:ext cx="6858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752600" y="1676400"/>
            <a:ext cx="73914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Important Links/Contacts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05000" y="1828800"/>
            <a:ext cx="7086600" cy="48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DDOE Chesapeake Bay WIP Page:</a:t>
            </a:r>
          </a:p>
          <a:p>
            <a:pPr>
              <a:buNone/>
            </a:pPr>
            <a:r>
              <a:rPr lang="en-US" dirty="0" smtClean="0">
                <a:hlinkClick r:id="rId5"/>
              </a:rPr>
              <a:t>http://ddoe.dc.gov/service/total-maximum-daily-load-tmdl-chesapeake-bay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DC Draft Phase II WIP:</a:t>
            </a:r>
          </a:p>
          <a:p>
            <a:pPr>
              <a:buNone/>
            </a:pPr>
            <a:r>
              <a:rPr lang="en-US" dirty="0" smtClean="0">
                <a:hlinkClick r:id="rId6"/>
              </a:rPr>
              <a:t>http://ddoe.dc.gov/sites/default/files/dc/sites/ddoe/publication/attachments/DC_Chesapeake_Bay_Draft_Phase_2_WIP.pdf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EPA Chesapeake Bay TMDL Page: </a:t>
            </a:r>
          </a:p>
          <a:p>
            <a:pPr>
              <a:buNone/>
            </a:pPr>
            <a:r>
              <a:rPr lang="en-US" dirty="0" smtClean="0">
                <a:hlinkClick r:id="rId7"/>
              </a:rPr>
              <a:t>http://www.epa.gov/reg3wapd/tmdl/ChesapeakeBay/index.html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DC Contacts:</a:t>
            </a:r>
          </a:p>
          <a:p>
            <a:pPr lvl="1">
              <a:buNone/>
            </a:pPr>
            <a:r>
              <a:rPr lang="en-US" dirty="0" smtClean="0"/>
              <a:t>Diane Davis: </a:t>
            </a:r>
            <a:r>
              <a:rPr lang="en-US" dirty="0" smtClean="0">
                <a:hlinkClick r:id="rId8"/>
              </a:rPr>
              <a:t>diane.davis2@dc.gov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Sarah Sand: </a:t>
            </a:r>
            <a:r>
              <a:rPr lang="en-US" dirty="0" smtClean="0">
                <a:hlinkClick r:id="rId9"/>
              </a:rPr>
              <a:t>sarah.sand@dc.gov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ourceSectors_8-2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33400"/>
            <a:ext cx="5257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avy Yard curbc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19553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175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5400000">
            <a:off x="-1675607" y="3428207"/>
            <a:ext cx="6858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764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5000" y="0"/>
            <a:ext cx="7010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Allocation Areas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2057400" y="1828800"/>
            <a:ext cx="7086600" cy="48006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81400" y="762000"/>
            <a:ext cx="3124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6629400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1752600" y="914400"/>
            <a:ext cx="73914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avy Yard curb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9553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175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5400000">
            <a:off x="-1675607" y="3428207"/>
            <a:ext cx="6858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752600" y="1676400"/>
            <a:ext cx="73914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5000" y="274638"/>
            <a:ext cx="7086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How Will Allocations be Met?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05000" y="1828800"/>
            <a:ext cx="7086600" cy="5029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600" dirty="0" smtClean="0"/>
              <a:t>DC Water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Major investment at Blue Plains (ENR)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Clean Rivers Program, formerly LTCP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MS4 Permit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Stormwater Regulations</a:t>
            </a:r>
          </a:p>
          <a:p>
            <a:pPr>
              <a:spcBef>
                <a:spcPts val="600"/>
              </a:spcBef>
            </a:pPr>
            <a:r>
              <a:rPr lang="en-US" sz="2600" dirty="0" smtClean="0"/>
              <a:t>Federal Agency Partnerships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>
              <a:latin typeface="Bernard MT Condensed" pitchFamily="18" charset="0"/>
            </a:endParaRPr>
          </a:p>
        </p:txBody>
      </p:sp>
      <p:pic>
        <p:nvPicPr>
          <p:cNvPr id="10" name="Picture 9" descr="dcwater_restoring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2057400"/>
            <a:ext cx="1390650" cy="2095500"/>
          </a:xfrm>
          <a:prstGeom prst="rect">
            <a:avLst/>
          </a:prstGeom>
        </p:spPr>
      </p:pic>
      <p:pic>
        <p:nvPicPr>
          <p:cNvPr id="13" name="Picture 12" descr="DC storm-Drain-Marker-lar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5161598"/>
            <a:ext cx="3429000" cy="1620202"/>
          </a:xfrm>
          <a:prstGeom prst="rect">
            <a:avLst/>
          </a:prstGeom>
        </p:spPr>
      </p:pic>
      <p:pic>
        <p:nvPicPr>
          <p:cNvPr id="15" name="Picture 14" descr="Watershed-Ima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7025" y="4648200"/>
            <a:ext cx="2316111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avy Yard curb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9553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175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5400000">
            <a:off x="-1675607" y="3428207"/>
            <a:ext cx="6858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752600" y="1676400"/>
            <a:ext cx="73914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MS4 Permit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05000" y="1828800"/>
            <a:ext cx="7086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Final MS4 permit issued in Oct. 2011</a:t>
            </a:r>
          </a:p>
          <a:p>
            <a:pPr lvl="1"/>
            <a:r>
              <a:rPr lang="en-US" sz="2400" dirty="0" smtClean="0"/>
              <a:t>Requires </a:t>
            </a:r>
            <a:r>
              <a:rPr lang="en-US" sz="2400" dirty="0" err="1" smtClean="0"/>
              <a:t>stormwater</a:t>
            </a:r>
            <a:r>
              <a:rPr lang="en-US" sz="2400" dirty="0" smtClean="0"/>
              <a:t> regulations with a 1.2 inch retention standard for new or re-development</a:t>
            </a:r>
          </a:p>
          <a:p>
            <a:pPr lvl="2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Requires specific practices to be installed :</a:t>
            </a:r>
          </a:p>
          <a:p>
            <a:pPr lvl="2"/>
            <a:r>
              <a:rPr lang="en-US" sz="2000" dirty="0" smtClean="0"/>
              <a:t>Trees (4,150 net plantings per yr)</a:t>
            </a:r>
          </a:p>
          <a:p>
            <a:pPr lvl="2"/>
            <a:r>
              <a:rPr lang="en-US" sz="2000" dirty="0" smtClean="0"/>
              <a:t>Green Roofs (350,000 SF over 5 yrs)</a:t>
            </a:r>
          </a:p>
          <a:p>
            <a:pPr lvl="2"/>
            <a:r>
              <a:rPr lang="en-US" sz="2000" dirty="0" smtClean="0"/>
              <a:t>Impervious Surface Retrofits (18 Mil SF over 5 yrs)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avy Yard curb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9553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175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5400000">
            <a:off x="-1675607" y="3428207"/>
            <a:ext cx="6858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752600" y="1676400"/>
            <a:ext cx="73914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6"/>
          <p:cNvSpPr txBox="1">
            <a:spLocks/>
          </p:cNvSpPr>
          <p:nvPr/>
        </p:nvSpPr>
        <p:spPr>
          <a:xfrm>
            <a:off x="1905000" y="274638"/>
            <a:ext cx="678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MS4 Permit Cost Impacts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1828800" y="1676400"/>
            <a:ext cx="73152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stormwater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regulations will be driver to achieve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metrics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impacts new and redevelopment projects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Drafted to achieve environmental benefit while maximizing flexibility for regulated sites.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smtClean="0"/>
              <a:t>Off-site mitigation and/or fee-in-lieu with a baseline on-site retention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Consultant analysis determined regulations would result in a small incremental cost increase for development projects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DDOE experience demonstrating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results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 Growth study finds that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storwmater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regulations </a:t>
            </a:r>
            <a:r>
              <a:rPr lang="en-US" sz="2200" smtClean="0"/>
              <a:t>are</a:t>
            </a: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 driving factor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influencing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redevelopment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avy Yard curb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9553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175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5400000">
            <a:off x="-1675607" y="3428207"/>
            <a:ext cx="6858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754188" y="1371600"/>
            <a:ext cx="73914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57400" y="76200"/>
            <a:ext cx="67818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Federal Partnership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05000" y="1524000"/>
            <a:ext cx="7086600" cy="4800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Information submitted by </a:t>
            </a:r>
            <a:r>
              <a:rPr lang="en-US" sz="2200" b="1" u="sng" dirty="0" smtClean="0"/>
              <a:t>10 </a:t>
            </a:r>
            <a:r>
              <a:rPr lang="en-US" sz="2200" u="sng" dirty="0" smtClean="0"/>
              <a:t>Federal Agencies</a:t>
            </a:r>
            <a:r>
              <a:rPr lang="en-US" sz="2200" dirty="0" smtClean="0"/>
              <a:t>!</a:t>
            </a:r>
          </a:p>
          <a:p>
            <a:pPr lvl="1"/>
            <a:r>
              <a:rPr lang="en-US" sz="2000" dirty="0" smtClean="0"/>
              <a:t>Partnering approach works to improve water quality and control stormwater runoff</a:t>
            </a:r>
          </a:p>
          <a:p>
            <a:r>
              <a:rPr lang="en-US" sz="2200" dirty="0" smtClean="0"/>
              <a:t>Agencies accepted/acknowledged DDOE assigned target load allocations for N, P, TSS</a:t>
            </a:r>
          </a:p>
          <a:p>
            <a:r>
              <a:rPr lang="en-US" sz="2200" dirty="0" smtClean="0"/>
              <a:t>All deliverable deadlines were met by Federal Partners</a:t>
            </a:r>
          </a:p>
          <a:p>
            <a:r>
              <a:rPr lang="en-US" sz="2200" dirty="0" smtClean="0"/>
              <a:t>Information submitted includes: </a:t>
            </a:r>
          </a:p>
          <a:p>
            <a:pPr lvl="1"/>
            <a:r>
              <a:rPr lang="en-US" sz="2000" dirty="0" smtClean="0"/>
              <a:t>Narrative about the agencies </a:t>
            </a:r>
          </a:p>
          <a:p>
            <a:pPr lvl="1"/>
            <a:r>
              <a:rPr lang="en-US" sz="2000" dirty="0" smtClean="0"/>
              <a:t>Narratives about proposed actions and goals</a:t>
            </a:r>
          </a:p>
          <a:p>
            <a:pPr lvl="1"/>
            <a:r>
              <a:rPr lang="en-US" sz="2000" dirty="0" smtClean="0"/>
              <a:t>2012-13 Two Year Milestones</a:t>
            </a:r>
          </a:p>
          <a:p>
            <a:pPr lvl="1"/>
            <a:endParaRPr lang="en-US" sz="2100" dirty="0" smtClean="0"/>
          </a:p>
          <a:p>
            <a:pPr lvl="1">
              <a:buNone/>
            </a:pPr>
            <a:endParaRPr lang="en-US" sz="21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5432069"/>
              </p:ext>
            </p:extLst>
          </p:nvPr>
        </p:nvGraphicFramePr>
        <p:xfrm>
          <a:off x="2362200" y="54864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 Area in Acres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DC 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Federal Agencies Total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39,066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9,742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7711"/>
            <a:ext cx="5210175" cy="674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Navy Yard curbc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1955368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57600"/>
            <a:ext cx="175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764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/>
          <p:nvPr/>
        </p:nvCxnSpPr>
        <p:spPr>
          <a:xfrm rot="5400000">
            <a:off x="-1675607" y="3428207"/>
            <a:ext cx="6858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avy Yard curb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9553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175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5400000">
            <a:off x="-1675607" y="3428207"/>
            <a:ext cx="6858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752600" y="1676400"/>
            <a:ext cx="73914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2012-13 Two Year Milestones</a:t>
            </a:r>
            <a:br>
              <a:rPr lang="en-US" b="1" dirty="0" smtClean="0"/>
            </a:br>
            <a:r>
              <a:rPr lang="en-US" b="1" dirty="0" smtClean="0"/>
              <a:t>Federal Partners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05000" y="1828800"/>
            <a:ext cx="7086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Agencies catalogued existing installed BMPs</a:t>
            </a:r>
          </a:p>
          <a:p>
            <a:r>
              <a:rPr lang="en-US" dirty="0" smtClean="0"/>
              <a:t>Practices to be installed through 2013 were submitted by agencies</a:t>
            </a:r>
          </a:p>
          <a:p>
            <a:r>
              <a:rPr lang="en-US" dirty="0" smtClean="0"/>
              <a:t>Long-term (programmatic) practices were submitted by agencies</a:t>
            </a:r>
          </a:p>
          <a:p>
            <a:pPr lvl="1"/>
            <a:r>
              <a:rPr lang="en-US" dirty="0" smtClean="0"/>
              <a:t>Such as: managing areas as fields, allowing reforestation, removing permeable areas, developing sustainability, pollution prevention and LID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avy Yard curb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52600" cy="195536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1752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 rot="5400000">
            <a:off x="-1675607" y="3428207"/>
            <a:ext cx="68580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76400"/>
            <a:ext cx="175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752600" y="1676400"/>
            <a:ext cx="7391400" cy="1588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05000" y="274638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2012-13 Two Year Milestones</a:t>
            </a:r>
            <a:br>
              <a:rPr lang="en-US" b="1" dirty="0" smtClean="0"/>
            </a:br>
            <a:r>
              <a:rPr lang="en-US" b="1" dirty="0" smtClean="0"/>
              <a:t>DDOE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05000" y="1828800"/>
            <a:ext cx="7086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Expand urban tree canopy</a:t>
            </a:r>
          </a:p>
          <a:p>
            <a:pPr lvl="1"/>
            <a:r>
              <a:rPr lang="en-US" dirty="0" smtClean="0"/>
              <a:t>Plant 4,150 trees per year</a:t>
            </a:r>
          </a:p>
          <a:p>
            <a:r>
              <a:rPr lang="en-US" dirty="0" err="1" smtClean="0"/>
              <a:t>RiverSmart</a:t>
            </a:r>
            <a:r>
              <a:rPr lang="en-US" dirty="0" smtClean="0"/>
              <a:t> Homes/Schools/Rooftops</a:t>
            </a:r>
          </a:p>
          <a:p>
            <a:pPr lvl="1"/>
            <a:r>
              <a:rPr lang="en-US" dirty="0" smtClean="0"/>
              <a:t>  ~ 2,000 Homes audited</a:t>
            </a:r>
          </a:p>
          <a:p>
            <a:pPr lvl="1"/>
            <a:r>
              <a:rPr lang="en-US" dirty="0" smtClean="0"/>
              <a:t>4 Schools</a:t>
            </a:r>
          </a:p>
          <a:p>
            <a:pPr lvl="1"/>
            <a:r>
              <a:rPr lang="en-US" dirty="0" smtClean="0"/>
              <a:t>140,000 sq ft of green roof to be installed</a:t>
            </a:r>
          </a:p>
          <a:p>
            <a:r>
              <a:rPr lang="en-US" dirty="0" err="1" smtClean="0"/>
              <a:t>RiverSmart</a:t>
            </a:r>
            <a:r>
              <a:rPr lang="en-US" dirty="0" smtClean="0"/>
              <a:t> Washington Demo project</a:t>
            </a:r>
          </a:p>
          <a:p>
            <a:pPr lvl="1"/>
            <a:r>
              <a:rPr lang="en-US" dirty="0" smtClean="0"/>
              <a:t>Retrofit 22 acres with LID to max extent practical </a:t>
            </a:r>
          </a:p>
          <a:p>
            <a:r>
              <a:rPr lang="en-US" dirty="0" smtClean="0"/>
              <a:t>Stream Restoration</a:t>
            </a:r>
          </a:p>
          <a:p>
            <a:pPr lvl="1"/>
            <a:r>
              <a:rPr lang="en-US" dirty="0" smtClean="0"/>
              <a:t>7800 ft of stream to be restored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582</Words>
  <Application>Microsoft Office PowerPoint</Application>
  <PresentationFormat>On-screen Show (4:3)</PresentationFormat>
  <Paragraphs>120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DC Draft Phase II  Watershed Implementation Plan   Stakeholder Meeting</vt:lpstr>
      <vt:lpstr>Allocation Areas</vt:lpstr>
      <vt:lpstr>How Will Allocations be Met?</vt:lpstr>
      <vt:lpstr>MS4 Permit</vt:lpstr>
      <vt:lpstr>Slide 5</vt:lpstr>
      <vt:lpstr>Federal Partnership</vt:lpstr>
      <vt:lpstr>Slide 7</vt:lpstr>
      <vt:lpstr>2012-13 Two Year Milestones Federal Partners</vt:lpstr>
      <vt:lpstr>2012-13 Two Year Milestones DDOE</vt:lpstr>
      <vt:lpstr>BMP Inspection and Maintenance</vt:lpstr>
      <vt:lpstr>Tracking and Reporting</vt:lpstr>
      <vt:lpstr>What’s Next?</vt:lpstr>
      <vt:lpstr>Important Links/Contacts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Sarah.Sand</dc:creator>
  <cp:lastModifiedBy>Sarah.Sand</cp:lastModifiedBy>
  <cp:revision>220</cp:revision>
  <dcterms:created xsi:type="dcterms:W3CDTF">2012-02-07T14:32:17Z</dcterms:created>
  <dcterms:modified xsi:type="dcterms:W3CDTF">2012-03-01T16:18:48Z</dcterms:modified>
</cp:coreProperties>
</file>