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97" r:id="rId4"/>
    <p:sldId id="295" r:id="rId5"/>
    <p:sldId id="270" r:id="rId6"/>
    <p:sldId id="284" r:id="rId7"/>
    <p:sldId id="276" r:id="rId8"/>
    <p:sldId id="288" r:id="rId9"/>
    <p:sldId id="278" r:id="rId10"/>
    <p:sldId id="279" r:id="rId11"/>
    <p:sldId id="283" r:id="rId12"/>
    <p:sldId id="294" r:id="rId13"/>
    <p:sldId id="293" r:id="rId14"/>
    <p:sldId id="25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tos" initials="KWA" lastIdx="9" clrIdx="0"/>
  <p:cmAuthor id="1" name="Reginald Parrish" initials="R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352F26-3252-4FCB-B63B-F47032A883B8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D2BA9-CC06-48DD-ACA9-6EEDD8C1C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AFE526-615A-4153-8D60-B948931C380E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676A9D-8038-4736-BEF7-61A3BEAF1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0BFCE-7248-402A-9367-82CB3C473CD6}" type="slidenum">
              <a:rPr lang="en-US"/>
              <a:pPr/>
              <a:t>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529A-5FBC-4C08-9F11-DB1482A8C6FE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8656-700B-40E8-9E59-C13E9FE60CB1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36F9-F47C-43B9-8520-FCEA8727FF61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FDB5-FBBC-455C-97E0-D731B5519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F45F-8182-4660-BFC7-3EFF6CB4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F45F-8182-4660-BFC7-3EFF6CB4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6E5A-E06F-42E4-B336-4213C2BA9541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62A1-C1F6-4BF2-A82C-8AB77147ED55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153-6EFA-4426-97BF-815F505A963E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AA8-35C4-4642-B5B4-DE9E4C7B026C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49A8-CED8-4E8C-8E84-0AF9CA1BED71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8EE3-9428-47C0-91E1-EF866774D1E5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26A2-1B3D-41ED-AF2E-7F3A9F78EC66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9000-9DB6-4542-B1D1-DB33C5365EAA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B991-A79F-4073-8415-1BE16B4491E7}" type="datetime1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semite.epa.gov/oa/EAB_Web_Docket.nsf/Active+Dockets?Open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antos.katherine@epa.gov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epa.gov/chesapeakebaytmdl" TargetMode="External"/><Relationship Id="rId4" Type="http://schemas.openxmlformats.org/officeDocument/2006/relationships/image" Target="../media/image22.jpeg"/><Relationship Id="rId9" Type="http://schemas.openxmlformats.org/officeDocument/2006/relationships/hyperlink" Target="mailto:molloy.jennifer@ep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8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Developing Final Phase II WIPs and Milestones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Katherine </a:t>
            </a:r>
            <a:r>
              <a:rPr lang="en-US" dirty="0" err="1" smtClean="0">
                <a:solidFill>
                  <a:schemeClr val="accent2"/>
                </a:solidFill>
              </a:rPr>
              <a:t>Antos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Chesapeake Bay Program Office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Jenny Molloy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Water Protection Division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140" y="5474494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DC Draft Phase II WIP Stakeholder Meeting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March 1, 2012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13" descr="EPA-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0" y="4495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E3C2E1-1F77-45BD-BA84-013482FDBB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81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3900" dirty="0" smtClean="0">
                <a:solidFill>
                  <a:srgbClr val="993300"/>
                </a:solidFill>
              </a:rPr>
              <a:t>2012-2013 Milestones – Strengths</a:t>
            </a:r>
          </a:p>
          <a:p>
            <a:pPr lvl="1"/>
            <a:r>
              <a:rPr lang="en-US" sz="3100" dirty="0" smtClean="0">
                <a:solidFill>
                  <a:srgbClr val="002060"/>
                </a:solidFill>
              </a:rPr>
              <a:t>Federal agencies created input decks identifying specific BMPs that would be implemented in the 2012-2013 milestone period.</a:t>
            </a:r>
          </a:p>
          <a:p>
            <a:pPr lvl="1"/>
            <a:r>
              <a:rPr lang="en-US" sz="3100" dirty="0" smtClean="0">
                <a:solidFill>
                  <a:srgbClr val="002060"/>
                </a:solidFill>
              </a:rPr>
              <a:t>Includes progress under the Long term Control Plan to minimize combined sewer overflows. </a:t>
            </a:r>
          </a:p>
          <a:p>
            <a:pPr lvl="1"/>
            <a:endParaRPr lang="en-US" sz="260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3900" dirty="0" smtClean="0">
                <a:solidFill>
                  <a:srgbClr val="993300"/>
                </a:solidFill>
              </a:rPr>
              <a:t>2012-2013  Milestones – Areas for Improvement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Add milestones to finalize stormwater regulations and </a:t>
            </a:r>
            <a:r>
              <a:rPr lang="en-US" sz="3200" dirty="0" err="1" smtClean="0">
                <a:solidFill>
                  <a:srgbClr val="002060"/>
                </a:solidFill>
              </a:rPr>
              <a:t>stormwater</a:t>
            </a:r>
            <a:r>
              <a:rPr lang="en-US" sz="3200" dirty="0" smtClean="0">
                <a:solidFill>
                  <a:srgbClr val="002060"/>
                </a:solidFill>
              </a:rPr>
              <a:t> guidebook.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Consider adding milestones to reflect specific MS4 permit and draft Phase WIP commitments (e.g. retrofit).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Add milestone to have fully effective offsets program in place by December 2013 for growth sectors.</a:t>
            </a:r>
          </a:p>
          <a:p>
            <a:pPr lvl="1">
              <a:spcAft>
                <a:spcPts val="600"/>
              </a:spcAft>
            </a:pPr>
            <a:endParaRPr lang="en-US" sz="3200" dirty="0" smtClean="0"/>
          </a:p>
          <a:p>
            <a:pPr lvl="1">
              <a:spcAft>
                <a:spcPts val="600"/>
              </a:spcAft>
            </a:pPr>
            <a:endParaRPr lang="en-US" sz="2600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066800"/>
          </a:xfrm>
          <a:noFill/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1563FF"/>
                </a:solidFill>
              </a:rPr>
              <a:t>EPA Evaluation of DC 2012-2013 Milestones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 </a:t>
            </a:r>
            <a:r>
              <a:rPr lang="en-US" sz="3200" b="1" dirty="0" smtClean="0">
                <a:solidFill>
                  <a:srgbClr val="1563FF"/>
                </a:solidFill>
              </a:rPr>
              <a:t>Timeline for Finalizing Phase II WIP</a:t>
            </a:r>
            <a:endParaRPr lang="en-US" sz="4000" b="1" dirty="0">
              <a:solidFill>
                <a:srgbClr val="156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DC and EPA working to resolve comments on WIP and milestones.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Final DC WIP and milestones expected by March 30, 2012.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EPA will evaluate final Phase II WIPs and milestones. </a:t>
            </a:r>
            <a:endParaRPr lang="en-US" strike="sngStrike" dirty="0" smtClean="0">
              <a:solidFill>
                <a:srgbClr val="00206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</a:t>
            </a:r>
            <a:r>
              <a:rPr lang="en-US" sz="3200" b="1" dirty="0" smtClean="0">
                <a:solidFill>
                  <a:srgbClr val="1563FF"/>
                </a:solidFill>
              </a:rPr>
              <a:t>Federal Agreement on </a:t>
            </a:r>
            <a:r>
              <a:rPr lang="en-US" sz="3200" b="1" dirty="0" err="1" smtClean="0">
                <a:solidFill>
                  <a:srgbClr val="1563FF"/>
                </a:solidFill>
              </a:rPr>
              <a:t>Stormwater</a:t>
            </a:r>
            <a:r>
              <a:rPr lang="en-US" sz="3200" b="1" dirty="0" smtClean="0">
                <a:solidFill>
                  <a:srgbClr val="1563FF"/>
                </a:solidFill>
              </a:rPr>
              <a:t> in DC</a:t>
            </a:r>
            <a:endParaRPr lang="en-US" sz="4000" b="1" dirty="0">
              <a:solidFill>
                <a:srgbClr val="156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Outline specific expectations and objectives related to EOs, EISA, MS4 permit, WIP, etc.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Initial discussion included EPA-DOD; has been expanded to include all federal agencies with facilities in DC.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Technical session in February to discuss current agency efforts related to technical.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Follow-up policy session in March.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 </a:t>
            </a:r>
            <a:r>
              <a:rPr lang="en-US" sz="3200" b="1" dirty="0" smtClean="0">
                <a:solidFill>
                  <a:srgbClr val="1563FF"/>
                </a:solidFill>
              </a:rPr>
              <a:t>MS4 Permit for District of Columbia</a:t>
            </a:r>
            <a:endParaRPr lang="en-US" sz="4000" b="1" dirty="0">
              <a:solidFill>
                <a:srgbClr val="156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DC MS4 permit contested by 2 different groups of appellants.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DDOE filed a petition to intervene. Motion granted.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All parties agreed to attempt resolution via Alternative Dispute Resolution.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Several briefs, motions, etc. filed at the request of EAB; several orders issued by EAB.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Initial ADR meetings scheduled for March.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DC is continuing to implement most elements of the permit. Stay in effect for several provisions.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http://yosemite.epa.gov/oa/EAB_Web_Docket.nsf/Active+Dockets?OpenView</a:t>
            </a:r>
            <a:r>
              <a:rPr lang="en-US" dirty="0" smtClean="0">
                <a:solidFill>
                  <a:srgbClr val="002060"/>
                </a:solidFill>
              </a:rPr>
              <a:t>.  Date filed 11/04/2011.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7" descr="roadless_skidmore_cree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170449"/>
            <a:ext cx="2819400" cy="18859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17" descr="rain barrel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089355" y="1264119"/>
            <a:ext cx="1937087" cy="1752600"/>
          </a:xfrm>
          <a:prstGeom prst="rect">
            <a:avLst/>
          </a:prstGeom>
        </p:spPr>
      </p:pic>
      <p:pic>
        <p:nvPicPr>
          <p:cNvPr id="1026" name="Picture 2" descr="C:\Users\kantos\Pictures\5.11 PSC Pictures\Picture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1178750"/>
            <a:ext cx="1447800" cy="1944187"/>
          </a:xfrm>
          <a:prstGeom prst="rect">
            <a:avLst/>
          </a:prstGeom>
          <a:noFill/>
        </p:spPr>
      </p:pic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5562600"/>
            <a:ext cx="2133600" cy="457200"/>
          </a:xfrm>
          <a:noFill/>
        </p:spPr>
        <p:txBody>
          <a:bodyPr/>
          <a:lstStyle/>
          <a:p>
            <a:fld id="{573B2B91-5C85-4E56-A9D5-D00CD12A70AC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2531" name="Picture 2" descr="spsp1_mikelan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600" y="3056699"/>
            <a:ext cx="2667000" cy="16478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685800" y="441325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en-US" sz="4000" b="1" dirty="0">
                <a:solidFill>
                  <a:srgbClr val="5A5A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</a:p>
        </p:txBody>
      </p:sp>
      <p:pic>
        <p:nvPicPr>
          <p:cNvPr id="16" name="Picture 15" descr="Anacostia 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67000" y="1171875"/>
            <a:ext cx="2590800" cy="1935103"/>
          </a:xfrm>
          <a:prstGeom prst="rect">
            <a:avLst/>
          </a:prstGeom>
        </p:spPr>
      </p:pic>
      <p:pic>
        <p:nvPicPr>
          <p:cNvPr id="22534" name="Picture 5" descr="dobbs-crabboat2-450x33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9200" y="3048000"/>
            <a:ext cx="2143125" cy="1656524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857764" y="4886740"/>
            <a:ext cx="542847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8"/>
              </a:rPr>
              <a:t>antos.katherine@epa.gov</a:t>
            </a:r>
            <a:r>
              <a:rPr lang="en-US" sz="2400" dirty="0">
                <a:solidFill>
                  <a:srgbClr val="993300"/>
                </a:solidFill>
              </a:rPr>
              <a:t>, (410) 295-1358</a:t>
            </a:r>
          </a:p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9"/>
              </a:rPr>
              <a:t>molloy.jennifer@epa.gov</a:t>
            </a:r>
            <a:r>
              <a:rPr lang="en-US" sz="2400" dirty="0">
                <a:solidFill>
                  <a:srgbClr val="993300"/>
                </a:solidFill>
              </a:rPr>
              <a:t>, </a:t>
            </a:r>
            <a:r>
              <a:rPr lang="en-US" sz="2400" dirty="0" smtClean="0">
                <a:solidFill>
                  <a:srgbClr val="993300"/>
                </a:solidFill>
              </a:rPr>
              <a:t>(215) 837-8011 </a:t>
            </a:r>
            <a:endParaRPr lang="en-US" sz="2400" dirty="0">
              <a:solidFill>
                <a:srgbClr val="993300"/>
              </a:solidFill>
            </a:endParaRPr>
          </a:p>
          <a:p>
            <a:pPr algn="ctr"/>
            <a:r>
              <a:rPr lang="en-US" sz="2400" dirty="0">
                <a:solidFill>
                  <a:srgbClr val="993300"/>
                </a:solidFill>
                <a:hlinkClick r:id="rId10"/>
              </a:rPr>
              <a:t>www.epa.gov/chesapeakebaytmdl</a:t>
            </a:r>
            <a:endParaRPr lang="en-US" sz="2400" dirty="0">
              <a:solidFill>
                <a:srgbClr val="993300"/>
              </a:solidFill>
            </a:endParaRPr>
          </a:p>
          <a:p>
            <a:pPr algn="ctr"/>
            <a:endParaRPr lang="en-US" sz="3200" dirty="0">
              <a:solidFill>
                <a:srgbClr val="993300"/>
              </a:solidFill>
            </a:endParaRPr>
          </a:p>
        </p:txBody>
      </p:sp>
      <p:pic>
        <p:nvPicPr>
          <p:cNvPr id="17" name="Picture 16" descr="Jefferson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352800" y="3048000"/>
            <a:ext cx="2209800" cy="166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3200" b="1" dirty="0" smtClean="0">
                <a:solidFill>
                  <a:srgbClr val="1563FF"/>
                </a:solidFill>
                <a:ea typeface="+mn-ea"/>
                <a:cs typeface="+mn-cs"/>
              </a:rPr>
              <a:t>Objectives</a:t>
            </a:r>
            <a:r>
              <a:rPr lang="en-US" sz="4000" dirty="0" smtClean="0">
                <a:solidFill>
                  <a:srgbClr val="1563FF"/>
                </a:solidFill>
              </a:rPr>
              <a:t> </a:t>
            </a:r>
            <a:endParaRPr lang="en-US" sz="4000" dirty="0">
              <a:solidFill>
                <a:srgbClr val="156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TMDL and WIP Process </a:t>
            </a:r>
            <a:r>
              <a:rPr lang="en-US" dirty="0" smtClean="0">
                <a:solidFill>
                  <a:srgbClr val="002060"/>
                </a:solidFill>
              </a:rPr>
              <a:t>Background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Evaluation of Draft </a:t>
            </a:r>
            <a:r>
              <a:rPr lang="en-US" dirty="0" smtClean="0">
                <a:solidFill>
                  <a:srgbClr val="002060"/>
                </a:solidFill>
              </a:rPr>
              <a:t>Phase II </a:t>
            </a:r>
            <a:r>
              <a:rPr lang="en-US" dirty="0" smtClean="0">
                <a:solidFill>
                  <a:srgbClr val="002060"/>
                </a:solidFill>
              </a:rPr>
              <a:t>WIPs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2012-2013 Milestones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Status </a:t>
            </a:r>
            <a:r>
              <a:rPr lang="en-US" dirty="0" smtClean="0">
                <a:solidFill>
                  <a:srgbClr val="002060"/>
                </a:solidFill>
              </a:rPr>
              <a:t>of Key </a:t>
            </a:r>
            <a:r>
              <a:rPr lang="en-US" dirty="0" err="1" smtClean="0">
                <a:solidFill>
                  <a:srgbClr val="002060"/>
                </a:solidFill>
              </a:rPr>
              <a:t>Stormwater</a:t>
            </a:r>
            <a:r>
              <a:rPr lang="en-US" dirty="0" smtClean="0">
                <a:solidFill>
                  <a:srgbClr val="002060"/>
                </a:solidFill>
              </a:rPr>
              <a:t> Initiatives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3" descr="EC.jpg"/>
          <p:cNvPicPr>
            <a:picLocks noChangeAspect="1"/>
          </p:cNvPicPr>
          <p:nvPr/>
        </p:nvPicPr>
        <p:blipFill>
          <a:blip r:embed="rId3" cstate="print"/>
          <a:srcRect t="5656" b="19733"/>
          <a:stretch>
            <a:fillRect/>
          </a:stretch>
        </p:blipFill>
        <p:spPr>
          <a:xfrm>
            <a:off x="3505200" y="3135313"/>
            <a:ext cx="5524500" cy="13716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0500" y="1600200"/>
            <a:ext cx="7315200" cy="990600"/>
          </a:xfrm>
          <a:prstGeom prst="wedgeRoundRectCallout">
            <a:avLst>
              <a:gd name="adj1" fmla="val -5565"/>
              <a:gd name="adj2" fmla="val 1065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67100" y="4506913"/>
            <a:ext cx="4479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Chesapeake Bay Executive Council, 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687513"/>
            <a:ext cx="616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1563FF"/>
                </a:solidFill>
              </a:rPr>
              <a:t>Practices in Place by 2025</a:t>
            </a:r>
            <a:endParaRPr lang="en-US" sz="4400" dirty="0">
              <a:solidFill>
                <a:srgbClr val="156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22ADE0-2D6D-46AE-9EAA-21A7E10C5FA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7350" cy="5181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000" dirty="0" smtClean="0">
              <a:solidFill>
                <a:srgbClr val="9933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3810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1563FF"/>
                </a:solidFill>
                <a:latin typeface="+mj-lt"/>
              </a:rPr>
              <a:t>Bay TMDL Based on Jurisdictions’ Plans</a:t>
            </a:r>
            <a:endParaRPr lang="en-US" sz="3200" b="1" dirty="0">
              <a:solidFill>
                <a:srgbClr val="1563FF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038" y="4144963"/>
            <a:ext cx="1436687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4144963"/>
            <a:ext cx="141446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5688" y="4144963"/>
            <a:ext cx="1443037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0400" y="4144963"/>
            <a:ext cx="1452563" cy="187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 descr="TMDLsignaturepage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33800" y="1371600"/>
            <a:ext cx="168592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24000" y="4724400"/>
            <a:ext cx="1452563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4450" y="4745038"/>
            <a:ext cx="14478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943600" y="4724400"/>
            <a:ext cx="1447800" cy="187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 rot="5400000">
            <a:off x="4419600" y="555625"/>
            <a:ext cx="457200" cy="6553200"/>
          </a:xfrm>
          <a:prstGeom prst="lef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lide Number Placeholder 14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B4F09-7841-4935-B286-FDB6F0FCC19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C4F3F-5472-4CA1-8833-0F1D023F0E37}" type="slidenum">
              <a:rPr lang="en-US"/>
              <a:pPr/>
              <a:t>5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457200" y="904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56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TMDL and WIP Development Schedule: </a:t>
            </a:r>
            <a:r>
              <a:rPr lang="en-US" sz="2800" b="1" dirty="0" smtClean="0">
                <a:solidFill>
                  <a:srgbClr val="156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2009 - Ph. II WIP</a:t>
            </a:r>
            <a:endParaRPr lang="en-US" sz="2800" b="1" dirty="0">
              <a:solidFill>
                <a:srgbClr val="156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730250"/>
            <a:ext cx="1905000" cy="1303338"/>
            <a:chOff x="0" y="1101"/>
            <a:chExt cx="1442" cy="1056"/>
          </a:xfrm>
        </p:grpSpPr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0" y="1101"/>
              <a:ext cx="1440" cy="105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45720"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Major basin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jurisdiction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loading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targets</a:t>
              </a:r>
            </a:p>
          </p:txBody>
        </p:sp>
        <p:pic>
          <p:nvPicPr>
            <p:cNvPr id="429061" name="Picture 5" descr="allmajwsmstbasins"/>
            <p:cNvPicPr>
              <a:picLocks noChangeAspect="1" noChangeArrowheads="1"/>
            </p:cNvPicPr>
            <p:nvPr/>
          </p:nvPicPr>
          <p:blipFill>
            <a:blip r:embed="rId3" cstate="screen"/>
            <a:srcRect l="25424" t="4109" r="25424" b="4109"/>
            <a:stretch>
              <a:fillRect/>
            </a:stretch>
          </p:blipFill>
          <p:spPr bwMode="auto">
            <a:xfrm>
              <a:off x="569" y="1128"/>
              <a:ext cx="873" cy="1008"/>
            </a:xfrm>
            <a:prstGeom prst="rect">
              <a:avLst/>
            </a:prstGeom>
            <a:noFill/>
          </p:spPr>
        </p:pic>
      </p:grp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0" y="126365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Oct 2009</a:t>
            </a: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7010400" y="4648200"/>
            <a:ext cx="1819275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2-year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milestones, reporting, modeling, monitoring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87140" y="4876800"/>
            <a:ext cx="684212" cy="741363"/>
            <a:chOff x="1260" y="2558"/>
            <a:chExt cx="517" cy="504"/>
          </a:xfrm>
        </p:grpSpPr>
        <p:sp>
          <p:nvSpPr>
            <p:cNvPr id="429065" name="Freeform 9"/>
            <p:cNvSpPr>
              <a:spLocks/>
            </p:cNvSpPr>
            <p:nvPr/>
          </p:nvSpPr>
          <p:spPr bwMode="auto">
            <a:xfrm>
              <a:off x="1260" y="2910"/>
              <a:ext cx="513" cy="152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195" y="0"/>
                </a:cxn>
                <a:cxn ang="0">
                  <a:pos x="157" y="4"/>
                </a:cxn>
                <a:cxn ang="0">
                  <a:pos x="127" y="8"/>
                </a:cxn>
                <a:cxn ang="0">
                  <a:pos x="93" y="17"/>
                </a:cxn>
                <a:cxn ang="0">
                  <a:pos x="68" y="25"/>
                </a:cxn>
                <a:cxn ang="0">
                  <a:pos x="47" y="34"/>
                </a:cxn>
                <a:cxn ang="0">
                  <a:pos x="25" y="42"/>
                </a:cxn>
                <a:cxn ang="0">
                  <a:pos x="13" y="55"/>
                </a:cxn>
                <a:cxn ang="0">
                  <a:pos x="4" y="63"/>
                </a:cxn>
                <a:cxn ang="0">
                  <a:pos x="0" y="76"/>
                </a:cxn>
                <a:cxn ang="0">
                  <a:pos x="4" y="89"/>
                </a:cxn>
                <a:cxn ang="0">
                  <a:pos x="13" y="97"/>
                </a:cxn>
                <a:cxn ang="0">
                  <a:pos x="25" y="110"/>
                </a:cxn>
                <a:cxn ang="0">
                  <a:pos x="47" y="118"/>
                </a:cxn>
                <a:cxn ang="0">
                  <a:pos x="68" y="127"/>
                </a:cxn>
                <a:cxn ang="0">
                  <a:pos x="93" y="135"/>
                </a:cxn>
                <a:cxn ang="0">
                  <a:pos x="127" y="144"/>
                </a:cxn>
                <a:cxn ang="0">
                  <a:pos x="157" y="148"/>
                </a:cxn>
                <a:cxn ang="0">
                  <a:pos x="195" y="152"/>
                </a:cxn>
                <a:cxn ang="0">
                  <a:pos x="233" y="152"/>
                </a:cxn>
                <a:cxn ang="0">
                  <a:pos x="271" y="152"/>
                </a:cxn>
                <a:cxn ang="0">
                  <a:pos x="309" y="152"/>
                </a:cxn>
                <a:cxn ang="0">
                  <a:pos x="347" y="148"/>
                </a:cxn>
                <a:cxn ang="0">
                  <a:pos x="381" y="144"/>
                </a:cxn>
                <a:cxn ang="0">
                  <a:pos x="411" y="140"/>
                </a:cxn>
                <a:cxn ang="0">
                  <a:pos x="436" y="131"/>
                </a:cxn>
                <a:cxn ang="0">
                  <a:pos x="462" y="123"/>
                </a:cxn>
                <a:cxn ang="0">
                  <a:pos x="483" y="114"/>
                </a:cxn>
                <a:cxn ang="0">
                  <a:pos x="496" y="102"/>
                </a:cxn>
                <a:cxn ang="0">
                  <a:pos x="508" y="93"/>
                </a:cxn>
                <a:cxn ang="0">
                  <a:pos x="513" y="80"/>
                </a:cxn>
                <a:cxn ang="0">
                  <a:pos x="513" y="68"/>
                </a:cxn>
                <a:cxn ang="0">
                  <a:pos x="504" y="55"/>
                </a:cxn>
                <a:cxn ang="0">
                  <a:pos x="491" y="46"/>
                </a:cxn>
                <a:cxn ang="0">
                  <a:pos x="474" y="38"/>
                </a:cxn>
                <a:cxn ang="0">
                  <a:pos x="453" y="25"/>
                </a:cxn>
                <a:cxn ang="0">
                  <a:pos x="428" y="21"/>
                </a:cxn>
                <a:cxn ang="0">
                  <a:pos x="402" y="13"/>
                </a:cxn>
                <a:cxn ang="0">
                  <a:pos x="369" y="8"/>
                </a:cxn>
                <a:cxn ang="0">
                  <a:pos x="335" y="4"/>
                </a:cxn>
                <a:cxn ang="0">
                  <a:pos x="297" y="0"/>
                </a:cxn>
                <a:cxn ang="0">
                  <a:pos x="258" y="0"/>
                </a:cxn>
              </a:cxnLst>
              <a:rect l="0" t="0" r="r" b="b"/>
              <a:pathLst>
                <a:path w="513" h="152">
                  <a:moveTo>
                    <a:pt x="258" y="0"/>
                  </a:moveTo>
                  <a:lnTo>
                    <a:pt x="246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195" y="0"/>
                  </a:lnTo>
                  <a:lnTo>
                    <a:pt x="182" y="4"/>
                  </a:lnTo>
                  <a:lnTo>
                    <a:pt x="169" y="4"/>
                  </a:lnTo>
                  <a:lnTo>
                    <a:pt x="157" y="4"/>
                  </a:lnTo>
                  <a:lnTo>
                    <a:pt x="148" y="8"/>
                  </a:lnTo>
                  <a:lnTo>
                    <a:pt x="136" y="8"/>
                  </a:lnTo>
                  <a:lnTo>
                    <a:pt x="127" y="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93" y="17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17" y="51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6"/>
                  </a:lnTo>
                  <a:lnTo>
                    <a:pt x="4" y="80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8" y="93"/>
                  </a:lnTo>
                  <a:lnTo>
                    <a:pt x="8" y="97"/>
                  </a:lnTo>
                  <a:lnTo>
                    <a:pt x="13" y="97"/>
                  </a:lnTo>
                  <a:lnTo>
                    <a:pt x="17" y="102"/>
                  </a:lnTo>
                  <a:lnTo>
                    <a:pt x="21" y="106"/>
                  </a:lnTo>
                  <a:lnTo>
                    <a:pt x="25" y="110"/>
                  </a:lnTo>
                  <a:lnTo>
                    <a:pt x="34" y="114"/>
                  </a:lnTo>
                  <a:lnTo>
                    <a:pt x="38" y="114"/>
                  </a:lnTo>
                  <a:lnTo>
                    <a:pt x="47" y="118"/>
                  </a:lnTo>
                  <a:lnTo>
                    <a:pt x="51" y="123"/>
                  </a:lnTo>
                  <a:lnTo>
                    <a:pt x="59" y="127"/>
                  </a:lnTo>
                  <a:lnTo>
                    <a:pt x="68" y="127"/>
                  </a:lnTo>
                  <a:lnTo>
                    <a:pt x="76" y="131"/>
                  </a:lnTo>
                  <a:lnTo>
                    <a:pt x="85" y="131"/>
                  </a:lnTo>
                  <a:lnTo>
                    <a:pt x="93" y="135"/>
                  </a:lnTo>
                  <a:lnTo>
                    <a:pt x="106" y="140"/>
                  </a:lnTo>
                  <a:lnTo>
                    <a:pt x="114" y="140"/>
                  </a:lnTo>
                  <a:lnTo>
                    <a:pt x="127" y="144"/>
                  </a:lnTo>
                  <a:lnTo>
                    <a:pt x="136" y="144"/>
                  </a:lnTo>
                  <a:lnTo>
                    <a:pt x="148" y="144"/>
                  </a:lnTo>
                  <a:lnTo>
                    <a:pt x="157" y="148"/>
                  </a:lnTo>
                  <a:lnTo>
                    <a:pt x="169" y="148"/>
                  </a:lnTo>
                  <a:lnTo>
                    <a:pt x="182" y="148"/>
                  </a:lnTo>
                  <a:lnTo>
                    <a:pt x="195" y="152"/>
                  </a:lnTo>
                  <a:lnTo>
                    <a:pt x="208" y="152"/>
                  </a:lnTo>
                  <a:lnTo>
                    <a:pt x="220" y="152"/>
                  </a:lnTo>
                  <a:lnTo>
                    <a:pt x="233" y="152"/>
                  </a:lnTo>
                  <a:lnTo>
                    <a:pt x="246" y="152"/>
                  </a:lnTo>
                  <a:lnTo>
                    <a:pt x="258" y="152"/>
                  </a:lnTo>
                  <a:lnTo>
                    <a:pt x="271" y="152"/>
                  </a:lnTo>
                  <a:lnTo>
                    <a:pt x="284" y="152"/>
                  </a:lnTo>
                  <a:lnTo>
                    <a:pt x="297" y="152"/>
                  </a:lnTo>
                  <a:lnTo>
                    <a:pt x="309" y="152"/>
                  </a:lnTo>
                  <a:lnTo>
                    <a:pt x="322" y="152"/>
                  </a:lnTo>
                  <a:lnTo>
                    <a:pt x="335" y="148"/>
                  </a:lnTo>
                  <a:lnTo>
                    <a:pt x="347" y="148"/>
                  </a:lnTo>
                  <a:lnTo>
                    <a:pt x="356" y="148"/>
                  </a:lnTo>
                  <a:lnTo>
                    <a:pt x="369" y="144"/>
                  </a:lnTo>
                  <a:lnTo>
                    <a:pt x="381" y="144"/>
                  </a:lnTo>
                  <a:lnTo>
                    <a:pt x="390" y="144"/>
                  </a:lnTo>
                  <a:lnTo>
                    <a:pt x="402" y="140"/>
                  </a:lnTo>
                  <a:lnTo>
                    <a:pt x="411" y="140"/>
                  </a:lnTo>
                  <a:lnTo>
                    <a:pt x="419" y="135"/>
                  </a:lnTo>
                  <a:lnTo>
                    <a:pt x="428" y="131"/>
                  </a:lnTo>
                  <a:lnTo>
                    <a:pt x="436" y="131"/>
                  </a:lnTo>
                  <a:lnTo>
                    <a:pt x="445" y="127"/>
                  </a:lnTo>
                  <a:lnTo>
                    <a:pt x="453" y="127"/>
                  </a:lnTo>
                  <a:lnTo>
                    <a:pt x="462" y="123"/>
                  </a:lnTo>
                  <a:lnTo>
                    <a:pt x="470" y="118"/>
                  </a:lnTo>
                  <a:lnTo>
                    <a:pt x="474" y="114"/>
                  </a:lnTo>
                  <a:lnTo>
                    <a:pt x="483" y="114"/>
                  </a:lnTo>
                  <a:lnTo>
                    <a:pt x="487" y="110"/>
                  </a:lnTo>
                  <a:lnTo>
                    <a:pt x="491" y="106"/>
                  </a:lnTo>
                  <a:lnTo>
                    <a:pt x="496" y="102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3"/>
                  </a:lnTo>
                  <a:lnTo>
                    <a:pt x="508" y="89"/>
                  </a:lnTo>
                  <a:lnTo>
                    <a:pt x="513" y="85"/>
                  </a:lnTo>
                  <a:lnTo>
                    <a:pt x="513" y="80"/>
                  </a:lnTo>
                  <a:lnTo>
                    <a:pt x="513" y="76"/>
                  </a:lnTo>
                  <a:lnTo>
                    <a:pt x="513" y="72"/>
                  </a:lnTo>
                  <a:lnTo>
                    <a:pt x="513" y="68"/>
                  </a:lnTo>
                  <a:lnTo>
                    <a:pt x="508" y="63"/>
                  </a:lnTo>
                  <a:lnTo>
                    <a:pt x="508" y="59"/>
                  </a:lnTo>
                  <a:lnTo>
                    <a:pt x="504" y="55"/>
                  </a:lnTo>
                  <a:lnTo>
                    <a:pt x="500" y="55"/>
                  </a:lnTo>
                  <a:lnTo>
                    <a:pt x="496" y="51"/>
                  </a:lnTo>
                  <a:lnTo>
                    <a:pt x="491" y="46"/>
                  </a:lnTo>
                  <a:lnTo>
                    <a:pt x="487" y="42"/>
                  </a:lnTo>
                  <a:lnTo>
                    <a:pt x="483" y="38"/>
                  </a:lnTo>
                  <a:lnTo>
                    <a:pt x="474" y="38"/>
                  </a:lnTo>
                  <a:lnTo>
                    <a:pt x="470" y="34"/>
                  </a:lnTo>
                  <a:lnTo>
                    <a:pt x="462" y="29"/>
                  </a:lnTo>
                  <a:lnTo>
                    <a:pt x="453" y="25"/>
                  </a:lnTo>
                  <a:lnTo>
                    <a:pt x="445" y="25"/>
                  </a:lnTo>
                  <a:lnTo>
                    <a:pt x="436" y="21"/>
                  </a:lnTo>
                  <a:lnTo>
                    <a:pt x="428" y="21"/>
                  </a:lnTo>
                  <a:lnTo>
                    <a:pt x="419" y="17"/>
                  </a:lnTo>
                  <a:lnTo>
                    <a:pt x="411" y="13"/>
                  </a:lnTo>
                  <a:lnTo>
                    <a:pt x="402" y="13"/>
                  </a:lnTo>
                  <a:lnTo>
                    <a:pt x="390" y="8"/>
                  </a:lnTo>
                  <a:lnTo>
                    <a:pt x="381" y="8"/>
                  </a:lnTo>
                  <a:lnTo>
                    <a:pt x="369" y="8"/>
                  </a:lnTo>
                  <a:lnTo>
                    <a:pt x="356" y="4"/>
                  </a:lnTo>
                  <a:lnTo>
                    <a:pt x="347" y="4"/>
                  </a:lnTo>
                  <a:lnTo>
                    <a:pt x="335" y="4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4" y="0"/>
                  </a:lnTo>
                  <a:lnTo>
                    <a:pt x="271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6" name="Freeform 10"/>
            <p:cNvSpPr>
              <a:spLocks/>
            </p:cNvSpPr>
            <p:nvPr/>
          </p:nvSpPr>
          <p:spPr bwMode="auto">
            <a:xfrm>
              <a:off x="1357" y="2774"/>
              <a:ext cx="420" cy="284"/>
            </a:xfrm>
            <a:custGeom>
              <a:avLst/>
              <a:gdLst/>
              <a:ahLst/>
              <a:cxnLst>
                <a:cxn ang="0">
                  <a:pos x="416" y="229"/>
                </a:cxn>
                <a:cxn ang="0">
                  <a:pos x="403" y="238"/>
                </a:cxn>
                <a:cxn ang="0">
                  <a:pos x="390" y="246"/>
                </a:cxn>
                <a:cxn ang="0">
                  <a:pos x="373" y="254"/>
                </a:cxn>
                <a:cxn ang="0">
                  <a:pos x="356" y="263"/>
                </a:cxn>
                <a:cxn ang="0">
                  <a:pos x="335" y="271"/>
                </a:cxn>
                <a:cxn ang="0">
                  <a:pos x="314" y="276"/>
                </a:cxn>
                <a:cxn ang="0">
                  <a:pos x="293" y="280"/>
                </a:cxn>
                <a:cxn ang="0">
                  <a:pos x="267" y="284"/>
                </a:cxn>
                <a:cxn ang="0">
                  <a:pos x="242" y="284"/>
                </a:cxn>
                <a:cxn ang="0">
                  <a:pos x="212" y="284"/>
                </a:cxn>
                <a:cxn ang="0">
                  <a:pos x="183" y="284"/>
                </a:cxn>
                <a:cxn ang="0">
                  <a:pos x="157" y="284"/>
                </a:cxn>
                <a:cxn ang="0">
                  <a:pos x="128" y="280"/>
                </a:cxn>
                <a:cxn ang="0">
                  <a:pos x="102" y="271"/>
                </a:cxn>
                <a:cxn ang="0">
                  <a:pos x="81" y="267"/>
                </a:cxn>
                <a:cxn ang="0">
                  <a:pos x="60" y="259"/>
                </a:cxn>
                <a:cxn ang="0">
                  <a:pos x="39" y="246"/>
                </a:cxn>
                <a:cxn ang="0">
                  <a:pos x="26" y="238"/>
                </a:cxn>
                <a:cxn ang="0">
                  <a:pos x="13" y="229"/>
                </a:cxn>
                <a:cxn ang="0">
                  <a:pos x="5" y="216"/>
                </a:cxn>
                <a:cxn ang="0">
                  <a:pos x="0" y="187"/>
                </a:cxn>
                <a:cxn ang="0">
                  <a:pos x="0" y="85"/>
                </a:cxn>
                <a:cxn ang="0">
                  <a:pos x="0" y="72"/>
                </a:cxn>
                <a:cxn ang="0">
                  <a:pos x="9" y="59"/>
                </a:cxn>
                <a:cxn ang="0">
                  <a:pos x="22" y="51"/>
                </a:cxn>
                <a:cxn ang="0">
                  <a:pos x="39" y="38"/>
                </a:cxn>
                <a:cxn ang="0">
                  <a:pos x="56" y="30"/>
                </a:cxn>
                <a:cxn ang="0">
                  <a:pos x="77" y="21"/>
                </a:cxn>
                <a:cxn ang="0">
                  <a:pos x="102" y="13"/>
                </a:cxn>
                <a:cxn ang="0">
                  <a:pos x="132" y="9"/>
                </a:cxn>
                <a:cxn ang="0">
                  <a:pos x="161" y="4"/>
                </a:cxn>
                <a:cxn ang="0">
                  <a:pos x="191" y="0"/>
                </a:cxn>
                <a:cxn ang="0">
                  <a:pos x="229" y="0"/>
                </a:cxn>
                <a:cxn ang="0">
                  <a:pos x="272" y="4"/>
                </a:cxn>
                <a:cxn ang="0">
                  <a:pos x="305" y="9"/>
                </a:cxn>
                <a:cxn ang="0">
                  <a:pos x="335" y="13"/>
                </a:cxn>
                <a:cxn ang="0">
                  <a:pos x="356" y="21"/>
                </a:cxn>
                <a:cxn ang="0">
                  <a:pos x="377" y="30"/>
                </a:cxn>
                <a:cxn ang="0">
                  <a:pos x="390" y="38"/>
                </a:cxn>
                <a:cxn ang="0">
                  <a:pos x="399" y="47"/>
                </a:cxn>
                <a:cxn ang="0">
                  <a:pos x="407" y="51"/>
                </a:cxn>
                <a:cxn ang="0">
                  <a:pos x="411" y="55"/>
                </a:cxn>
                <a:cxn ang="0">
                  <a:pos x="411" y="59"/>
                </a:cxn>
                <a:cxn ang="0">
                  <a:pos x="420" y="119"/>
                </a:cxn>
              </a:cxnLst>
              <a:rect l="0" t="0" r="r" b="b"/>
              <a:pathLst>
                <a:path w="420" h="284">
                  <a:moveTo>
                    <a:pt x="420" y="221"/>
                  </a:moveTo>
                  <a:lnTo>
                    <a:pt x="416" y="225"/>
                  </a:lnTo>
                  <a:lnTo>
                    <a:pt x="416" y="229"/>
                  </a:lnTo>
                  <a:lnTo>
                    <a:pt x="411" y="233"/>
                  </a:lnTo>
                  <a:lnTo>
                    <a:pt x="407" y="233"/>
                  </a:lnTo>
                  <a:lnTo>
                    <a:pt x="403" y="238"/>
                  </a:lnTo>
                  <a:lnTo>
                    <a:pt x="399" y="242"/>
                  </a:lnTo>
                  <a:lnTo>
                    <a:pt x="394" y="246"/>
                  </a:lnTo>
                  <a:lnTo>
                    <a:pt x="390" y="246"/>
                  </a:lnTo>
                  <a:lnTo>
                    <a:pt x="386" y="250"/>
                  </a:lnTo>
                  <a:lnTo>
                    <a:pt x="377" y="254"/>
                  </a:lnTo>
                  <a:lnTo>
                    <a:pt x="373" y="254"/>
                  </a:lnTo>
                  <a:lnTo>
                    <a:pt x="369" y="259"/>
                  </a:lnTo>
                  <a:lnTo>
                    <a:pt x="361" y="259"/>
                  </a:lnTo>
                  <a:lnTo>
                    <a:pt x="356" y="263"/>
                  </a:lnTo>
                  <a:lnTo>
                    <a:pt x="348" y="267"/>
                  </a:lnTo>
                  <a:lnTo>
                    <a:pt x="344" y="267"/>
                  </a:lnTo>
                  <a:lnTo>
                    <a:pt x="335" y="271"/>
                  </a:lnTo>
                  <a:lnTo>
                    <a:pt x="327" y="271"/>
                  </a:lnTo>
                  <a:lnTo>
                    <a:pt x="322" y="276"/>
                  </a:lnTo>
                  <a:lnTo>
                    <a:pt x="314" y="276"/>
                  </a:lnTo>
                  <a:lnTo>
                    <a:pt x="305" y="276"/>
                  </a:lnTo>
                  <a:lnTo>
                    <a:pt x="297" y="280"/>
                  </a:lnTo>
                  <a:lnTo>
                    <a:pt x="293" y="280"/>
                  </a:lnTo>
                  <a:lnTo>
                    <a:pt x="284" y="280"/>
                  </a:lnTo>
                  <a:lnTo>
                    <a:pt x="276" y="284"/>
                  </a:lnTo>
                  <a:lnTo>
                    <a:pt x="267" y="284"/>
                  </a:lnTo>
                  <a:lnTo>
                    <a:pt x="259" y="284"/>
                  </a:lnTo>
                  <a:lnTo>
                    <a:pt x="250" y="284"/>
                  </a:lnTo>
                  <a:lnTo>
                    <a:pt x="242" y="284"/>
                  </a:lnTo>
                  <a:lnTo>
                    <a:pt x="233" y="284"/>
                  </a:lnTo>
                  <a:lnTo>
                    <a:pt x="225" y="284"/>
                  </a:lnTo>
                  <a:lnTo>
                    <a:pt x="212" y="284"/>
                  </a:lnTo>
                  <a:lnTo>
                    <a:pt x="204" y="284"/>
                  </a:lnTo>
                  <a:lnTo>
                    <a:pt x="195" y="284"/>
                  </a:lnTo>
                  <a:lnTo>
                    <a:pt x="183" y="284"/>
                  </a:lnTo>
                  <a:lnTo>
                    <a:pt x="174" y="284"/>
                  </a:lnTo>
                  <a:lnTo>
                    <a:pt x="166" y="284"/>
                  </a:lnTo>
                  <a:lnTo>
                    <a:pt x="157" y="284"/>
                  </a:lnTo>
                  <a:lnTo>
                    <a:pt x="144" y="280"/>
                  </a:lnTo>
                  <a:lnTo>
                    <a:pt x="136" y="280"/>
                  </a:lnTo>
                  <a:lnTo>
                    <a:pt x="128" y="280"/>
                  </a:lnTo>
                  <a:lnTo>
                    <a:pt x="119" y="276"/>
                  </a:lnTo>
                  <a:lnTo>
                    <a:pt x="111" y="276"/>
                  </a:lnTo>
                  <a:lnTo>
                    <a:pt x="102" y="271"/>
                  </a:lnTo>
                  <a:lnTo>
                    <a:pt x="94" y="271"/>
                  </a:lnTo>
                  <a:lnTo>
                    <a:pt x="85" y="267"/>
                  </a:lnTo>
                  <a:lnTo>
                    <a:pt x="81" y="267"/>
                  </a:lnTo>
                  <a:lnTo>
                    <a:pt x="72" y="263"/>
                  </a:lnTo>
                  <a:lnTo>
                    <a:pt x="64" y="259"/>
                  </a:lnTo>
                  <a:lnTo>
                    <a:pt x="60" y="259"/>
                  </a:lnTo>
                  <a:lnTo>
                    <a:pt x="51" y="254"/>
                  </a:lnTo>
                  <a:lnTo>
                    <a:pt x="47" y="250"/>
                  </a:lnTo>
                  <a:lnTo>
                    <a:pt x="39" y="246"/>
                  </a:lnTo>
                  <a:lnTo>
                    <a:pt x="34" y="246"/>
                  </a:lnTo>
                  <a:lnTo>
                    <a:pt x="30" y="242"/>
                  </a:lnTo>
                  <a:lnTo>
                    <a:pt x="26" y="238"/>
                  </a:lnTo>
                  <a:lnTo>
                    <a:pt x="22" y="233"/>
                  </a:lnTo>
                  <a:lnTo>
                    <a:pt x="17" y="229"/>
                  </a:lnTo>
                  <a:lnTo>
                    <a:pt x="13" y="229"/>
                  </a:lnTo>
                  <a:lnTo>
                    <a:pt x="9" y="225"/>
                  </a:lnTo>
                  <a:lnTo>
                    <a:pt x="9" y="221"/>
                  </a:lnTo>
                  <a:lnTo>
                    <a:pt x="5" y="216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0" y="187"/>
                  </a:lnTo>
                  <a:lnTo>
                    <a:pt x="0" y="149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9" y="59"/>
                  </a:lnTo>
                  <a:lnTo>
                    <a:pt x="13" y="55"/>
                  </a:lnTo>
                  <a:lnTo>
                    <a:pt x="17" y="55"/>
                  </a:lnTo>
                  <a:lnTo>
                    <a:pt x="22" y="51"/>
                  </a:lnTo>
                  <a:lnTo>
                    <a:pt x="26" y="47"/>
                  </a:lnTo>
                  <a:lnTo>
                    <a:pt x="30" y="43"/>
                  </a:lnTo>
                  <a:lnTo>
                    <a:pt x="39" y="38"/>
                  </a:lnTo>
                  <a:lnTo>
                    <a:pt x="43" y="34"/>
                  </a:lnTo>
                  <a:lnTo>
                    <a:pt x="51" y="34"/>
                  </a:lnTo>
                  <a:lnTo>
                    <a:pt x="56" y="30"/>
                  </a:lnTo>
                  <a:lnTo>
                    <a:pt x="64" y="26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5" y="17"/>
                  </a:lnTo>
                  <a:lnTo>
                    <a:pt x="94" y="17"/>
                  </a:lnTo>
                  <a:lnTo>
                    <a:pt x="102" y="13"/>
                  </a:lnTo>
                  <a:lnTo>
                    <a:pt x="115" y="13"/>
                  </a:lnTo>
                  <a:lnTo>
                    <a:pt x="123" y="9"/>
                  </a:lnTo>
                  <a:lnTo>
                    <a:pt x="132" y="9"/>
                  </a:lnTo>
                  <a:lnTo>
                    <a:pt x="140" y="4"/>
                  </a:lnTo>
                  <a:lnTo>
                    <a:pt x="153" y="4"/>
                  </a:lnTo>
                  <a:lnTo>
                    <a:pt x="161" y="4"/>
                  </a:lnTo>
                  <a:lnTo>
                    <a:pt x="170" y="4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9" y="0"/>
                  </a:lnTo>
                  <a:lnTo>
                    <a:pt x="242" y="0"/>
                  </a:lnTo>
                  <a:lnTo>
                    <a:pt x="259" y="4"/>
                  </a:lnTo>
                  <a:lnTo>
                    <a:pt x="272" y="4"/>
                  </a:lnTo>
                  <a:lnTo>
                    <a:pt x="284" y="4"/>
                  </a:lnTo>
                  <a:lnTo>
                    <a:pt x="293" y="4"/>
                  </a:lnTo>
                  <a:lnTo>
                    <a:pt x="305" y="9"/>
                  </a:lnTo>
                  <a:lnTo>
                    <a:pt x="314" y="9"/>
                  </a:lnTo>
                  <a:lnTo>
                    <a:pt x="327" y="13"/>
                  </a:lnTo>
                  <a:lnTo>
                    <a:pt x="335" y="13"/>
                  </a:lnTo>
                  <a:lnTo>
                    <a:pt x="344" y="17"/>
                  </a:lnTo>
                  <a:lnTo>
                    <a:pt x="348" y="17"/>
                  </a:lnTo>
                  <a:lnTo>
                    <a:pt x="356" y="21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7" y="30"/>
                  </a:lnTo>
                  <a:lnTo>
                    <a:pt x="382" y="34"/>
                  </a:lnTo>
                  <a:lnTo>
                    <a:pt x="386" y="34"/>
                  </a:lnTo>
                  <a:lnTo>
                    <a:pt x="390" y="38"/>
                  </a:lnTo>
                  <a:lnTo>
                    <a:pt x="394" y="38"/>
                  </a:lnTo>
                  <a:lnTo>
                    <a:pt x="399" y="43"/>
                  </a:lnTo>
                  <a:lnTo>
                    <a:pt x="399" y="47"/>
                  </a:lnTo>
                  <a:lnTo>
                    <a:pt x="403" y="47"/>
                  </a:lnTo>
                  <a:lnTo>
                    <a:pt x="407" y="51"/>
                  </a:lnTo>
                  <a:lnTo>
                    <a:pt x="407" y="51"/>
                  </a:lnTo>
                  <a:lnTo>
                    <a:pt x="407" y="5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115"/>
                  </a:lnTo>
                  <a:lnTo>
                    <a:pt x="420" y="119"/>
                  </a:lnTo>
                  <a:lnTo>
                    <a:pt x="42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7" name="Freeform 11"/>
            <p:cNvSpPr>
              <a:spLocks/>
            </p:cNvSpPr>
            <p:nvPr/>
          </p:nvSpPr>
          <p:spPr bwMode="auto">
            <a:xfrm>
              <a:off x="1578" y="2787"/>
              <a:ext cx="182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82" y="46"/>
                </a:cxn>
                <a:cxn ang="0">
                  <a:pos x="173" y="42"/>
                </a:cxn>
                <a:cxn ang="0">
                  <a:pos x="169" y="38"/>
                </a:cxn>
                <a:cxn ang="0">
                  <a:pos x="161" y="34"/>
                </a:cxn>
                <a:cxn ang="0">
                  <a:pos x="156" y="30"/>
                </a:cxn>
                <a:cxn ang="0">
                  <a:pos x="148" y="25"/>
                </a:cxn>
                <a:cxn ang="0">
                  <a:pos x="140" y="21"/>
                </a:cxn>
                <a:cxn ang="0">
                  <a:pos x="131" y="17"/>
                </a:cxn>
                <a:cxn ang="0">
                  <a:pos x="123" y="17"/>
                </a:cxn>
                <a:cxn ang="0">
                  <a:pos x="114" y="13"/>
                </a:cxn>
                <a:cxn ang="0">
                  <a:pos x="106" y="8"/>
                </a:cxn>
                <a:cxn ang="0">
                  <a:pos x="93" y="8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0" y="72"/>
                </a:cxn>
              </a:cxnLst>
              <a:rect l="0" t="0" r="r" b="b"/>
              <a:pathLst>
                <a:path w="182" h="72">
                  <a:moveTo>
                    <a:pt x="0" y="72"/>
                  </a:moveTo>
                  <a:lnTo>
                    <a:pt x="182" y="46"/>
                  </a:lnTo>
                  <a:lnTo>
                    <a:pt x="173" y="42"/>
                  </a:lnTo>
                  <a:lnTo>
                    <a:pt x="169" y="38"/>
                  </a:lnTo>
                  <a:lnTo>
                    <a:pt x="161" y="34"/>
                  </a:lnTo>
                  <a:lnTo>
                    <a:pt x="156" y="30"/>
                  </a:lnTo>
                  <a:lnTo>
                    <a:pt x="148" y="25"/>
                  </a:lnTo>
                  <a:lnTo>
                    <a:pt x="140" y="21"/>
                  </a:lnTo>
                  <a:lnTo>
                    <a:pt x="131" y="17"/>
                  </a:lnTo>
                  <a:lnTo>
                    <a:pt x="123" y="17"/>
                  </a:lnTo>
                  <a:lnTo>
                    <a:pt x="114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B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8" name="Freeform 12"/>
            <p:cNvSpPr>
              <a:spLocks/>
            </p:cNvSpPr>
            <p:nvPr/>
          </p:nvSpPr>
          <p:spPr bwMode="auto">
            <a:xfrm>
              <a:off x="1578" y="2787"/>
              <a:ext cx="182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82" y="46"/>
                </a:cxn>
                <a:cxn ang="0">
                  <a:pos x="182" y="46"/>
                </a:cxn>
                <a:cxn ang="0">
                  <a:pos x="173" y="42"/>
                </a:cxn>
                <a:cxn ang="0">
                  <a:pos x="169" y="38"/>
                </a:cxn>
                <a:cxn ang="0">
                  <a:pos x="161" y="34"/>
                </a:cxn>
                <a:cxn ang="0">
                  <a:pos x="156" y="30"/>
                </a:cxn>
                <a:cxn ang="0">
                  <a:pos x="148" y="25"/>
                </a:cxn>
                <a:cxn ang="0">
                  <a:pos x="140" y="21"/>
                </a:cxn>
                <a:cxn ang="0">
                  <a:pos x="131" y="17"/>
                </a:cxn>
                <a:cxn ang="0">
                  <a:pos x="123" y="17"/>
                </a:cxn>
                <a:cxn ang="0">
                  <a:pos x="114" y="13"/>
                </a:cxn>
                <a:cxn ang="0">
                  <a:pos x="106" y="8"/>
                </a:cxn>
                <a:cxn ang="0">
                  <a:pos x="93" y="8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0" y="72"/>
                </a:cxn>
              </a:cxnLst>
              <a:rect l="0" t="0" r="r" b="b"/>
              <a:pathLst>
                <a:path w="182" h="72">
                  <a:moveTo>
                    <a:pt x="0" y="72"/>
                  </a:moveTo>
                  <a:lnTo>
                    <a:pt x="182" y="46"/>
                  </a:lnTo>
                  <a:lnTo>
                    <a:pt x="182" y="46"/>
                  </a:lnTo>
                  <a:lnTo>
                    <a:pt x="173" y="42"/>
                  </a:lnTo>
                  <a:lnTo>
                    <a:pt x="169" y="38"/>
                  </a:lnTo>
                  <a:lnTo>
                    <a:pt x="161" y="34"/>
                  </a:lnTo>
                  <a:lnTo>
                    <a:pt x="156" y="30"/>
                  </a:lnTo>
                  <a:lnTo>
                    <a:pt x="148" y="25"/>
                  </a:lnTo>
                  <a:lnTo>
                    <a:pt x="140" y="21"/>
                  </a:lnTo>
                  <a:lnTo>
                    <a:pt x="131" y="17"/>
                  </a:lnTo>
                  <a:lnTo>
                    <a:pt x="123" y="17"/>
                  </a:lnTo>
                  <a:lnTo>
                    <a:pt x="114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0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9" name="Freeform 13"/>
            <p:cNvSpPr>
              <a:spLocks/>
            </p:cNvSpPr>
            <p:nvPr/>
          </p:nvSpPr>
          <p:spPr bwMode="auto">
            <a:xfrm>
              <a:off x="1527" y="2867"/>
              <a:ext cx="229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68"/>
                </a:cxn>
                <a:cxn ang="0">
                  <a:pos x="8" y="68"/>
                </a:cxn>
                <a:cxn ang="0">
                  <a:pos x="17" y="68"/>
                </a:cxn>
                <a:cxn ang="0">
                  <a:pos x="25" y="72"/>
                </a:cxn>
                <a:cxn ang="0">
                  <a:pos x="34" y="72"/>
                </a:cxn>
                <a:cxn ang="0">
                  <a:pos x="42" y="72"/>
                </a:cxn>
                <a:cxn ang="0">
                  <a:pos x="51" y="72"/>
                </a:cxn>
                <a:cxn ang="0">
                  <a:pos x="63" y="72"/>
                </a:cxn>
                <a:cxn ang="0">
                  <a:pos x="72" y="72"/>
                </a:cxn>
                <a:cxn ang="0">
                  <a:pos x="80" y="72"/>
                </a:cxn>
                <a:cxn ang="0">
                  <a:pos x="89" y="68"/>
                </a:cxn>
                <a:cxn ang="0">
                  <a:pos x="97" y="68"/>
                </a:cxn>
                <a:cxn ang="0">
                  <a:pos x="106" y="68"/>
                </a:cxn>
                <a:cxn ang="0">
                  <a:pos x="114" y="68"/>
                </a:cxn>
                <a:cxn ang="0">
                  <a:pos x="119" y="68"/>
                </a:cxn>
                <a:cxn ang="0">
                  <a:pos x="127" y="64"/>
                </a:cxn>
                <a:cxn ang="0">
                  <a:pos x="135" y="64"/>
                </a:cxn>
                <a:cxn ang="0">
                  <a:pos x="144" y="64"/>
                </a:cxn>
                <a:cxn ang="0">
                  <a:pos x="152" y="60"/>
                </a:cxn>
                <a:cxn ang="0">
                  <a:pos x="157" y="60"/>
                </a:cxn>
                <a:cxn ang="0">
                  <a:pos x="165" y="56"/>
                </a:cxn>
                <a:cxn ang="0">
                  <a:pos x="174" y="56"/>
                </a:cxn>
                <a:cxn ang="0">
                  <a:pos x="178" y="51"/>
                </a:cxn>
                <a:cxn ang="0">
                  <a:pos x="186" y="51"/>
                </a:cxn>
                <a:cxn ang="0">
                  <a:pos x="191" y="47"/>
                </a:cxn>
                <a:cxn ang="0">
                  <a:pos x="195" y="47"/>
                </a:cxn>
                <a:cxn ang="0">
                  <a:pos x="203" y="43"/>
                </a:cxn>
                <a:cxn ang="0">
                  <a:pos x="207" y="39"/>
                </a:cxn>
                <a:cxn ang="0">
                  <a:pos x="212" y="39"/>
                </a:cxn>
                <a:cxn ang="0">
                  <a:pos x="216" y="34"/>
                </a:cxn>
                <a:cxn ang="0">
                  <a:pos x="220" y="30"/>
                </a:cxn>
                <a:cxn ang="0">
                  <a:pos x="224" y="30"/>
                </a:cxn>
                <a:cxn ang="0">
                  <a:pos x="229" y="26"/>
                </a:cxn>
                <a:cxn ang="0">
                  <a:pos x="42" y="0"/>
                </a:cxn>
              </a:cxnLst>
              <a:rect l="0" t="0" r="r" b="b"/>
              <a:pathLst>
                <a:path w="229" h="72">
                  <a:moveTo>
                    <a:pt x="42" y="0"/>
                  </a:moveTo>
                  <a:lnTo>
                    <a:pt x="0" y="68"/>
                  </a:lnTo>
                  <a:lnTo>
                    <a:pt x="8" y="68"/>
                  </a:lnTo>
                  <a:lnTo>
                    <a:pt x="17" y="68"/>
                  </a:lnTo>
                  <a:lnTo>
                    <a:pt x="25" y="72"/>
                  </a:lnTo>
                  <a:lnTo>
                    <a:pt x="34" y="72"/>
                  </a:lnTo>
                  <a:lnTo>
                    <a:pt x="42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89" y="68"/>
                  </a:lnTo>
                  <a:lnTo>
                    <a:pt x="97" y="68"/>
                  </a:lnTo>
                  <a:lnTo>
                    <a:pt x="106" y="68"/>
                  </a:lnTo>
                  <a:lnTo>
                    <a:pt x="114" y="68"/>
                  </a:lnTo>
                  <a:lnTo>
                    <a:pt x="119" y="68"/>
                  </a:lnTo>
                  <a:lnTo>
                    <a:pt x="127" y="64"/>
                  </a:lnTo>
                  <a:lnTo>
                    <a:pt x="135" y="64"/>
                  </a:lnTo>
                  <a:lnTo>
                    <a:pt x="144" y="64"/>
                  </a:lnTo>
                  <a:lnTo>
                    <a:pt x="152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74" y="56"/>
                  </a:lnTo>
                  <a:lnTo>
                    <a:pt x="178" y="51"/>
                  </a:lnTo>
                  <a:lnTo>
                    <a:pt x="186" y="51"/>
                  </a:lnTo>
                  <a:lnTo>
                    <a:pt x="191" y="47"/>
                  </a:lnTo>
                  <a:lnTo>
                    <a:pt x="195" y="47"/>
                  </a:lnTo>
                  <a:lnTo>
                    <a:pt x="203" y="43"/>
                  </a:lnTo>
                  <a:lnTo>
                    <a:pt x="207" y="39"/>
                  </a:lnTo>
                  <a:lnTo>
                    <a:pt x="212" y="39"/>
                  </a:lnTo>
                  <a:lnTo>
                    <a:pt x="216" y="34"/>
                  </a:lnTo>
                  <a:lnTo>
                    <a:pt x="220" y="30"/>
                  </a:lnTo>
                  <a:lnTo>
                    <a:pt x="224" y="30"/>
                  </a:lnTo>
                  <a:lnTo>
                    <a:pt x="229" y="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4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0" name="Freeform 14"/>
            <p:cNvSpPr>
              <a:spLocks/>
            </p:cNvSpPr>
            <p:nvPr/>
          </p:nvSpPr>
          <p:spPr bwMode="auto">
            <a:xfrm>
              <a:off x="1527" y="2867"/>
              <a:ext cx="229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68"/>
                </a:cxn>
                <a:cxn ang="0">
                  <a:pos x="17" y="68"/>
                </a:cxn>
                <a:cxn ang="0">
                  <a:pos x="25" y="72"/>
                </a:cxn>
                <a:cxn ang="0">
                  <a:pos x="34" y="72"/>
                </a:cxn>
                <a:cxn ang="0">
                  <a:pos x="42" y="72"/>
                </a:cxn>
                <a:cxn ang="0">
                  <a:pos x="51" y="72"/>
                </a:cxn>
                <a:cxn ang="0">
                  <a:pos x="63" y="72"/>
                </a:cxn>
                <a:cxn ang="0">
                  <a:pos x="72" y="72"/>
                </a:cxn>
                <a:cxn ang="0">
                  <a:pos x="80" y="72"/>
                </a:cxn>
                <a:cxn ang="0">
                  <a:pos x="89" y="68"/>
                </a:cxn>
                <a:cxn ang="0">
                  <a:pos x="97" y="68"/>
                </a:cxn>
                <a:cxn ang="0">
                  <a:pos x="106" y="68"/>
                </a:cxn>
                <a:cxn ang="0">
                  <a:pos x="114" y="68"/>
                </a:cxn>
                <a:cxn ang="0">
                  <a:pos x="119" y="68"/>
                </a:cxn>
                <a:cxn ang="0">
                  <a:pos x="127" y="64"/>
                </a:cxn>
                <a:cxn ang="0">
                  <a:pos x="135" y="64"/>
                </a:cxn>
                <a:cxn ang="0">
                  <a:pos x="144" y="64"/>
                </a:cxn>
                <a:cxn ang="0">
                  <a:pos x="152" y="60"/>
                </a:cxn>
                <a:cxn ang="0">
                  <a:pos x="157" y="60"/>
                </a:cxn>
                <a:cxn ang="0">
                  <a:pos x="165" y="56"/>
                </a:cxn>
                <a:cxn ang="0">
                  <a:pos x="174" y="56"/>
                </a:cxn>
                <a:cxn ang="0">
                  <a:pos x="178" y="51"/>
                </a:cxn>
                <a:cxn ang="0">
                  <a:pos x="186" y="51"/>
                </a:cxn>
                <a:cxn ang="0">
                  <a:pos x="191" y="47"/>
                </a:cxn>
                <a:cxn ang="0">
                  <a:pos x="195" y="47"/>
                </a:cxn>
                <a:cxn ang="0">
                  <a:pos x="203" y="43"/>
                </a:cxn>
                <a:cxn ang="0">
                  <a:pos x="207" y="39"/>
                </a:cxn>
                <a:cxn ang="0">
                  <a:pos x="212" y="39"/>
                </a:cxn>
                <a:cxn ang="0">
                  <a:pos x="216" y="34"/>
                </a:cxn>
                <a:cxn ang="0">
                  <a:pos x="220" y="30"/>
                </a:cxn>
                <a:cxn ang="0">
                  <a:pos x="224" y="30"/>
                </a:cxn>
                <a:cxn ang="0">
                  <a:pos x="229" y="26"/>
                </a:cxn>
                <a:cxn ang="0">
                  <a:pos x="42" y="0"/>
                </a:cxn>
              </a:cxnLst>
              <a:rect l="0" t="0" r="r" b="b"/>
              <a:pathLst>
                <a:path w="229" h="72">
                  <a:moveTo>
                    <a:pt x="42" y="0"/>
                  </a:moveTo>
                  <a:lnTo>
                    <a:pt x="0" y="68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7" y="68"/>
                  </a:lnTo>
                  <a:lnTo>
                    <a:pt x="25" y="72"/>
                  </a:lnTo>
                  <a:lnTo>
                    <a:pt x="34" y="72"/>
                  </a:lnTo>
                  <a:lnTo>
                    <a:pt x="42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89" y="68"/>
                  </a:lnTo>
                  <a:lnTo>
                    <a:pt x="97" y="68"/>
                  </a:lnTo>
                  <a:lnTo>
                    <a:pt x="106" y="68"/>
                  </a:lnTo>
                  <a:lnTo>
                    <a:pt x="114" y="68"/>
                  </a:lnTo>
                  <a:lnTo>
                    <a:pt x="119" y="68"/>
                  </a:lnTo>
                  <a:lnTo>
                    <a:pt x="127" y="64"/>
                  </a:lnTo>
                  <a:lnTo>
                    <a:pt x="135" y="64"/>
                  </a:lnTo>
                  <a:lnTo>
                    <a:pt x="144" y="64"/>
                  </a:lnTo>
                  <a:lnTo>
                    <a:pt x="152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74" y="56"/>
                  </a:lnTo>
                  <a:lnTo>
                    <a:pt x="178" y="51"/>
                  </a:lnTo>
                  <a:lnTo>
                    <a:pt x="186" y="51"/>
                  </a:lnTo>
                  <a:lnTo>
                    <a:pt x="191" y="47"/>
                  </a:lnTo>
                  <a:lnTo>
                    <a:pt x="195" y="47"/>
                  </a:lnTo>
                  <a:lnTo>
                    <a:pt x="203" y="43"/>
                  </a:lnTo>
                  <a:lnTo>
                    <a:pt x="207" y="39"/>
                  </a:lnTo>
                  <a:lnTo>
                    <a:pt x="212" y="39"/>
                  </a:lnTo>
                  <a:lnTo>
                    <a:pt x="216" y="34"/>
                  </a:lnTo>
                  <a:lnTo>
                    <a:pt x="220" y="30"/>
                  </a:lnTo>
                  <a:lnTo>
                    <a:pt x="224" y="30"/>
                  </a:lnTo>
                  <a:lnTo>
                    <a:pt x="229" y="26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1370" y="2783"/>
              <a:ext cx="199" cy="152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199" y="0"/>
                </a:cxn>
                <a:cxn ang="0">
                  <a:pos x="191" y="0"/>
                </a:cxn>
                <a:cxn ang="0">
                  <a:pos x="182" y="4"/>
                </a:cxn>
                <a:cxn ang="0">
                  <a:pos x="170" y="4"/>
                </a:cxn>
                <a:cxn ang="0">
                  <a:pos x="161" y="4"/>
                </a:cxn>
                <a:cxn ang="0">
                  <a:pos x="153" y="4"/>
                </a:cxn>
                <a:cxn ang="0">
                  <a:pos x="140" y="4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6" y="12"/>
                </a:cxn>
                <a:cxn ang="0">
                  <a:pos x="98" y="12"/>
                </a:cxn>
                <a:cxn ang="0">
                  <a:pos x="89" y="17"/>
                </a:cxn>
                <a:cxn ang="0">
                  <a:pos x="81" y="17"/>
                </a:cxn>
                <a:cxn ang="0">
                  <a:pos x="72" y="21"/>
                </a:cxn>
                <a:cxn ang="0">
                  <a:pos x="68" y="21"/>
                </a:cxn>
                <a:cxn ang="0">
                  <a:pos x="59" y="25"/>
                </a:cxn>
                <a:cxn ang="0">
                  <a:pos x="51" y="25"/>
                </a:cxn>
                <a:cxn ang="0">
                  <a:pos x="47" y="29"/>
                </a:cxn>
                <a:cxn ang="0">
                  <a:pos x="38" y="34"/>
                </a:cxn>
                <a:cxn ang="0">
                  <a:pos x="34" y="34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1" y="46"/>
                </a:cxn>
                <a:cxn ang="0">
                  <a:pos x="17" y="50"/>
                </a:cxn>
                <a:cxn ang="0">
                  <a:pos x="13" y="50"/>
                </a:cxn>
                <a:cxn ang="0">
                  <a:pos x="9" y="55"/>
                </a:cxn>
                <a:cxn ang="0">
                  <a:pos x="4" y="59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0" y="80"/>
                </a:cxn>
                <a:cxn ang="0">
                  <a:pos x="0" y="84"/>
                </a:cxn>
                <a:cxn ang="0">
                  <a:pos x="4" y="93"/>
                </a:cxn>
                <a:cxn ang="0">
                  <a:pos x="4" y="97"/>
                </a:cxn>
                <a:cxn ang="0">
                  <a:pos x="9" y="106"/>
                </a:cxn>
                <a:cxn ang="0">
                  <a:pos x="17" y="110"/>
                </a:cxn>
                <a:cxn ang="0">
                  <a:pos x="21" y="114"/>
                </a:cxn>
                <a:cxn ang="0">
                  <a:pos x="30" y="123"/>
                </a:cxn>
                <a:cxn ang="0">
                  <a:pos x="38" y="127"/>
                </a:cxn>
                <a:cxn ang="0">
                  <a:pos x="47" y="131"/>
                </a:cxn>
                <a:cxn ang="0">
                  <a:pos x="59" y="135"/>
                </a:cxn>
                <a:cxn ang="0">
                  <a:pos x="72" y="140"/>
                </a:cxn>
                <a:cxn ang="0">
                  <a:pos x="85" y="144"/>
                </a:cxn>
                <a:cxn ang="0">
                  <a:pos x="98" y="144"/>
                </a:cxn>
                <a:cxn ang="0">
                  <a:pos x="110" y="148"/>
                </a:cxn>
                <a:cxn ang="0">
                  <a:pos x="127" y="152"/>
                </a:cxn>
                <a:cxn ang="0">
                  <a:pos x="144" y="152"/>
                </a:cxn>
                <a:cxn ang="0">
                  <a:pos x="191" y="76"/>
                </a:cxn>
              </a:cxnLst>
              <a:rect l="0" t="0" r="r" b="b"/>
              <a:pathLst>
                <a:path w="199" h="152">
                  <a:moveTo>
                    <a:pt x="191" y="76"/>
                  </a:moveTo>
                  <a:lnTo>
                    <a:pt x="199" y="0"/>
                  </a:lnTo>
                  <a:lnTo>
                    <a:pt x="191" y="0"/>
                  </a:lnTo>
                  <a:lnTo>
                    <a:pt x="182" y="4"/>
                  </a:lnTo>
                  <a:lnTo>
                    <a:pt x="170" y="4"/>
                  </a:lnTo>
                  <a:lnTo>
                    <a:pt x="161" y="4"/>
                  </a:lnTo>
                  <a:lnTo>
                    <a:pt x="153" y="4"/>
                  </a:lnTo>
                  <a:lnTo>
                    <a:pt x="140" y="4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6" y="12"/>
                  </a:lnTo>
                  <a:lnTo>
                    <a:pt x="98" y="12"/>
                  </a:lnTo>
                  <a:lnTo>
                    <a:pt x="89" y="17"/>
                  </a:lnTo>
                  <a:lnTo>
                    <a:pt x="81" y="17"/>
                  </a:lnTo>
                  <a:lnTo>
                    <a:pt x="72" y="21"/>
                  </a:lnTo>
                  <a:lnTo>
                    <a:pt x="68" y="21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9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21" y="114"/>
                  </a:lnTo>
                  <a:lnTo>
                    <a:pt x="30" y="123"/>
                  </a:lnTo>
                  <a:lnTo>
                    <a:pt x="38" y="127"/>
                  </a:lnTo>
                  <a:lnTo>
                    <a:pt x="47" y="131"/>
                  </a:lnTo>
                  <a:lnTo>
                    <a:pt x="59" y="135"/>
                  </a:lnTo>
                  <a:lnTo>
                    <a:pt x="72" y="140"/>
                  </a:lnTo>
                  <a:lnTo>
                    <a:pt x="85" y="144"/>
                  </a:lnTo>
                  <a:lnTo>
                    <a:pt x="98" y="144"/>
                  </a:lnTo>
                  <a:lnTo>
                    <a:pt x="110" y="148"/>
                  </a:lnTo>
                  <a:lnTo>
                    <a:pt x="127" y="152"/>
                  </a:lnTo>
                  <a:lnTo>
                    <a:pt x="144" y="152"/>
                  </a:lnTo>
                  <a:lnTo>
                    <a:pt x="191" y="76"/>
                  </a:lnTo>
                  <a:close/>
                </a:path>
              </a:pathLst>
            </a:custGeom>
            <a:solidFill>
              <a:srgbClr val="CC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1370" y="2783"/>
              <a:ext cx="199" cy="152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199" y="0"/>
                </a:cxn>
                <a:cxn ang="0">
                  <a:pos x="199" y="0"/>
                </a:cxn>
                <a:cxn ang="0">
                  <a:pos x="191" y="0"/>
                </a:cxn>
                <a:cxn ang="0">
                  <a:pos x="182" y="4"/>
                </a:cxn>
                <a:cxn ang="0">
                  <a:pos x="170" y="4"/>
                </a:cxn>
                <a:cxn ang="0">
                  <a:pos x="161" y="4"/>
                </a:cxn>
                <a:cxn ang="0">
                  <a:pos x="153" y="4"/>
                </a:cxn>
                <a:cxn ang="0">
                  <a:pos x="140" y="4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6" y="12"/>
                </a:cxn>
                <a:cxn ang="0">
                  <a:pos x="98" y="12"/>
                </a:cxn>
                <a:cxn ang="0">
                  <a:pos x="89" y="17"/>
                </a:cxn>
                <a:cxn ang="0">
                  <a:pos x="81" y="17"/>
                </a:cxn>
                <a:cxn ang="0">
                  <a:pos x="72" y="21"/>
                </a:cxn>
                <a:cxn ang="0">
                  <a:pos x="68" y="21"/>
                </a:cxn>
                <a:cxn ang="0">
                  <a:pos x="59" y="25"/>
                </a:cxn>
                <a:cxn ang="0">
                  <a:pos x="51" y="25"/>
                </a:cxn>
                <a:cxn ang="0">
                  <a:pos x="47" y="29"/>
                </a:cxn>
                <a:cxn ang="0">
                  <a:pos x="38" y="34"/>
                </a:cxn>
                <a:cxn ang="0">
                  <a:pos x="34" y="34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1" y="46"/>
                </a:cxn>
                <a:cxn ang="0">
                  <a:pos x="17" y="50"/>
                </a:cxn>
                <a:cxn ang="0">
                  <a:pos x="13" y="50"/>
                </a:cxn>
                <a:cxn ang="0">
                  <a:pos x="9" y="55"/>
                </a:cxn>
                <a:cxn ang="0">
                  <a:pos x="4" y="59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4"/>
                </a:cxn>
                <a:cxn ang="0">
                  <a:pos x="4" y="93"/>
                </a:cxn>
                <a:cxn ang="0">
                  <a:pos x="4" y="97"/>
                </a:cxn>
                <a:cxn ang="0">
                  <a:pos x="9" y="106"/>
                </a:cxn>
                <a:cxn ang="0">
                  <a:pos x="17" y="110"/>
                </a:cxn>
                <a:cxn ang="0">
                  <a:pos x="21" y="114"/>
                </a:cxn>
                <a:cxn ang="0">
                  <a:pos x="30" y="123"/>
                </a:cxn>
                <a:cxn ang="0">
                  <a:pos x="38" y="127"/>
                </a:cxn>
                <a:cxn ang="0">
                  <a:pos x="47" y="131"/>
                </a:cxn>
                <a:cxn ang="0">
                  <a:pos x="59" y="135"/>
                </a:cxn>
                <a:cxn ang="0">
                  <a:pos x="72" y="140"/>
                </a:cxn>
                <a:cxn ang="0">
                  <a:pos x="85" y="144"/>
                </a:cxn>
                <a:cxn ang="0">
                  <a:pos x="98" y="144"/>
                </a:cxn>
                <a:cxn ang="0">
                  <a:pos x="110" y="148"/>
                </a:cxn>
                <a:cxn ang="0">
                  <a:pos x="127" y="152"/>
                </a:cxn>
                <a:cxn ang="0">
                  <a:pos x="144" y="152"/>
                </a:cxn>
                <a:cxn ang="0">
                  <a:pos x="191" y="76"/>
                </a:cxn>
              </a:cxnLst>
              <a:rect l="0" t="0" r="r" b="b"/>
              <a:pathLst>
                <a:path w="199" h="152">
                  <a:moveTo>
                    <a:pt x="191" y="76"/>
                  </a:moveTo>
                  <a:lnTo>
                    <a:pt x="199" y="0"/>
                  </a:lnTo>
                  <a:lnTo>
                    <a:pt x="199" y="0"/>
                  </a:lnTo>
                  <a:lnTo>
                    <a:pt x="191" y="0"/>
                  </a:lnTo>
                  <a:lnTo>
                    <a:pt x="182" y="4"/>
                  </a:lnTo>
                  <a:lnTo>
                    <a:pt x="170" y="4"/>
                  </a:lnTo>
                  <a:lnTo>
                    <a:pt x="161" y="4"/>
                  </a:lnTo>
                  <a:lnTo>
                    <a:pt x="153" y="4"/>
                  </a:lnTo>
                  <a:lnTo>
                    <a:pt x="140" y="4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6" y="12"/>
                  </a:lnTo>
                  <a:lnTo>
                    <a:pt x="98" y="12"/>
                  </a:lnTo>
                  <a:lnTo>
                    <a:pt x="89" y="17"/>
                  </a:lnTo>
                  <a:lnTo>
                    <a:pt x="81" y="17"/>
                  </a:lnTo>
                  <a:lnTo>
                    <a:pt x="72" y="21"/>
                  </a:lnTo>
                  <a:lnTo>
                    <a:pt x="68" y="21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9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21" y="114"/>
                  </a:lnTo>
                  <a:lnTo>
                    <a:pt x="30" y="123"/>
                  </a:lnTo>
                  <a:lnTo>
                    <a:pt x="38" y="127"/>
                  </a:lnTo>
                  <a:lnTo>
                    <a:pt x="47" y="131"/>
                  </a:lnTo>
                  <a:lnTo>
                    <a:pt x="59" y="135"/>
                  </a:lnTo>
                  <a:lnTo>
                    <a:pt x="72" y="140"/>
                  </a:lnTo>
                  <a:lnTo>
                    <a:pt x="85" y="144"/>
                  </a:lnTo>
                  <a:lnTo>
                    <a:pt x="98" y="144"/>
                  </a:lnTo>
                  <a:lnTo>
                    <a:pt x="110" y="148"/>
                  </a:lnTo>
                  <a:lnTo>
                    <a:pt x="127" y="152"/>
                  </a:lnTo>
                  <a:lnTo>
                    <a:pt x="144" y="152"/>
                  </a:lnTo>
                  <a:lnTo>
                    <a:pt x="191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1366" y="2893"/>
              <a:ext cx="144" cy="148"/>
            </a:xfrm>
            <a:custGeom>
              <a:avLst/>
              <a:gdLst/>
              <a:ahLst/>
              <a:cxnLst>
                <a:cxn ang="0">
                  <a:pos x="144" y="148"/>
                </a:cxn>
                <a:cxn ang="0">
                  <a:pos x="131" y="148"/>
                </a:cxn>
                <a:cxn ang="0">
                  <a:pos x="114" y="144"/>
                </a:cxn>
                <a:cxn ang="0">
                  <a:pos x="102" y="144"/>
                </a:cxn>
                <a:cxn ang="0">
                  <a:pos x="89" y="140"/>
                </a:cxn>
                <a:cxn ang="0">
                  <a:pos x="76" y="135"/>
                </a:cxn>
                <a:cxn ang="0">
                  <a:pos x="63" y="131"/>
                </a:cxn>
                <a:cxn ang="0">
                  <a:pos x="51" y="127"/>
                </a:cxn>
                <a:cxn ang="0">
                  <a:pos x="42" y="123"/>
                </a:cxn>
                <a:cxn ang="0">
                  <a:pos x="34" y="119"/>
                </a:cxn>
                <a:cxn ang="0">
                  <a:pos x="25" y="110"/>
                </a:cxn>
                <a:cxn ang="0">
                  <a:pos x="17" y="106"/>
                </a:cxn>
                <a:cxn ang="0">
                  <a:pos x="13" y="102"/>
                </a:cxn>
                <a:cxn ang="0">
                  <a:pos x="8" y="93"/>
                </a:cxn>
                <a:cxn ang="0">
                  <a:pos x="4" y="89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38" y="30"/>
                </a:cxn>
                <a:cxn ang="0">
                  <a:pos x="47" y="34"/>
                </a:cxn>
                <a:cxn ang="0">
                  <a:pos x="55" y="38"/>
                </a:cxn>
                <a:cxn ang="0">
                  <a:pos x="68" y="42"/>
                </a:cxn>
                <a:cxn ang="0">
                  <a:pos x="76" y="46"/>
                </a:cxn>
                <a:cxn ang="0">
                  <a:pos x="89" y="51"/>
                </a:cxn>
                <a:cxn ang="0">
                  <a:pos x="102" y="55"/>
                </a:cxn>
                <a:cxn ang="0">
                  <a:pos x="114" y="59"/>
                </a:cxn>
                <a:cxn ang="0">
                  <a:pos x="131" y="59"/>
                </a:cxn>
                <a:cxn ang="0">
                  <a:pos x="144" y="63"/>
                </a:cxn>
                <a:cxn ang="0">
                  <a:pos x="144" y="148"/>
                </a:cxn>
              </a:cxnLst>
              <a:rect l="0" t="0" r="r" b="b"/>
              <a:pathLst>
                <a:path w="144" h="148">
                  <a:moveTo>
                    <a:pt x="144" y="148"/>
                  </a:moveTo>
                  <a:lnTo>
                    <a:pt x="131" y="148"/>
                  </a:lnTo>
                  <a:lnTo>
                    <a:pt x="114" y="144"/>
                  </a:lnTo>
                  <a:lnTo>
                    <a:pt x="102" y="144"/>
                  </a:lnTo>
                  <a:lnTo>
                    <a:pt x="89" y="140"/>
                  </a:lnTo>
                  <a:lnTo>
                    <a:pt x="76" y="135"/>
                  </a:lnTo>
                  <a:lnTo>
                    <a:pt x="63" y="131"/>
                  </a:lnTo>
                  <a:lnTo>
                    <a:pt x="51" y="127"/>
                  </a:lnTo>
                  <a:lnTo>
                    <a:pt x="42" y="123"/>
                  </a:lnTo>
                  <a:lnTo>
                    <a:pt x="34" y="119"/>
                  </a:lnTo>
                  <a:lnTo>
                    <a:pt x="25" y="110"/>
                  </a:lnTo>
                  <a:lnTo>
                    <a:pt x="17" y="106"/>
                  </a:lnTo>
                  <a:lnTo>
                    <a:pt x="13" y="102"/>
                  </a:lnTo>
                  <a:lnTo>
                    <a:pt x="8" y="93"/>
                  </a:lnTo>
                  <a:lnTo>
                    <a:pt x="4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8" y="30"/>
                  </a:lnTo>
                  <a:lnTo>
                    <a:pt x="47" y="34"/>
                  </a:lnTo>
                  <a:lnTo>
                    <a:pt x="55" y="38"/>
                  </a:lnTo>
                  <a:lnTo>
                    <a:pt x="68" y="42"/>
                  </a:lnTo>
                  <a:lnTo>
                    <a:pt x="76" y="46"/>
                  </a:lnTo>
                  <a:lnTo>
                    <a:pt x="89" y="51"/>
                  </a:lnTo>
                  <a:lnTo>
                    <a:pt x="102" y="55"/>
                  </a:lnTo>
                  <a:lnTo>
                    <a:pt x="114" y="59"/>
                  </a:lnTo>
                  <a:lnTo>
                    <a:pt x="131" y="59"/>
                  </a:lnTo>
                  <a:lnTo>
                    <a:pt x="144" y="63"/>
                  </a:lnTo>
                  <a:lnTo>
                    <a:pt x="144" y="148"/>
                  </a:lnTo>
                  <a:close/>
                </a:path>
              </a:pathLst>
            </a:custGeom>
            <a:solidFill>
              <a:srgbClr val="D8D1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4" name="Freeform 18"/>
            <p:cNvSpPr>
              <a:spLocks/>
            </p:cNvSpPr>
            <p:nvPr/>
          </p:nvSpPr>
          <p:spPr bwMode="auto">
            <a:xfrm>
              <a:off x="1366" y="2893"/>
              <a:ext cx="144" cy="148"/>
            </a:xfrm>
            <a:custGeom>
              <a:avLst/>
              <a:gdLst/>
              <a:ahLst/>
              <a:cxnLst>
                <a:cxn ang="0">
                  <a:pos x="144" y="148"/>
                </a:cxn>
                <a:cxn ang="0">
                  <a:pos x="144" y="148"/>
                </a:cxn>
                <a:cxn ang="0">
                  <a:pos x="131" y="148"/>
                </a:cxn>
                <a:cxn ang="0">
                  <a:pos x="114" y="144"/>
                </a:cxn>
                <a:cxn ang="0">
                  <a:pos x="102" y="144"/>
                </a:cxn>
                <a:cxn ang="0">
                  <a:pos x="89" y="140"/>
                </a:cxn>
                <a:cxn ang="0">
                  <a:pos x="76" y="135"/>
                </a:cxn>
                <a:cxn ang="0">
                  <a:pos x="63" y="131"/>
                </a:cxn>
                <a:cxn ang="0">
                  <a:pos x="51" y="127"/>
                </a:cxn>
                <a:cxn ang="0">
                  <a:pos x="42" y="123"/>
                </a:cxn>
                <a:cxn ang="0">
                  <a:pos x="34" y="119"/>
                </a:cxn>
                <a:cxn ang="0">
                  <a:pos x="25" y="110"/>
                </a:cxn>
                <a:cxn ang="0">
                  <a:pos x="17" y="106"/>
                </a:cxn>
                <a:cxn ang="0">
                  <a:pos x="13" y="102"/>
                </a:cxn>
                <a:cxn ang="0">
                  <a:pos x="8" y="93"/>
                </a:cxn>
                <a:cxn ang="0">
                  <a:pos x="4" y="89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38" y="30"/>
                </a:cxn>
                <a:cxn ang="0">
                  <a:pos x="47" y="34"/>
                </a:cxn>
                <a:cxn ang="0">
                  <a:pos x="55" y="38"/>
                </a:cxn>
                <a:cxn ang="0">
                  <a:pos x="68" y="42"/>
                </a:cxn>
                <a:cxn ang="0">
                  <a:pos x="76" y="46"/>
                </a:cxn>
                <a:cxn ang="0">
                  <a:pos x="89" y="51"/>
                </a:cxn>
                <a:cxn ang="0">
                  <a:pos x="102" y="55"/>
                </a:cxn>
                <a:cxn ang="0">
                  <a:pos x="114" y="59"/>
                </a:cxn>
                <a:cxn ang="0">
                  <a:pos x="131" y="59"/>
                </a:cxn>
                <a:cxn ang="0">
                  <a:pos x="144" y="63"/>
                </a:cxn>
                <a:cxn ang="0">
                  <a:pos x="144" y="148"/>
                </a:cxn>
              </a:cxnLst>
              <a:rect l="0" t="0" r="r" b="b"/>
              <a:pathLst>
                <a:path w="144" h="148">
                  <a:moveTo>
                    <a:pt x="144" y="148"/>
                  </a:moveTo>
                  <a:lnTo>
                    <a:pt x="144" y="148"/>
                  </a:lnTo>
                  <a:lnTo>
                    <a:pt x="131" y="148"/>
                  </a:lnTo>
                  <a:lnTo>
                    <a:pt x="114" y="144"/>
                  </a:lnTo>
                  <a:lnTo>
                    <a:pt x="102" y="144"/>
                  </a:lnTo>
                  <a:lnTo>
                    <a:pt x="89" y="140"/>
                  </a:lnTo>
                  <a:lnTo>
                    <a:pt x="76" y="135"/>
                  </a:lnTo>
                  <a:lnTo>
                    <a:pt x="63" y="131"/>
                  </a:lnTo>
                  <a:lnTo>
                    <a:pt x="51" y="127"/>
                  </a:lnTo>
                  <a:lnTo>
                    <a:pt x="42" y="123"/>
                  </a:lnTo>
                  <a:lnTo>
                    <a:pt x="34" y="119"/>
                  </a:lnTo>
                  <a:lnTo>
                    <a:pt x="25" y="110"/>
                  </a:lnTo>
                  <a:lnTo>
                    <a:pt x="17" y="106"/>
                  </a:lnTo>
                  <a:lnTo>
                    <a:pt x="13" y="102"/>
                  </a:lnTo>
                  <a:lnTo>
                    <a:pt x="8" y="93"/>
                  </a:lnTo>
                  <a:lnTo>
                    <a:pt x="4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8" y="30"/>
                  </a:lnTo>
                  <a:lnTo>
                    <a:pt x="47" y="34"/>
                  </a:lnTo>
                  <a:lnTo>
                    <a:pt x="55" y="38"/>
                  </a:lnTo>
                  <a:lnTo>
                    <a:pt x="68" y="42"/>
                  </a:lnTo>
                  <a:lnTo>
                    <a:pt x="76" y="46"/>
                  </a:lnTo>
                  <a:lnTo>
                    <a:pt x="89" y="51"/>
                  </a:lnTo>
                  <a:lnTo>
                    <a:pt x="102" y="55"/>
                  </a:lnTo>
                  <a:lnTo>
                    <a:pt x="114" y="59"/>
                  </a:lnTo>
                  <a:lnTo>
                    <a:pt x="131" y="59"/>
                  </a:lnTo>
                  <a:lnTo>
                    <a:pt x="144" y="63"/>
                  </a:lnTo>
                  <a:lnTo>
                    <a:pt x="144" y="1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5" name="Freeform 19"/>
            <p:cNvSpPr>
              <a:spLocks/>
            </p:cNvSpPr>
            <p:nvPr/>
          </p:nvSpPr>
          <p:spPr bwMode="auto">
            <a:xfrm>
              <a:off x="1523" y="2906"/>
              <a:ext cx="241" cy="139"/>
            </a:xfrm>
            <a:custGeom>
              <a:avLst/>
              <a:gdLst/>
              <a:ahLst/>
              <a:cxnLst>
                <a:cxn ang="0">
                  <a:pos x="4" y="135"/>
                </a:cxn>
                <a:cxn ang="0">
                  <a:pos x="8" y="139"/>
                </a:cxn>
                <a:cxn ang="0">
                  <a:pos x="12" y="139"/>
                </a:cxn>
                <a:cxn ang="0">
                  <a:pos x="17" y="139"/>
                </a:cxn>
                <a:cxn ang="0">
                  <a:pos x="25" y="139"/>
                </a:cxn>
                <a:cxn ang="0">
                  <a:pos x="29" y="139"/>
                </a:cxn>
                <a:cxn ang="0">
                  <a:pos x="38" y="139"/>
                </a:cxn>
                <a:cxn ang="0">
                  <a:pos x="46" y="139"/>
                </a:cxn>
                <a:cxn ang="0">
                  <a:pos x="55" y="139"/>
                </a:cxn>
                <a:cxn ang="0">
                  <a:pos x="72" y="139"/>
                </a:cxn>
                <a:cxn ang="0">
                  <a:pos x="84" y="139"/>
                </a:cxn>
                <a:cxn ang="0">
                  <a:pos x="97" y="135"/>
                </a:cxn>
                <a:cxn ang="0">
                  <a:pos x="110" y="135"/>
                </a:cxn>
                <a:cxn ang="0">
                  <a:pos x="127" y="135"/>
                </a:cxn>
                <a:cxn ang="0">
                  <a:pos x="139" y="131"/>
                </a:cxn>
                <a:cxn ang="0">
                  <a:pos x="152" y="127"/>
                </a:cxn>
                <a:cxn ang="0">
                  <a:pos x="165" y="127"/>
                </a:cxn>
                <a:cxn ang="0">
                  <a:pos x="173" y="122"/>
                </a:cxn>
                <a:cxn ang="0">
                  <a:pos x="186" y="118"/>
                </a:cxn>
                <a:cxn ang="0">
                  <a:pos x="199" y="114"/>
                </a:cxn>
                <a:cxn ang="0">
                  <a:pos x="207" y="110"/>
                </a:cxn>
                <a:cxn ang="0">
                  <a:pos x="220" y="101"/>
                </a:cxn>
                <a:cxn ang="0">
                  <a:pos x="228" y="97"/>
                </a:cxn>
                <a:cxn ang="0">
                  <a:pos x="237" y="89"/>
                </a:cxn>
                <a:cxn ang="0">
                  <a:pos x="241" y="0"/>
                </a:cxn>
                <a:cxn ang="0">
                  <a:pos x="233" y="4"/>
                </a:cxn>
                <a:cxn ang="0">
                  <a:pos x="224" y="12"/>
                </a:cxn>
                <a:cxn ang="0">
                  <a:pos x="211" y="17"/>
                </a:cxn>
                <a:cxn ang="0">
                  <a:pos x="203" y="25"/>
                </a:cxn>
                <a:cxn ang="0">
                  <a:pos x="190" y="29"/>
                </a:cxn>
                <a:cxn ang="0">
                  <a:pos x="178" y="33"/>
                </a:cxn>
                <a:cxn ang="0">
                  <a:pos x="169" y="38"/>
                </a:cxn>
                <a:cxn ang="0">
                  <a:pos x="156" y="38"/>
                </a:cxn>
                <a:cxn ang="0">
                  <a:pos x="144" y="42"/>
                </a:cxn>
                <a:cxn ang="0">
                  <a:pos x="131" y="46"/>
                </a:cxn>
                <a:cxn ang="0">
                  <a:pos x="118" y="46"/>
                </a:cxn>
                <a:cxn ang="0">
                  <a:pos x="106" y="50"/>
                </a:cxn>
                <a:cxn ang="0">
                  <a:pos x="93" y="50"/>
                </a:cxn>
                <a:cxn ang="0">
                  <a:pos x="76" y="50"/>
                </a:cxn>
                <a:cxn ang="0">
                  <a:pos x="63" y="50"/>
                </a:cxn>
                <a:cxn ang="0">
                  <a:pos x="46" y="50"/>
                </a:cxn>
                <a:cxn ang="0">
                  <a:pos x="42" y="50"/>
                </a:cxn>
                <a:cxn ang="0">
                  <a:pos x="34" y="50"/>
                </a:cxn>
                <a:cxn ang="0">
                  <a:pos x="29" y="50"/>
                </a:cxn>
                <a:cxn ang="0">
                  <a:pos x="21" y="50"/>
                </a:cxn>
                <a:cxn ang="0">
                  <a:pos x="17" y="50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0" y="50"/>
                </a:cxn>
              </a:cxnLst>
              <a:rect l="0" t="0" r="r" b="b"/>
              <a:pathLst>
                <a:path w="241" h="139">
                  <a:moveTo>
                    <a:pt x="0" y="135"/>
                  </a:moveTo>
                  <a:lnTo>
                    <a:pt x="4" y="135"/>
                  </a:lnTo>
                  <a:lnTo>
                    <a:pt x="4" y="139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12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1" y="139"/>
                  </a:lnTo>
                  <a:lnTo>
                    <a:pt x="25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4" y="139"/>
                  </a:lnTo>
                  <a:lnTo>
                    <a:pt x="38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55" y="139"/>
                  </a:lnTo>
                  <a:lnTo>
                    <a:pt x="63" y="139"/>
                  </a:lnTo>
                  <a:lnTo>
                    <a:pt x="72" y="139"/>
                  </a:lnTo>
                  <a:lnTo>
                    <a:pt x="76" y="139"/>
                  </a:lnTo>
                  <a:lnTo>
                    <a:pt x="84" y="139"/>
                  </a:lnTo>
                  <a:lnTo>
                    <a:pt x="93" y="139"/>
                  </a:lnTo>
                  <a:lnTo>
                    <a:pt x="97" y="135"/>
                  </a:lnTo>
                  <a:lnTo>
                    <a:pt x="106" y="135"/>
                  </a:lnTo>
                  <a:lnTo>
                    <a:pt x="110" y="135"/>
                  </a:lnTo>
                  <a:lnTo>
                    <a:pt x="118" y="135"/>
                  </a:lnTo>
                  <a:lnTo>
                    <a:pt x="127" y="135"/>
                  </a:lnTo>
                  <a:lnTo>
                    <a:pt x="131" y="131"/>
                  </a:lnTo>
                  <a:lnTo>
                    <a:pt x="139" y="131"/>
                  </a:lnTo>
                  <a:lnTo>
                    <a:pt x="144" y="131"/>
                  </a:lnTo>
                  <a:lnTo>
                    <a:pt x="152" y="127"/>
                  </a:lnTo>
                  <a:lnTo>
                    <a:pt x="156" y="127"/>
                  </a:lnTo>
                  <a:lnTo>
                    <a:pt x="165" y="127"/>
                  </a:lnTo>
                  <a:lnTo>
                    <a:pt x="169" y="122"/>
                  </a:lnTo>
                  <a:lnTo>
                    <a:pt x="173" y="122"/>
                  </a:lnTo>
                  <a:lnTo>
                    <a:pt x="182" y="118"/>
                  </a:lnTo>
                  <a:lnTo>
                    <a:pt x="186" y="118"/>
                  </a:lnTo>
                  <a:lnTo>
                    <a:pt x="190" y="114"/>
                  </a:lnTo>
                  <a:lnTo>
                    <a:pt x="199" y="114"/>
                  </a:lnTo>
                  <a:lnTo>
                    <a:pt x="203" y="110"/>
                  </a:lnTo>
                  <a:lnTo>
                    <a:pt x="207" y="110"/>
                  </a:lnTo>
                  <a:lnTo>
                    <a:pt x="211" y="106"/>
                  </a:lnTo>
                  <a:lnTo>
                    <a:pt x="220" y="101"/>
                  </a:lnTo>
                  <a:lnTo>
                    <a:pt x="224" y="101"/>
                  </a:lnTo>
                  <a:lnTo>
                    <a:pt x="228" y="97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3" y="4"/>
                  </a:lnTo>
                  <a:lnTo>
                    <a:pt x="228" y="8"/>
                  </a:lnTo>
                  <a:lnTo>
                    <a:pt x="224" y="12"/>
                  </a:lnTo>
                  <a:lnTo>
                    <a:pt x="216" y="17"/>
                  </a:lnTo>
                  <a:lnTo>
                    <a:pt x="211" y="17"/>
                  </a:lnTo>
                  <a:lnTo>
                    <a:pt x="207" y="21"/>
                  </a:lnTo>
                  <a:lnTo>
                    <a:pt x="203" y="25"/>
                  </a:lnTo>
                  <a:lnTo>
                    <a:pt x="195" y="25"/>
                  </a:lnTo>
                  <a:lnTo>
                    <a:pt x="190" y="29"/>
                  </a:lnTo>
                  <a:lnTo>
                    <a:pt x="186" y="29"/>
                  </a:lnTo>
                  <a:lnTo>
                    <a:pt x="178" y="33"/>
                  </a:lnTo>
                  <a:lnTo>
                    <a:pt x="173" y="33"/>
                  </a:lnTo>
                  <a:lnTo>
                    <a:pt x="169" y="38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8" y="42"/>
                  </a:lnTo>
                  <a:lnTo>
                    <a:pt x="144" y="42"/>
                  </a:lnTo>
                  <a:lnTo>
                    <a:pt x="135" y="42"/>
                  </a:lnTo>
                  <a:lnTo>
                    <a:pt x="131" y="46"/>
                  </a:lnTo>
                  <a:lnTo>
                    <a:pt x="123" y="46"/>
                  </a:lnTo>
                  <a:lnTo>
                    <a:pt x="118" y="46"/>
                  </a:lnTo>
                  <a:lnTo>
                    <a:pt x="110" y="46"/>
                  </a:lnTo>
                  <a:lnTo>
                    <a:pt x="106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84" y="50"/>
                  </a:lnTo>
                  <a:lnTo>
                    <a:pt x="76" y="50"/>
                  </a:lnTo>
                  <a:lnTo>
                    <a:pt x="72" y="50"/>
                  </a:lnTo>
                  <a:lnTo>
                    <a:pt x="63" y="50"/>
                  </a:lnTo>
                  <a:lnTo>
                    <a:pt x="55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49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6" name="Freeform 20"/>
            <p:cNvSpPr>
              <a:spLocks/>
            </p:cNvSpPr>
            <p:nvPr/>
          </p:nvSpPr>
          <p:spPr bwMode="auto">
            <a:xfrm>
              <a:off x="1620" y="2842"/>
              <a:ext cx="140" cy="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38"/>
                </a:cxn>
                <a:cxn ang="0">
                  <a:pos x="0" y="21"/>
                </a:cxn>
                <a:cxn ang="0">
                  <a:pos x="140" y="0"/>
                </a:cxn>
              </a:cxnLst>
              <a:rect l="0" t="0" r="r" b="b"/>
              <a:pathLst>
                <a:path w="140" h="38">
                  <a:moveTo>
                    <a:pt x="140" y="0"/>
                  </a:moveTo>
                  <a:lnTo>
                    <a:pt x="140" y="38"/>
                  </a:lnTo>
                  <a:lnTo>
                    <a:pt x="0" y="2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7" name="Freeform 21"/>
            <p:cNvSpPr>
              <a:spLocks/>
            </p:cNvSpPr>
            <p:nvPr/>
          </p:nvSpPr>
          <p:spPr bwMode="auto">
            <a:xfrm>
              <a:off x="1620" y="2842"/>
              <a:ext cx="140" cy="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38"/>
                </a:cxn>
                <a:cxn ang="0">
                  <a:pos x="0" y="21"/>
                </a:cxn>
                <a:cxn ang="0">
                  <a:pos x="140" y="0"/>
                </a:cxn>
              </a:cxnLst>
              <a:rect l="0" t="0" r="r" b="b"/>
              <a:pathLst>
                <a:path w="140" h="38">
                  <a:moveTo>
                    <a:pt x="140" y="0"/>
                  </a:moveTo>
                  <a:lnTo>
                    <a:pt x="140" y="38"/>
                  </a:lnTo>
                  <a:lnTo>
                    <a:pt x="0" y="21"/>
                  </a:lnTo>
                  <a:lnTo>
                    <a:pt x="1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8" name="Freeform 22"/>
            <p:cNvSpPr>
              <a:spLocks/>
            </p:cNvSpPr>
            <p:nvPr/>
          </p:nvSpPr>
          <p:spPr bwMode="auto">
            <a:xfrm>
              <a:off x="1569" y="2787"/>
              <a:ext cx="34" cy="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2"/>
                </a:cxn>
                <a:cxn ang="0">
                  <a:pos x="13" y="0"/>
                </a:cxn>
              </a:cxnLst>
              <a:rect l="0" t="0" r="r" b="b"/>
              <a:pathLst>
                <a:path w="34" h="72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9" name="Freeform 23"/>
            <p:cNvSpPr>
              <a:spLocks/>
            </p:cNvSpPr>
            <p:nvPr/>
          </p:nvSpPr>
          <p:spPr bwMode="auto">
            <a:xfrm>
              <a:off x="1569" y="2787"/>
              <a:ext cx="34" cy="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2"/>
                </a:cxn>
                <a:cxn ang="0">
                  <a:pos x="13" y="0"/>
                </a:cxn>
              </a:cxnLst>
              <a:rect l="0" t="0" r="r" b="b"/>
              <a:pathLst>
                <a:path w="34" h="72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2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0" name="Freeform 24"/>
            <p:cNvSpPr>
              <a:spLocks/>
            </p:cNvSpPr>
            <p:nvPr/>
          </p:nvSpPr>
          <p:spPr bwMode="auto">
            <a:xfrm>
              <a:off x="1370" y="2842"/>
              <a:ext cx="148" cy="55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48" y="30"/>
                </a:cxn>
                <a:cxn ang="0">
                  <a:pos x="148" y="30"/>
                </a:cxn>
                <a:cxn ang="0">
                  <a:pos x="144" y="30"/>
                </a:cxn>
                <a:cxn ang="0">
                  <a:pos x="144" y="30"/>
                </a:cxn>
                <a:cxn ang="0">
                  <a:pos x="140" y="30"/>
                </a:cxn>
                <a:cxn ang="0">
                  <a:pos x="136" y="30"/>
                </a:cxn>
                <a:cxn ang="0">
                  <a:pos x="131" y="30"/>
                </a:cxn>
                <a:cxn ang="0">
                  <a:pos x="127" y="25"/>
                </a:cxn>
                <a:cxn ang="0">
                  <a:pos x="123" y="25"/>
                </a:cxn>
                <a:cxn ang="0">
                  <a:pos x="119" y="25"/>
                </a:cxn>
                <a:cxn ang="0">
                  <a:pos x="119" y="25"/>
                </a:cxn>
                <a:cxn ang="0">
                  <a:pos x="115" y="25"/>
                </a:cxn>
                <a:cxn ang="0">
                  <a:pos x="110" y="25"/>
                </a:cxn>
                <a:cxn ang="0">
                  <a:pos x="106" y="25"/>
                </a:cxn>
                <a:cxn ang="0">
                  <a:pos x="102" y="25"/>
                </a:cxn>
                <a:cxn ang="0">
                  <a:pos x="102" y="25"/>
                </a:cxn>
                <a:cxn ang="0">
                  <a:pos x="98" y="25"/>
                </a:cxn>
                <a:cxn ang="0">
                  <a:pos x="98" y="25"/>
                </a:cxn>
                <a:cxn ang="0">
                  <a:pos x="93" y="25"/>
                </a:cxn>
                <a:cxn ang="0">
                  <a:pos x="93" y="25"/>
                </a:cxn>
                <a:cxn ang="0">
                  <a:pos x="93" y="21"/>
                </a:cxn>
                <a:cxn ang="0">
                  <a:pos x="93" y="21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5" y="17"/>
                </a:cxn>
                <a:cxn ang="0">
                  <a:pos x="85" y="17"/>
                </a:cxn>
                <a:cxn ang="0">
                  <a:pos x="85" y="17"/>
                </a:cxn>
                <a:cxn ang="0">
                  <a:pos x="81" y="17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6" y="13"/>
                </a:cxn>
                <a:cxn ang="0">
                  <a:pos x="76" y="13"/>
                </a:cxn>
                <a:cxn ang="0">
                  <a:pos x="51" y="8"/>
                </a:cxn>
                <a:cxn ang="0">
                  <a:pos x="30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4" y="42"/>
                </a:cxn>
                <a:cxn ang="0">
                  <a:pos x="9" y="47"/>
                </a:cxn>
                <a:cxn ang="0">
                  <a:pos x="13" y="51"/>
                </a:cxn>
                <a:cxn ang="0">
                  <a:pos x="17" y="51"/>
                </a:cxn>
                <a:cxn ang="0">
                  <a:pos x="17" y="51"/>
                </a:cxn>
                <a:cxn ang="0">
                  <a:pos x="21" y="55"/>
                </a:cxn>
                <a:cxn ang="0">
                  <a:pos x="76" y="47"/>
                </a:cxn>
                <a:cxn ang="0">
                  <a:pos x="85" y="34"/>
                </a:cxn>
                <a:cxn ang="0">
                  <a:pos x="115" y="34"/>
                </a:cxn>
                <a:cxn ang="0">
                  <a:pos x="119" y="34"/>
                </a:cxn>
                <a:cxn ang="0">
                  <a:pos x="148" y="30"/>
                </a:cxn>
              </a:cxnLst>
              <a:rect l="0" t="0" r="r" b="b"/>
              <a:pathLst>
                <a:path w="148" h="55">
                  <a:moveTo>
                    <a:pt x="148" y="30"/>
                  </a:moveTo>
                  <a:lnTo>
                    <a:pt x="148" y="30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1" y="30"/>
                  </a:lnTo>
                  <a:lnTo>
                    <a:pt x="127" y="25"/>
                  </a:lnTo>
                  <a:lnTo>
                    <a:pt x="123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0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1" y="17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51" y="8"/>
                  </a:lnTo>
                  <a:lnTo>
                    <a:pt x="3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9" y="47"/>
                  </a:lnTo>
                  <a:lnTo>
                    <a:pt x="13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21" y="55"/>
                  </a:lnTo>
                  <a:lnTo>
                    <a:pt x="76" y="47"/>
                  </a:lnTo>
                  <a:lnTo>
                    <a:pt x="85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48" y="30"/>
                  </a:lnTo>
                  <a:close/>
                </a:path>
              </a:pathLst>
            </a:custGeom>
            <a:solidFill>
              <a:srgbClr val="9E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1" name="Freeform 25"/>
            <p:cNvSpPr>
              <a:spLocks/>
            </p:cNvSpPr>
            <p:nvPr/>
          </p:nvSpPr>
          <p:spPr bwMode="auto">
            <a:xfrm>
              <a:off x="1362" y="2558"/>
              <a:ext cx="237" cy="23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2" y="0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8" y="123"/>
                </a:cxn>
                <a:cxn ang="0">
                  <a:pos x="228" y="127"/>
                </a:cxn>
                <a:cxn ang="0">
                  <a:pos x="233" y="127"/>
                </a:cxn>
                <a:cxn ang="0">
                  <a:pos x="233" y="131"/>
                </a:cxn>
                <a:cxn ang="0">
                  <a:pos x="233" y="136"/>
                </a:cxn>
                <a:cxn ang="0">
                  <a:pos x="237" y="144"/>
                </a:cxn>
                <a:cxn ang="0">
                  <a:pos x="237" y="153"/>
                </a:cxn>
                <a:cxn ang="0">
                  <a:pos x="233" y="157"/>
                </a:cxn>
                <a:cxn ang="0">
                  <a:pos x="233" y="157"/>
                </a:cxn>
                <a:cxn ang="0">
                  <a:pos x="169" y="225"/>
                </a:cxn>
                <a:cxn ang="0">
                  <a:pos x="169" y="225"/>
                </a:cxn>
                <a:cxn ang="0">
                  <a:pos x="169" y="225"/>
                </a:cxn>
                <a:cxn ang="0">
                  <a:pos x="169" y="229"/>
                </a:cxn>
                <a:cxn ang="0">
                  <a:pos x="165" y="229"/>
                </a:cxn>
                <a:cxn ang="0">
                  <a:pos x="165" y="229"/>
                </a:cxn>
                <a:cxn ang="0">
                  <a:pos x="161" y="229"/>
                </a:cxn>
                <a:cxn ang="0">
                  <a:pos x="161" y="233"/>
                </a:cxn>
                <a:cxn ang="0">
                  <a:pos x="156" y="233"/>
                </a:cxn>
                <a:cxn ang="0">
                  <a:pos x="152" y="233"/>
                </a:cxn>
                <a:cxn ang="0">
                  <a:pos x="148" y="233"/>
                </a:cxn>
                <a:cxn ang="0">
                  <a:pos x="144" y="237"/>
                </a:cxn>
                <a:cxn ang="0">
                  <a:pos x="139" y="237"/>
                </a:cxn>
                <a:cxn ang="0">
                  <a:pos x="135" y="237"/>
                </a:cxn>
                <a:cxn ang="0">
                  <a:pos x="131" y="237"/>
                </a:cxn>
                <a:cxn ang="0">
                  <a:pos x="127" y="237"/>
                </a:cxn>
                <a:cxn ang="0">
                  <a:pos x="123" y="233"/>
                </a:cxn>
                <a:cxn ang="0">
                  <a:pos x="118" y="233"/>
                </a:cxn>
                <a:cxn ang="0">
                  <a:pos x="114" y="229"/>
                </a:cxn>
                <a:cxn ang="0">
                  <a:pos x="110" y="229"/>
                </a:cxn>
                <a:cxn ang="0">
                  <a:pos x="106" y="225"/>
                </a:cxn>
                <a:cxn ang="0">
                  <a:pos x="101" y="220"/>
                </a:cxn>
                <a:cxn ang="0">
                  <a:pos x="101" y="220"/>
                </a:cxn>
                <a:cxn ang="0">
                  <a:pos x="97" y="216"/>
                </a:cxn>
                <a:cxn ang="0">
                  <a:pos x="97" y="216"/>
                </a:cxn>
                <a:cxn ang="0">
                  <a:pos x="0" y="59"/>
                </a:cxn>
              </a:cxnLst>
              <a:rect l="0" t="0" r="r" b="b"/>
              <a:pathLst>
                <a:path w="237" h="237">
                  <a:moveTo>
                    <a:pt x="0" y="59"/>
                  </a:moveTo>
                  <a:lnTo>
                    <a:pt x="42" y="0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8" y="123"/>
                  </a:lnTo>
                  <a:lnTo>
                    <a:pt x="228" y="127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33" y="136"/>
                  </a:lnTo>
                  <a:lnTo>
                    <a:pt x="237" y="144"/>
                  </a:lnTo>
                  <a:lnTo>
                    <a:pt x="237" y="153"/>
                  </a:lnTo>
                  <a:lnTo>
                    <a:pt x="233" y="157"/>
                  </a:lnTo>
                  <a:lnTo>
                    <a:pt x="233" y="157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9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1" y="229"/>
                  </a:lnTo>
                  <a:lnTo>
                    <a:pt x="161" y="233"/>
                  </a:lnTo>
                  <a:lnTo>
                    <a:pt x="156" y="233"/>
                  </a:lnTo>
                  <a:lnTo>
                    <a:pt x="152" y="233"/>
                  </a:lnTo>
                  <a:lnTo>
                    <a:pt x="148" y="233"/>
                  </a:lnTo>
                  <a:lnTo>
                    <a:pt x="144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1" y="237"/>
                  </a:lnTo>
                  <a:lnTo>
                    <a:pt x="127" y="237"/>
                  </a:lnTo>
                  <a:lnTo>
                    <a:pt x="123" y="233"/>
                  </a:lnTo>
                  <a:lnTo>
                    <a:pt x="118" y="233"/>
                  </a:lnTo>
                  <a:lnTo>
                    <a:pt x="114" y="229"/>
                  </a:lnTo>
                  <a:lnTo>
                    <a:pt x="110" y="229"/>
                  </a:lnTo>
                  <a:lnTo>
                    <a:pt x="106" y="225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97" y="216"/>
                  </a:lnTo>
                  <a:lnTo>
                    <a:pt x="97" y="21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2" name="Freeform 26"/>
            <p:cNvSpPr>
              <a:spLocks/>
            </p:cNvSpPr>
            <p:nvPr/>
          </p:nvSpPr>
          <p:spPr bwMode="auto">
            <a:xfrm>
              <a:off x="1374" y="2622"/>
              <a:ext cx="153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148"/>
                </a:cxn>
                <a:cxn ang="0">
                  <a:pos x="94" y="148"/>
                </a:cxn>
                <a:cxn ang="0">
                  <a:pos x="94" y="152"/>
                </a:cxn>
                <a:cxn ang="0">
                  <a:pos x="98" y="152"/>
                </a:cxn>
                <a:cxn ang="0">
                  <a:pos x="102" y="156"/>
                </a:cxn>
                <a:cxn ang="0">
                  <a:pos x="111" y="161"/>
                </a:cxn>
                <a:cxn ang="0">
                  <a:pos x="115" y="161"/>
                </a:cxn>
                <a:cxn ang="0">
                  <a:pos x="123" y="165"/>
                </a:cxn>
                <a:cxn ang="0">
                  <a:pos x="132" y="161"/>
                </a:cxn>
                <a:cxn ang="0">
                  <a:pos x="140" y="161"/>
                </a:cxn>
                <a:cxn ang="0">
                  <a:pos x="144" y="156"/>
                </a:cxn>
                <a:cxn ang="0">
                  <a:pos x="149" y="148"/>
                </a:cxn>
                <a:cxn ang="0">
                  <a:pos x="153" y="144"/>
                </a:cxn>
                <a:cxn ang="0">
                  <a:pos x="153" y="139"/>
                </a:cxn>
                <a:cxn ang="0">
                  <a:pos x="153" y="135"/>
                </a:cxn>
                <a:cxn ang="0">
                  <a:pos x="153" y="135"/>
                </a:cxn>
                <a:cxn ang="0">
                  <a:pos x="153" y="131"/>
                </a:cxn>
                <a:cxn ang="0">
                  <a:pos x="0" y="0"/>
                </a:cxn>
              </a:cxnLst>
              <a:rect l="0" t="0" r="r" b="b"/>
              <a:pathLst>
                <a:path w="153" h="165">
                  <a:moveTo>
                    <a:pt x="0" y="0"/>
                  </a:moveTo>
                  <a:lnTo>
                    <a:pt x="89" y="148"/>
                  </a:lnTo>
                  <a:lnTo>
                    <a:pt x="94" y="148"/>
                  </a:lnTo>
                  <a:lnTo>
                    <a:pt x="94" y="152"/>
                  </a:lnTo>
                  <a:lnTo>
                    <a:pt x="98" y="152"/>
                  </a:lnTo>
                  <a:lnTo>
                    <a:pt x="102" y="156"/>
                  </a:lnTo>
                  <a:lnTo>
                    <a:pt x="111" y="161"/>
                  </a:lnTo>
                  <a:lnTo>
                    <a:pt x="115" y="161"/>
                  </a:lnTo>
                  <a:lnTo>
                    <a:pt x="123" y="165"/>
                  </a:lnTo>
                  <a:lnTo>
                    <a:pt x="132" y="161"/>
                  </a:lnTo>
                  <a:lnTo>
                    <a:pt x="140" y="161"/>
                  </a:lnTo>
                  <a:lnTo>
                    <a:pt x="144" y="156"/>
                  </a:lnTo>
                  <a:lnTo>
                    <a:pt x="149" y="148"/>
                  </a:lnTo>
                  <a:lnTo>
                    <a:pt x="153" y="144"/>
                  </a:lnTo>
                  <a:lnTo>
                    <a:pt x="153" y="139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53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3" name="Freeform 27"/>
            <p:cNvSpPr>
              <a:spLocks/>
            </p:cNvSpPr>
            <p:nvPr/>
          </p:nvSpPr>
          <p:spPr bwMode="auto">
            <a:xfrm>
              <a:off x="1374" y="2571"/>
              <a:ext cx="208" cy="173"/>
            </a:xfrm>
            <a:custGeom>
              <a:avLst/>
              <a:gdLst/>
              <a:ahLst/>
              <a:cxnLst>
                <a:cxn ang="0">
                  <a:pos x="161" y="173"/>
                </a:cxn>
                <a:cxn ang="0">
                  <a:pos x="208" y="118"/>
                </a:cxn>
                <a:cxn ang="0">
                  <a:pos x="34" y="0"/>
                </a:cxn>
                <a:cxn ang="0">
                  <a:pos x="0" y="42"/>
                </a:cxn>
                <a:cxn ang="0">
                  <a:pos x="161" y="173"/>
                </a:cxn>
              </a:cxnLst>
              <a:rect l="0" t="0" r="r" b="b"/>
              <a:pathLst>
                <a:path w="208" h="173">
                  <a:moveTo>
                    <a:pt x="161" y="173"/>
                  </a:moveTo>
                  <a:lnTo>
                    <a:pt x="208" y="118"/>
                  </a:lnTo>
                  <a:lnTo>
                    <a:pt x="34" y="0"/>
                  </a:lnTo>
                  <a:lnTo>
                    <a:pt x="0" y="42"/>
                  </a:lnTo>
                  <a:lnTo>
                    <a:pt x="161" y="173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4" name="Freeform 28"/>
            <p:cNvSpPr>
              <a:spLocks/>
            </p:cNvSpPr>
            <p:nvPr/>
          </p:nvSpPr>
          <p:spPr bwMode="auto">
            <a:xfrm>
              <a:off x="1527" y="2694"/>
              <a:ext cx="63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63" y="1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59" y="4"/>
                </a:cxn>
                <a:cxn ang="0">
                  <a:pos x="59" y="4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13" y="59"/>
                </a:cxn>
                <a:cxn ang="0">
                  <a:pos x="13" y="59"/>
                </a:cxn>
                <a:cxn ang="0">
                  <a:pos x="8" y="63"/>
                </a:cxn>
                <a:cxn ang="0">
                  <a:pos x="8" y="67"/>
                </a:cxn>
                <a:cxn ang="0">
                  <a:pos x="8" y="72"/>
                </a:cxn>
                <a:cxn ang="0">
                  <a:pos x="4" y="76"/>
                </a:cxn>
                <a:cxn ang="0">
                  <a:pos x="4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63" h="84">
                  <a:moveTo>
                    <a:pt x="0" y="84"/>
                  </a:moveTo>
                  <a:lnTo>
                    <a:pt x="59" y="12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5" name="Freeform 29"/>
            <p:cNvSpPr>
              <a:spLocks/>
            </p:cNvSpPr>
            <p:nvPr/>
          </p:nvSpPr>
          <p:spPr bwMode="auto">
            <a:xfrm>
              <a:off x="1417" y="2689"/>
              <a:ext cx="131" cy="191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46" y="72"/>
                </a:cxn>
                <a:cxn ang="0">
                  <a:pos x="51" y="77"/>
                </a:cxn>
                <a:cxn ang="0">
                  <a:pos x="59" y="81"/>
                </a:cxn>
                <a:cxn ang="0">
                  <a:pos x="68" y="89"/>
                </a:cxn>
                <a:cxn ang="0">
                  <a:pos x="68" y="94"/>
                </a:cxn>
                <a:cxn ang="0">
                  <a:pos x="38" y="119"/>
                </a:cxn>
                <a:cxn ang="0">
                  <a:pos x="17" y="166"/>
                </a:cxn>
                <a:cxn ang="0">
                  <a:pos x="8" y="166"/>
                </a:cxn>
                <a:cxn ang="0">
                  <a:pos x="4" y="166"/>
                </a:cxn>
                <a:cxn ang="0">
                  <a:pos x="0" y="166"/>
                </a:cxn>
                <a:cxn ang="0">
                  <a:pos x="4" y="174"/>
                </a:cxn>
                <a:cxn ang="0">
                  <a:pos x="12" y="178"/>
                </a:cxn>
                <a:cxn ang="0">
                  <a:pos x="25" y="183"/>
                </a:cxn>
                <a:cxn ang="0">
                  <a:pos x="29" y="174"/>
                </a:cxn>
                <a:cxn ang="0">
                  <a:pos x="38" y="166"/>
                </a:cxn>
                <a:cxn ang="0">
                  <a:pos x="51" y="149"/>
                </a:cxn>
                <a:cxn ang="0">
                  <a:pos x="68" y="144"/>
                </a:cxn>
                <a:cxn ang="0">
                  <a:pos x="106" y="178"/>
                </a:cxn>
                <a:cxn ang="0">
                  <a:pos x="93" y="187"/>
                </a:cxn>
                <a:cxn ang="0">
                  <a:pos x="101" y="191"/>
                </a:cxn>
                <a:cxn ang="0">
                  <a:pos x="114" y="187"/>
                </a:cxn>
                <a:cxn ang="0">
                  <a:pos x="118" y="183"/>
                </a:cxn>
                <a:cxn ang="0">
                  <a:pos x="123" y="170"/>
                </a:cxn>
                <a:cxn ang="0">
                  <a:pos x="89" y="128"/>
                </a:cxn>
                <a:cxn ang="0">
                  <a:pos x="93" y="123"/>
                </a:cxn>
                <a:cxn ang="0">
                  <a:pos x="101" y="115"/>
                </a:cxn>
                <a:cxn ang="0">
                  <a:pos x="114" y="94"/>
                </a:cxn>
                <a:cxn ang="0">
                  <a:pos x="131" y="77"/>
                </a:cxn>
                <a:cxn ang="0">
                  <a:pos x="123" y="77"/>
                </a:cxn>
                <a:cxn ang="0">
                  <a:pos x="118" y="81"/>
                </a:cxn>
                <a:cxn ang="0">
                  <a:pos x="110" y="72"/>
                </a:cxn>
                <a:cxn ang="0">
                  <a:pos x="110" y="47"/>
                </a:cxn>
                <a:cxn ang="0">
                  <a:pos x="106" y="30"/>
                </a:cxn>
                <a:cxn ang="0">
                  <a:pos x="93" y="26"/>
                </a:cxn>
                <a:cxn ang="0">
                  <a:pos x="84" y="26"/>
                </a:cxn>
                <a:cxn ang="0">
                  <a:pos x="68" y="26"/>
                </a:cxn>
                <a:cxn ang="0">
                  <a:pos x="59" y="26"/>
                </a:cxn>
                <a:cxn ang="0">
                  <a:pos x="46" y="26"/>
                </a:cxn>
                <a:cxn ang="0">
                  <a:pos x="46" y="9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7" y="9"/>
                </a:cxn>
                <a:cxn ang="0">
                  <a:pos x="17" y="17"/>
                </a:cxn>
                <a:cxn ang="0">
                  <a:pos x="12" y="30"/>
                </a:cxn>
                <a:cxn ang="0">
                  <a:pos x="21" y="30"/>
                </a:cxn>
                <a:cxn ang="0">
                  <a:pos x="25" y="30"/>
                </a:cxn>
                <a:cxn ang="0">
                  <a:pos x="34" y="34"/>
                </a:cxn>
                <a:cxn ang="0">
                  <a:pos x="34" y="47"/>
                </a:cxn>
                <a:cxn ang="0">
                  <a:pos x="29" y="81"/>
                </a:cxn>
                <a:cxn ang="0">
                  <a:pos x="38" y="102"/>
                </a:cxn>
                <a:cxn ang="0">
                  <a:pos x="38" y="55"/>
                </a:cxn>
              </a:cxnLst>
              <a:rect l="0" t="0" r="r" b="b"/>
              <a:pathLst>
                <a:path w="131" h="191">
                  <a:moveTo>
                    <a:pt x="38" y="55"/>
                  </a:moveTo>
                  <a:lnTo>
                    <a:pt x="38" y="55"/>
                  </a:lnTo>
                  <a:lnTo>
                    <a:pt x="38" y="60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72" y="89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38" y="119"/>
                  </a:lnTo>
                  <a:lnTo>
                    <a:pt x="17" y="161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74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2" y="174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7" y="178"/>
                  </a:lnTo>
                  <a:lnTo>
                    <a:pt x="17" y="183"/>
                  </a:lnTo>
                  <a:lnTo>
                    <a:pt x="21" y="187"/>
                  </a:lnTo>
                  <a:lnTo>
                    <a:pt x="25" y="183"/>
                  </a:lnTo>
                  <a:lnTo>
                    <a:pt x="25" y="178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6" y="157"/>
                  </a:lnTo>
                  <a:lnTo>
                    <a:pt x="51" y="153"/>
                  </a:lnTo>
                  <a:lnTo>
                    <a:pt x="51" y="149"/>
                  </a:lnTo>
                  <a:lnTo>
                    <a:pt x="55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68" y="144"/>
                  </a:lnTo>
                  <a:lnTo>
                    <a:pt x="72" y="153"/>
                  </a:lnTo>
                  <a:lnTo>
                    <a:pt x="106" y="178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06" y="178"/>
                  </a:lnTo>
                  <a:lnTo>
                    <a:pt x="106" y="183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3" y="187"/>
                  </a:lnTo>
                  <a:lnTo>
                    <a:pt x="93" y="187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6" y="191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4" y="187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23" y="174"/>
                  </a:lnTo>
                  <a:lnTo>
                    <a:pt x="123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66"/>
                  </a:lnTo>
                  <a:lnTo>
                    <a:pt x="89" y="136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101" y="119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6" y="111"/>
                  </a:lnTo>
                  <a:lnTo>
                    <a:pt x="123" y="115"/>
                  </a:lnTo>
                  <a:lnTo>
                    <a:pt x="114" y="94"/>
                  </a:lnTo>
                  <a:lnTo>
                    <a:pt x="123" y="85"/>
                  </a:lnTo>
                  <a:lnTo>
                    <a:pt x="127" y="81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3" y="77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4" y="85"/>
                  </a:lnTo>
                  <a:lnTo>
                    <a:pt x="110" y="85"/>
                  </a:lnTo>
                  <a:lnTo>
                    <a:pt x="106" y="81"/>
                  </a:lnTo>
                  <a:lnTo>
                    <a:pt x="106" y="77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0" y="55"/>
                  </a:lnTo>
                  <a:lnTo>
                    <a:pt x="110" y="47"/>
                  </a:lnTo>
                  <a:lnTo>
                    <a:pt x="110" y="39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51" y="3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2" y="26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3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55"/>
                  </a:lnTo>
                  <a:lnTo>
                    <a:pt x="29" y="68"/>
                  </a:lnTo>
                  <a:lnTo>
                    <a:pt x="29" y="77"/>
                  </a:lnTo>
                  <a:lnTo>
                    <a:pt x="29" y="81"/>
                  </a:lnTo>
                  <a:lnTo>
                    <a:pt x="29" y="89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38" y="102"/>
                  </a:lnTo>
                  <a:lnTo>
                    <a:pt x="38" y="85"/>
                  </a:lnTo>
                  <a:lnTo>
                    <a:pt x="34" y="68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9086" name="Text Box 30"/>
          <p:cNvSpPr txBox="1">
            <a:spLocks noChangeArrowheads="1"/>
          </p:cNvSpPr>
          <p:nvPr/>
        </p:nvSpPr>
        <p:spPr bwMode="auto">
          <a:xfrm>
            <a:off x="5334000" y="4800600"/>
            <a:ext cx="16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4D4D4D"/>
                </a:solidFill>
                <a:cs typeface="Arial" pitchFamily="34" charset="0"/>
              </a:rPr>
              <a:t>January 2012: 2012/2013</a:t>
            </a:r>
          </a:p>
          <a:p>
            <a:pPr algn="ctr" eaLnBrk="1" hangingPunct="1"/>
            <a:r>
              <a:rPr lang="en-US" b="1" dirty="0" smtClean="0">
                <a:solidFill>
                  <a:srgbClr val="4D4D4D"/>
                </a:solidFill>
                <a:cs typeface="Arial" pitchFamily="34" charset="0"/>
              </a:rPr>
              <a:t>milestones</a:t>
            </a:r>
            <a:endParaRPr lang="en-US" b="1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705600" y="3124200"/>
            <a:ext cx="2133600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Provide Local Planning Targets for smaller Watersheds,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Counties, </a:t>
            </a:r>
            <a:r>
              <a:rPr lang="en-US" sz="1600" b="1" dirty="0" smtClean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cs typeface="Arial" pitchFamily="34" charset="0"/>
              </a:rPr>
              <a:t>Federal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cs typeface="Arial" pitchFamily="34" charset="0"/>
              </a:rPr>
              <a:t>Agencies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0" y="33528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4D4D4D"/>
                </a:solidFill>
                <a:cs typeface="Arial" pitchFamily="34" charset="0"/>
              </a:rPr>
              <a:t>Draft Phase I Watershed Implementation Plans: November 2009 – Sept.1 2010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6172200" y="1676400"/>
            <a:ext cx="1819275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160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Final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TMDL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Established</a:t>
            </a:r>
          </a:p>
        </p:txBody>
      </p:sp>
      <p:pic>
        <p:nvPicPr>
          <p:cNvPr id="429090" name="Picture 34" descr="MCj02338570000[1]"/>
          <p:cNvPicPr>
            <a:picLocks noChangeAspect="1" noChangeArrowheads="1"/>
          </p:cNvPicPr>
          <p:nvPr/>
        </p:nvPicPr>
        <p:blipFill>
          <a:blip r:embed="rId4" cstate="screen"/>
          <a:srcRect t="6976"/>
          <a:stretch>
            <a:fillRect/>
          </a:stretch>
        </p:blipFill>
        <p:spPr bwMode="auto">
          <a:xfrm>
            <a:off x="6858000" y="1752600"/>
            <a:ext cx="1152525" cy="801688"/>
          </a:xfrm>
          <a:prstGeom prst="rect">
            <a:avLst/>
          </a:prstGeom>
          <a:noFill/>
        </p:spPr>
      </p:pic>
      <p:sp>
        <p:nvSpPr>
          <p:cNvPr id="429091" name="Rectangle 35"/>
          <p:cNvSpPr>
            <a:spLocks noChangeArrowheads="1"/>
          </p:cNvSpPr>
          <p:nvPr/>
        </p:nvSpPr>
        <p:spPr bwMode="auto">
          <a:xfrm>
            <a:off x="2590800" y="5334000"/>
            <a:ext cx="1574800" cy="12811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576" rIns="36576" anchor="ctr"/>
          <a:lstStyle/>
          <a:p>
            <a:pPr eaLnBrk="1" hangingPunct="1">
              <a:lnSpc>
                <a:spcPct val="90000"/>
              </a:lnSpc>
            </a:pPr>
            <a:endParaRPr lang="en-US" sz="160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And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Comment</a:t>
            </a:r>
          </a:p>
        </p:txBody>
      </p:sp>
      <p:pic>
        <p:nvPicPr>
          <p:cNvPr id="429092" name="Picture 36" descr="MCj0310998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2800" y="5410200"/>
            <a:ext cx="854075" cy="830263"/>
          </a:xfrm>
          <a:prstGeom prst="rect">
            <a:avLst/>
          </a:prstGeom>
          <a:noFill/>
        </p:spPr>
      </p:pic>
      <p:sp>
        <p:nvSpPr>
          <p:cNvPr id="429093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1676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Draft TMDL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4D4D4D"/>
                </a:solidFill>
                <a:cs typeface="Arial" pitchFamily="34" charset="0"/>
              </a:rPr>
              <a:t>Sept. 24, 2010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4D4D4D"/>
                </a:solidFill>
                <a:cs typeface="Arial" pitchFamily="34" charset="0"/>
              </a:rPr>
              <a:t>(45 days)</a:t>
            </a:r>
          </a:p>
        </p:txBody>
      </p:sp>
      <p:sp>
        <p:nvSpPr>
          <p:cNvPr id="429094" name="Text Box 38"/>
          <p:cNvSpPr txBox="1">
            <a:spLocks noChangeArrowheads="1"/>
          </p:cNvSpPr>
          <p:nvPr/>
        </p:nvSpPr>
        <p:spPr bwMode="auto">
          <a:xfrm>
            <a:off x="4800600" y="2133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December 2010</a:t>
            </a:r>
          </a:p>
        </p:txBody>
      </p:sp>
      <p:sp>
        <p:nvSpPr>
          <p:cNvPr id="429095" name="Line 39"/>
          <p:cNvSpPr>
            <a:spLocks noChangeShapeType="1"/>
          </p:cNvSpPr>
          <p:nvPr/>
        </p:nvSpPr>
        <p:spPr bwMode="auto">
          <a:xfrm>
            <a:off x="4532244" y="1219200"/>
            <a:ext cx="10668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96" name="Line 40"/>
          <p:cNvSpPr>
            <a:spLocks noChangeShapeType="1"/>
          </p:cNvSpPr>
          <p:nvPr/>
        </p:nvSpPr>
        <p:spPr bwMode="auto">
          <a:xfrm>
            <a:off x="4572000" y="1219200"/>
            <a:ext cx="0" cy="419100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97" name="Line 41"/>
          <p:cNvSpPr>
            <a:spLocks noChangeShapeType="1"/>
          </p:cNvSpPr>
          <p:nvPr/>
        </p:nvSpPr>
        <p:spPr bwMode="auto">
          <a:xfrm>
            <a:off x="4369904" y="5410200"/>
            <a:ext cx="2286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9098" name="Picture 42" descr="tsb04coseg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72400" y="3124200"/>
            <a:ext cx="1111250" cy="1295400"/>
          </a:xfrm>
          <a:prstGeom prst="rect">
            <a:avLst/>
          </a:prstGeom>
          <a:noFill/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209800" y="3352800"/>
            <a:ext cx="1827213" cy="1379538"/>
            <a:chOff x="2880" y="2157"/>
            <a:chExt cx="1447" cy="1056"/>
          </a:xfrm>
        </p:grpSpPr>
        <p:sp>
          <p:nvSpPr>
            <p:cNvPr id="429100" name="Rectangle 44"/>
            <p:cNvSpPr>
              <a:spLocks noChangeArrowheads="1"/>
            </p:cNvSpPr>
            <p:nvPr/>
          </p:nvSpPr>
          <p:spPr bwMode="auto">
            <a:xfrm>
              <a:off x="2880" y="2157"/>
              <a:ext cx="1440" cy="105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>
                  <a:cs typeface="Arial" pitchFamily="34" charset="0"/>
                </a:rPr>
                <a:t>Local Program Capacity/Gap  Evaluation</a:t>
              </a: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</p:txBody>
        </p:sp>
        <p:pic>
          <p:nvPicPr>
            <p:cNvPr id="429101" name="Picture 4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888" y="2685"/>
              <a:ext cx="1439" cy="4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429102" name="Rectangle 46"/>
          <p:cNvSpPr>
            <a:spLocks noChangeArrowheads="1"/>
          </p:cNvSpPr>
          <p:nvPr/>
        </p:nvSpPr>
        <p:spPr bwMode="auto">
          <a:xfrm>
            <a:off x="1600200" y="2057400"/>
            <a:ext cx="1905000" cy="12811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576" rIns="36576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Bay TMDL Public Meetings</a:t>
            </a:r>
          </a:p>
        </p:txBody>
      </p:sp>
      <p:sp>
        <p:nvSpPr>
          <p:cNvPr id="429103" name="Text Box 47"/>
          <p:cNvSpPr txBox="1">
            <a:spLocks noChangeArrowheads="1"/>
          </p:cNvSpPr>
          <p:nvPr/>
        </p:nvSpPr>
        <p:spPr bwMode="auto">
          <a:xfrm>
            <a:off x="0" y="217805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November-December 2009</a:t>
            </a:r>
          </a:p>
        </p:txBody>
      </p: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4648200" y="320040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4D4D4D"/>
                </a:solidFill>
                <a:cs typeface="Arial" pitchFamily="34" charset="0"/>
              </a:rPr>
              <a:t>Phase II Watershed Implementation Plans: Starting 2011</a:t>
            </a:r>
          </a:p>
        </p:txBody>
      </p:sp>
      <p:sp>
        <p:nvSpPr>
          <p:cNvPr id="429105" name="Text Box 49"/>
          <p:cNvSpPr txBox="1">
            <a:spLocks noChangeArrowheads="1"/>
          </p:cNvSpPr>
          <p:nvPr/>
        </p:nvSpPr>
        <p:spPr bwMode="auto">
          <a:xfrm>
            <a:off x="132520" y="4876800"/>
            <a:ext cx="3429000" cy="3762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cs typeface="Arial" pitchFamily="34" charset="0"/>
              </a:rPr>
              <a:t>July 1 and August 13 Allocations</a:t>
            </a:r>
          </a:p>
        </p:txBody>
      </p:sp>
      <p:sp>
        <p:nvSpPr>
          <p:cNvPr id="429106" name="Text Box 50"/>
          <p:cNvSpPr txBox="1">
            <a:spLocks noChangeArrowheads="1"/>
          </p:cNvSpPr>
          <p:nvPr/>
        </p:nvSpPr>
        <p:spPr bwMode="auto">
          <a:xfrm>
            <a:off x="7086600" y="862013"/>
            <a:ext cx="1600200" cy="3762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Final </a:t>
            </a:r>
            <a:r>
              <a:rPr lang="en-US" b="1" dirty="0" smtClean="0">
                <a:cs typeface="Arial" pitchFamily="34" charset="0"/>
              </a:rPr>
              <a:t>WIP I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429107" name="Text Box 51"/>
          <p:cNvSpPr txBox="1">
            <a:spLocks noChangeArrowheads="1"/>
          </p:cNvSpPr>
          <p:nvPr/>
        </p:nvSpPr>
        <p:spPr bwMode="auto">
          <a:xfrm>
            <a:off x="5562600" y="88265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November-December 2010</a:t>
            </a:r>
          </a:p>
        </p:txBody>
      </p:sp>
      <p:sp>
        <p:nvSpPr>
          <p:cNvPr id="429108" name="Text Box 52"/>
          <p:cNvSpPr txBox="1">
            <a:spLocks noChangeArrowheads="1"/>
          </p:cNvSpPr>
          <p:nvPr/>
        </p:nvSpPr>
        <p:spPr bwMode="auto">
          <a:xfrm>
            <a:off x="5105400" y="6132444"/>
            <a:ext cx="3886200" cy="646331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cs typeface="Arial" pitchFamily="34" charset="0"/>
              </a:rPr>
              <a:t>Final Phase II WIP &amp; Milestones -March 30</a:t>
            </a:r>
            <a:r>
              <a:rPr lang="en-US" b="1" baseline="30000" dirty="0" smtClean="0">
                <a:cs typeface="Arial" pitchFamily="34" charset="0"/>
              </a:rPr>
              <a:t>th</a:t>
            </a:r>
            <a:r>
              <a:rPr lang="en-US" b="1" dirty="0" smtClean="0">
                <a:cs typeface="Arial" pitchFamily="34" charset="0"/>
              </a:rPr>
              <a:t> 2012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429109" name="Picture 53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4600" y="609600"/>
            <a:ext cx="558800" cy="585788"/>
          </a:xfrm>
          <a:prstGeom prst="rect">
            <a:avLst/>
          </a:prstGeom>
          <a:noFill/>
        </p:spPr>
      </p:pic>
      <p:pic>
        <p:nvPicPr>
          <p:cNvPr id="429110" name="Picture 54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48000" y="1905000"/>
            <a:ext cx="558800" cy="585788"/>
          </a:xfrm>
          <a:prstGeom prst="rect">
            <a:avLst/>
          </a:prstGeom>
          <a:noFill/>
        </p:spPr>
      </p:pic>
      <p:pic>
        <p:nvPicPr>
          <p:cNvPr id="429111" name="Picture 55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10000" y="3200400"/>
            <a:ext cx="558800" cy="585788"/>
          </a:xfrm>
          <a:prstGeom prst="rect">
            <a:avLst/>
          </a:prstGeom>
          <a:noFill/>
        </p:spPr>
      </p:pic>
      <p:pic>
        <p:nvPicPr>
          <p:cNvPr id="429112" name="Picture 56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29612" y="4578624"/>
            <a:ext cx="558800" cy="585788"/>
          </a:xfrm>
          <a:prstGeom prst="rect">
            <a:avLst/>
          </a:prstGeom>
          <a:noFill/>
        </p:spPr>
      </p:pic>
      <p:pic>
        <p:nvPicPr>
          <p:cNvPr id="429113" name="Picture 57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10000" y="5410200"/>
            <a:ext cx="558800" cy="585788"/>
          </a:xfrm>
          <a:prstGeom prst="rect">
            <a:avLst/>
          </a:prstGeom>
          <a:noFill/>
        </p:spPr>
      </p:pic>
      <p:sp>
        <p:nvSpPr>
          <p:cNvPr id="429114" name="Line 58"/>
          <p:cNvSpPr>
            <a:spLocks noChangeShapeType="1"/>
          </p:cNvSpPr>
          <p:nvPr/>
        </p:nvSpPr>
        <p:spPr bwMode="auto">
          <a:xfrm>
            <a:off x="533400" y="533400"/>
            <a:ext cx="8610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9116" name="Picture 60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305800" y="709613"/>
            <a:ext cx="558800" cy="585787"/>
          </a:xfrm>
          <a:prstGeom prst="rect">
            <a:avLst/>
          </a:prstGeom>
          <a:noFill/>
        </p:spPr>
      </p:pic>
      <p:pic>
        <p:nvPicPr>
          <p:cNvPr id="429117" name="Picture 61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749212" y="2236304"/>
            <a:ext cx="558800" cy="585788"/>
          </a:xfrm>
          <a:prstGeom prst="rect">
            <a:avLst/>
          </a:prstGeom>
          <a:noFill/>
        </p:spPr>
      </p:pic>
      <p:pic>
        <p:nvPicPr>
          <p:cNvPr id="63" name="Picture 54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85200" y="2667000"/>
            <a:ext cx="558800" cy="585788"/>
          </a:xfrm>
          <a:prstGeom prst="rect">
            <a:avLst/>
          </a:prstGeom>
          <a:noFill/>
        </p:spPr>
      </p:pic>
      <p:pic>
        <p:nvPicPr>
          <p:cNvPr id="64" name="Picture 54" descr="MC900434713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85200" y="4343400"/>
            <a:ext cx="558800" cy="58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553F1-F973-40F8-A3E3-B4111A7632B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1563FF"/>
                </a:solidFill>
              </a:rPr>
              <a:t>Watershed-wide Assessment of Phase II WIPs and Milestones</a:t>
            </a:r>
            <a:r>
              <a:rPr lang="en-US" sz="2800" b="1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2672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EPA </a:t>
            </a:r>
            <a:r>
              <a:rPr lang="en-US" sz="2600" dirty="0" smtClean="0">
                <a:solidFill>
                  <a:srgbClr val="002060"/>
                </a:solidFill>
              </a:rPr>
              <a:t>provided feedback on February 15.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EPA working with jurisdictions to address comments for final WIPs expected by March 30, 2012.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Across the watershed: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Jurisdictions generally on track  to meet pollution reduction targets for 2017 and </a:t>
            </a:r>
            <a:r>
              <a:rPr lang="en-US" sz="2200" dirty="0" smtClean="0">
                <a:solidFill>
                  <a:srgbClr val="002060"/>
                </a:solidFill>
              </a:rPr>
              <a:t>2025.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Overall </a:t>
            </a:r>
            <a:r>
              <a:rPr lang="en-US" sz="2200" dirty="0" smtClean="0">
                <a:solidFill>
                  <a:srgbClr val="002060"/>
                </a:solidFill>
              </a:rPr>
              <a:t>draft </a:t>
            </a:r>
            <a:r>
              <a:rPr lang="en-US" sz="2200" dirty="0" smtClean="0">
                <a:solidFill>
                  <a:srgbClr val="002060"/>
                </a:solidFill>
              </a:rPr>
              <a:t>Phase II WIPs and </a:t>
            </a:r>
            <a:r>
              <a:rPr lang="en-US" sz="2200" dirty="0" smtClean="0">
                <a:solidFill>
                  <a:srgbClr val="002060"/>
                </a:solidFill>
              </a:rPr>
              <a:t>milestones include </a:t>
            </a:r>
            <a:r>
              <a:rPr lang="en-US" sz="2200" dirty="0" smtClean="0">
                <a:solidFill>
                  <a:srgbClr val="002060"/>
                </a:solidFill>
              </a:rPr>
              <a:t>more </a:t>
            </a:r>
            <a:r>
              <a:rPr lang="en-US" sz="2200" dirty="0" smtClean="0">
                <a:solidFill>
                  <a:srgbClr val="002060"/>
                </a:solidFill>
              </a:rPr>
              <a:t>specificity </a:t>
            </a:r>
            <a:r>
              <a:rPr lang="en-US" sz="2200" dirty="0" smtClean="0">
                <a:solidFill>
                  <a:srgbClr val="002060"/>
                </a:solidFill>
              </a:rPr>
              <a:t>on cleanup strategies and local implementation.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District </a:t>
            </a:r>
            <a:r>
              <a:rPr lang="en-US" sz="2600" dirty="0" smtClean="0">
                <a:solidFill>
                  <a:srgbClr val="002060"/>
                </a:solidFill>
              </a:rPr>
              <a:t>of Columbia WIP and milestones met EPA expectations and provided a model for engaging federal agencies as local partners towards implementing targets.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762000" y="10668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AB059D-7E1D-49F6-9CB9-4C20F08BE44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153400" cy="251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Federal agencies submitted two year milestones for 2012-2013 – programmatic and BMPs to DDOE.</a:t>
            </a:r>
            <a:endParaRPr 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Milestones include practices in the ground from 2006 -2012 and upcoming practices through 2013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381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1563FF"/>
                </a:solidFill>
                <a:latin typeface="+mj-lt"/>
              </a:rPr>
              <a:t>Federal Facilities in DC WIP II and Milestones</a:t>
            </a:r>
            <a:endParaRPr lang="en-US" sz="3200" b="1" dirty="0">
              <a:solidFill>
                <a:srgbClr val="1563FF"/>
              </a:solidFill>
              <a:latin typeface="+mj-lt"/>
            </a:endParaRPr>
          </a:p>
        </p:txBody>
      </p:sp>
      <p:pic>
        <p:nvPicPr>
          <p:cNvPr id="6150" name="Picture 7" descr="PublicMeetingPhoto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143000"/>
            <a:ext cx="23669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5052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2060"/>
                </a:solidFill>
              </a:rPr>
              <a:t>In July 2011, DDOE  provided federal agencies with proposed planning targets.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2060"/>
                </a:solidFill>
              </a:rPr>
              <a:t>Draft </a:t>
            </a:r>
            <a:r>
              <a:rPr lang="en-US" sz="2400" dirty="0" smtClean="0">
                <a:solidFill>
                  <a:srgbClr val="002060"/>
                </a:solidFill>
              </a:rPr>
              <a:t>Phase II WIP includes federal agency strategies to meet targets.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553F1-F973-40F8-A3E3-B4111A7632B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1563FF"/>
                </a:solidFill>
              </a:rPr>
              <a:t>Sample DC Federal Agency Milestone Submissions</a:t>
            </a:r>
            <a:r>
              <a:rPr lang="en-US" sz="2800" b="1" dirty="0" smtClean="0">
                <a:solidFill>
                  <a:srgbClr val="333399"/>
                </a:solidFill>
              </a:rPr>
              <a:t>  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General Services Administration </a:t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rgbClr val="99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bio-retention at St Elizabeth site to treat </a:t>
            </a:r>
            <a:r>
              <a:rPr lang="en-US" sz="2400" dirty="0" err="1" smtClean="0">
                <a:solidFill>
                  <a:srgbClr val="002060"/>
                </a:solidFill>
              </a:rPr>
              <a:t>stormwater</a:t>
            </a:r>
            <a:r>
              <a:rPr lang="en-US" sz="2400" dirty="0" smtClean="0">
                <a:solidFill>
                  <a:srgbClr val="002060"/>
                </a:solidFill>
              </a:rPr>
              <a:t> runoff from over 352,000 sq ft (8 acres) of land area.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green roofs at St Elizabeth site to manage over 550,000 sq ft of roof area.</a:t>
            </a: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400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National Park Service  </a:t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rgbClr val="99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forest buffers as part of reforestation of over 15 acres of park land.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approximately 8 miles of riparian buffer.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762000" y="9906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st 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3048000"/>
            <a:ext cx="2438400" cy="159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E3C2E1-1F77-45BD-BA84-013482FDBB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5" y="1219200"/>
            <a:ext cx="69342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993300"/>
                </a:solidFill>
              </a:rPr>
              <a:t>Strengths</a:t>
            </a:r>
            <a:endParaRPr lang="en-US" dirty="0" smtClean="0">
              <a:solidFill>
                <a:srgbClr val="99330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Strengthens reasonable assurance for </a:t>
            </a:r>
            <a:r>
              <a:rPr lang="en-US" sz="2400" dirty="0" err="1" smtClean="0">
                <a:solidFill>
                  <a:srgbClr val="002060"/>
                </a:solidFill>
              </a:rPr>
              <a:t>stormwater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Reflects MS4 permit </a:t>
            </a:r>
            <a:r>
              <a:rPr lang="en-US" sz="2400" dirty="0" smtClean="0">
                <a:solidFill>
                  <a:srgbClr val="002060"/>
                </a:solidFill>
              </a:rPr>
              <a:t>provisions.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Commits to maximizing use of </a:t>
            </a:r>
            <a:r>
              <a:rPr lang="en-US" sz="2400" dirty="0" err="1" smtClean="0">
                <a:solidFill>
                  <a:srgbClr val="002060"/>
                </a:solidFill>
              </a:rPr>
              <a:t>Riversmart</a:t>
            </a:r>
            <a:r>
              <a:rPr lang="en-US" sz="2400" dirty="0" smtClean="0">
                <a:solidFill>
                  <a:srgbClr val="002060"/>
                </a:solidFill>
              </a:rPr>
              <a:t> Programs.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Provides </a:t>
            </a:r>
            <a:r>
              <a:rPr lang="en-US" sz="2400" dirty="0" smtClean="0">
                <a:solidFill>
                  <a:srgbClr val="002060"/>
                </a:solidFill>
              </a:rPr>
              <a:t>more information on insignificant facilities.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Proposes offsets program through retention credits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993300"/>
                </a:solidFill>
              </a:rPr>
              <a:t>Areas </a:t>
            </a:r>
            <a:r>
              <a:rPr lang="en-US" dirty="0" smtClean="0">
                <a:solidFill>
                  <a:srgbClr val="993300"/>
                </a:solidFill>
              </a:rPr>
              <a:t>for Improvement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Resolve inconsistencies between input decks for WIPs and milestones.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Include plan to address </a:t>
            </a:r>
            <a:r>
              <a:rPr lang="en-US" sz="2400" dirty="0" smtClean="0">
                <a:solidFill>
                  <a:srgbClr val="002060"/>
                </a:solidFill>
              </a:rPr>
              <a:t>DC-specific recommendations </a:t>
            </a:r>
            <a:r>
              <a:rPr lang="en-US" sz="2400" dirty="0" smtClean="0">
                <a:solidFill>
                  <a:srgbClr val="002060"/>
                </a:solidFill>
              </a:rPr>
              <a:t>from EPA offsets and trading program assessment by end of 2012 and </a:t>
            </a:r>
            <a:r>
              <a:rPr lang="en-US" sz="2400" dirty="0" smtClean="0">
                <a:solidFill>
                  <a:srgbClr val="002060"/>
                </a:solidFill>
              </a:rPr>
              <a:t>recommendations common across jurisdictions </a:t>
            </a:r>
            <a:r>
              <a:rPr lang="en-US" sz="2400" dirty="0" smtClean="0">
                <a:solidFill>
                  <a:srgbClr val="002060"/>
                </a:solidFill>
              </a:rPr>
              <a:t>by end of 2013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600" dirty="0" smtClean="0">
              <a:solidFill>
                <a:srgbClr val="993300"/>
              </a:solidFill>
            </a:endParaRPr>
          </a:p>
          <a:p>
            <a:pPr lvl="1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066800"/>
          </a:xfrm>
          <a:noFill/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1563FF"/>
                </a:solidFill>
              </a:rPr>
              <a:t>EPA Evaluation of DC Draft Phase II WIP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rain barrel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372100" y="2636125"/>
            <a:ext cx="5181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700</Words>
  <Application>Microsoft Office PowerPoint</Application>
  <PresentationFormat>On-screen Show (4:3)</PresentationFormat>
  <Paragraphs>135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Developing Final Phase II WIPs and Milestones</vt:lpstr>
      <vt:lpstr>   Objectives </vt:lpstr>
      <vt:lpstr>Slide 3</vt:lpstr>
      <vt:lpstr>Slide 4</vt:lpstr>
      <vt:lpstr>Slide 5</vt:lpstr>
      <vt:lpstr>Watershed-wide Assessment of Phase II WIPs and Milestones </vt:lpstr>
      <vt:lpstr>Slide 7</vt:lpstr>
      <vt:lpstr>Sample DC Federal Agency Milestone Submissions  </vt:lpstr>
      <vt:lpstr>EPA Evaluation of DC Draft Phase II WIP</vt:lpstr>
      <vt:lpstr>EPA Evaluation of DC 2012-2013 Milestones</vt:lpstr>
      <vt:lpstr>   Timeline for Finalizing Phase II WIP</vt:lpstr>
      <vt:lpstr>  Federal Agreement on Stormwater in DC</vt:lpstr>
      <vt:lpstr>   MS4 Permit for District of Columbia</vt:lpstr>
      <vt:lpstr>Slide 14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gallen</dc:creator>
  <cp:lastModifiedBy>KAntos</cp:lastModifiedBy>
  <cp:revision>216</cp:revision>
  <dcterms:created xsi:type="dcterms:W3CDTF">2011-04-21T14:29:54Z</dcterms:created>
  <dcterms:modified xsi:type="dcterms:W3CDTF">2012-03-01T00:18:26Z</dcterms:modified>
</cp:coreProperties>
</file>