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7" r:id="rId3"/>
    <p:sldId id="268" r:id="rId4"/>
    <p:sldId id="269" r:id="rId5"/>
    <p:sldId id="274" r:id="rId6"/>
    <p:sldId id="270" r:id="rId7"/>
    <p:sldId id="271" r:id="rId8"/>
    <p:sldId id="272" r:id="rId9"/>
    <p:sldId id="273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97" r:id="rId18"/>
    <p:sldId id="283" r:id="rId19"/>
    <p:sldId id="288" r:id="rId20"/>
    <p:sldId id="292" r:id="rId21"/>
    <p:sldId id="291" r:id="rId22"/>
    <p:sldId id="290" r:id="rId23"/>
    <p:sldId id="304" r:id="rId24"/>
    <p:sldId id="305" r:id="rId25"/>
    <p:sldId id="287" r:id="rId26"/>
    <p:sldId id="300" r:id="rId27"/>
    <p:sldId id="301" r:id="rId28"/>
    <p:sldId id="285" r:id="rId29"/>
    <p:sldId id="302" r:id="rId30"/>
    <p:sldId id="286" r:id="rId31"/>
    <p:sldId id="295" r:id="rId32"/>
    <p:sldId id="294" r:id="rId33"/>
    <p:sldId id="284" r:id="rId34"/>
    <p:sldId id="293" r:id="rId35"/>
    <p:sldId id="303" r:id="rId36"/>
    <p:sldId id="296" r:id="rId37"/>
  </p:sldIdLst>
  <p:sldSz cx="9144000" cy="6858000" type="screen4x3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83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94859" cy="3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8" tIns="45498" rIns="90998" bIns="454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3235" y="0"/>
            <a:ext cx="3994859" cy="3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8" tIns="45498" rIns="90998" bIns="454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A49EB1-99D5-4CF6-9C19-8C0D5FE65F2B}" type="datetime1">
              <a:rPr lang="en-US"/>
              <a:pPr/>
              <a:t>10/1/2014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6780"/>
            <a:ext cx="3994859" cy="3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8" tIns="45498" rIns="90998" bIns="454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3235" y="6586780"/>
            <a:ext cx="3994859" cy="3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8" tIns="45498" rIns="90998" bIns="454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3957D8F-6278-4FEA-988E-56A0D91B0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99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4859" cy="346235"/>
          </a:xfrm>
          <a:prstGeom prst="rect">
            <a:avLst/>
          </a:prstGeom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3235" y="0"/>
            <a:ext cx="3994859" cy="346235"/>
          </a:xfrm>
          <a:prstGeom prst="rect">
            <a:avLst/>
          </a:prstGeom>
        </p:spPr>
        <p:txBody>
          <a:bodyPr vert="horz" lIns="92288" tIns="46144" rIns="92288" bIns="461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533157-CEB4-4591-81F4-E66D138C62FA}" type="datetime1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19113"/>
            <a:ext cx="3470275" cy="2601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4" rIns="92288" bIns="461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863" y="3293983"/>
            <a:ext cx="7374474" cy="3119679"/>
          </a:xfrm>
          <a:prstGeom prst="rect">
            <a:avLst/>
          </a:prstGeom>
        </p:spPr>
        <p:txBody>
          <a:bodyPr vert="horz" lIns="92288" tIns="46144" rIns="92288" bIns="461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86780"/>
            <a:ext cx="3994859" cy="346235"/>
          </a:xfrm>
          <a:prstGeom prst="rect">
            <a:avLst/>
          </a:prstGeom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3235" y="6586780"/>
            <a:ext cx="3994859" cy="346235"/>
          </a:xfrm>
          <a:prstGeom prst="rect">
            <a:avLst/>
          </a:prstGeom>
        </p:spPr>
        <p:txBody>
          <a:bodyPr vert="horz" lIns="92288" tIns="46144" rIns="92288" bIns="461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D24907-8E1D-4C83-80B4-EE75E5D9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22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DBC94-E838-4CB7-8DC7-7EFC95BC6D4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5223235" y="6586780"/>
            <a:ext cx="3994859" cy="3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8" tIns="46144" rIns="92288" bIns="46144" anchor="b"/>
          <a:lstStyle/>
          <a:p>
            <a:pPr algn="r"/>
            <a:fld id="{0B7660DF-E564-4FFE-B76E-222BF64FB915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94AF2-1784-451E-A5AA-E1D5AA72EF7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AD7CCC6-0089-46C6-9FD3-82A23725DE3B}" type="slidenum">
              <a:rPr lang="en-US" sz="1200">
                <a:latin typeface="Calibri" pitchFamily="34" charset="0"/>
              </a:rPr>
              <a:pPr algn="r" defTabSz="917872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2276E-9F91-44BF-8B7C-CE5157BE461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6993610E-DFFF-43C1-915E-1ED971EACF32}" type="slidenum">
              <a:rPr lang="en-US" sz="1200">
                <a:latin typeface="Calibri" pitchFamily="34" charset="0"/>
              </a:rPr>
              <a:pPr algn="r" defTabSz="917872"/>
              <a:t>11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652B6-38A5-4613-86F3-93DDCE50B57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D6A13D95-06E4-424E-8F41-FBDD90626C7D}" type="slidenum">
              <a:rPr lang="en-US" sz="1200">
                <a:latin typeface="Calibri" pitchFamily="34" charset="0"/>
              </a:rPr>
              <a:pPr algn="r" defTabSz="917872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4A0A4-306D-4288-995D-19EB49D0C25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FC46D969-0447-4C24-B8BF-97346AEB70B1}" type="slidenum">
              <a:rPr lang="en-US" sz="1200">
                <a:latin typeface="Calibri" pitchFamily="34" charset="0"/>
              </a:rPr>
              <a:pPr algn="r" defTabSz="917872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240FB-6E2A-4C22-B76D-7B9E8568B5E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C619ACC9-9C1D-4C63-A313-1E4B39E129AD}" type="slidenum">
              <a:rPr lang="en-US" sz="1200">
                <a:latin typeface="Calibri" pitchFamily="34" charset="0"/>
              </a:rPr>
              <a:pPr algn="r" defTabSz="917872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9CA78E-B747-4978-AFB2-BAC8FB99059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8C72F15E-B32D-42E8-B2FB-134FBBAADD1E}" type="slidenum">
              <a:rPr lang="en-US" sz="1200">
                <a:latin typeface="Calibri" pitchFamily="34" charset="0"/>
              </a:rPr>
              <a:pPr algn="r" defTabSz="917872"/>
              <a:t>15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F639C-F80E-47F9-9400-3A886AC352A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32ADFB0A-CBF7-479E-9B14-393D11377B1A}" type="slidenum">
              <a:rPr lang="en-US" sz="1200">
                <a:latin typeface="Calibri" pitchFamily="34" charset="0"/>
              </a:rPr>
              <a:pPr algn="r" defTabSz="917872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76813-AC58-4E82-B78A-7BFCF607DB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87E18E1F-3FF8-4E57-AD0C-958FB9AC1808}" type="slidenum">
              <a:rPr lang="en-US" sz="1200">
                <a:latin typeface="Calibri" pitchFamily="34" charset="0"/>
              </a:rPr>
              <a:pPr algn="r" defTabSz="917872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E194A-C0D2-4AAF-9B96-2863DA6364A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EEA09A49-D28B-4D86-97BB-4675B5C78056}" type="slidenum">
              <a:rPr lang="en-US" sz="1200">
                <a:latin typeface="Calibri" pitchFamily="34" charset="0"/>
              </a:rPr>
              <a:pPr algn="r" defTabSz="917872"/>
              <a:t>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3036D-CC36-4A7A-B34B-18B0FEE87B2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EB6E35DB-346E-4177-BAF6-45EA64B9442E}" type="slidenum">
              <a:rPr lang="en-US" sz="1200">
                <a:latin typeface="Calibri" pitchFamily="34" charset="0"/>
              </a:rPr>
              <a:pPr algn="r" defTabSz="917872"/>
              <a:t>19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FB163-63B0-45DE-B225-623827CB71B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0403819B-553E-4B27-8D39-F12F274FF80D}" type="slidenum">
              <a:rPr lang="en-US" sz="1200">
                <a:latin typeface="Calibri" pitchFamily="34" charset="0"/>
              </a:rPr>
              <a:pPr algn="r" defTabSz="917872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8BD5-AD5E-4494-A058-7FC9CBBE56B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0E85C743-1209-421A-BBE7-914FA0CE2BAF}" type="slidenum">
              <a:rPr lang="en-US" sz="1200">
                <a:latin typeface="Calibri" pitchFamily="34" charset="0"/>
              </a:rPr>
              <a:pPr algn="r" defTabSz="917872"/>
              <a:t>20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0DEA7-53C5-4457-AEEB-346CDDB0AF2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98E5FA14-EEC0-4940-B213-6A33B0A7AFCD}" type="slidenum">
              <a:rPr lang="en-US" sz="1200">
                <a:latin typeface="Calibri" pitchFamily="34" charset="0"/>
              </a:rPr>
              <a:pPr algn="r" defTabSz="917872"/>
              <a:t>21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B505C-1761-4DDF-BDB1-91D462C3111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19174415-A867-491B-A1B6-FB0E6642D1B6}" type="slidenum">
              <a:rPr lang="en-US" sz="1200">
                <a:latin typeface="Calibri" pitchFamily="34" charset="0"/>
              </a:rPr>
              <a:pPr algn="r" defTabSz="917872"/>
              <a:t>22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093AB-A452-4AA1-A1C9-5591F35AF54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108E96A4-EB2C-4B25-9077-7A5735EC7F8C}" type="slidenum">
              <a:rPr lang="en-US" sz="1200">
                <a:latin typeface="Calibri" pitchFamily="34" charset="0"/>
              </a:rPr>
              <a:pPr algn="r" defTabSz="917872"/>
              <a:t>23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093AB-A452-4AA1-A1C9-5591F35AF5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108E96A4-EB2C-4B25-9077-7A5735EC7F8C}" type="slidenum">
              <a:rPr lang="en-US" sz="1200">
                <a:latin typeface="Calibri" pitchFamily="34" charset="0"/>
              </a:rPr>
              <a:pPr algn="r" defTabSz="917872"/>
              <a:t>24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8860E-7BB4-447F-B9AD-D882684A3E6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0302599D-FF2D-4677-8FE1-DA7C1945486B}" type="slidenum">
              <a:rPr lang="en-US" sz="1200">
                <a:latin typeface="Calibri" pitchFamily="34" charset="0"/>
              </a:rPr>
              <a:pPr algn="r" defTabSz="917872"/>
              <a:t>25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8860E-7BB4-447F-B9AD-D882684A3E6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0302599D-FF2D-4677-8FE1-DA7C1945486B}" type="slidenum">
              <a:rPr lang="en-US" sz="1200">
                <a:latin typeface="Calibri" pitchFamily="34" charset="0"/>
              </a:rPr>
              <a:pPr algn="r" defTabSz="917872"/>
              <a:t>26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8860E-7BB4-447F-B9AD-D882684A3E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0302599D-FF2D-4677-8FE1-DA7C1945486B}" type="slidenum">
              <a:rPr lang="en-US" sz="1200">
                <a:latin typeface="Calibri" pitchFamily="34" charset="0"/>
              </a:rPr>
              <a:pPr algn="r" defTabSz="917872"/>
              <a:t>27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42E41-FF0E-4575-A28B-25971E82F35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397E0D4-0B89-416D-AA41-30C2457BE776}" type="slidenum">
              <a:rPr lang="en-US" sz="1200">
                <a:latin typeface="Calibri" pitchFamily="34" charset="0"/>
              </a:rPr>
              <a:pPr algn="r" defTabSz="917872"/>
              <a:t>28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42E41-FF0E-4575-A28B-25971E82F35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397E0D4-0B89-416D-AA41-30C2457BE776}" type="slidenum">
              <a:rPr lang="en-US" sz="1200">
                <a:latin typeface="Calibri" pitchFamily="34" charset="0"/>
              </a:rPr>
              <a:pPr algn="r" defTabSz="917872"/>
              <a:t>29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69234-64A4-42F4-932C-9FA710AF2CE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C018EE8D-3EB8-4008-9814-0C7F01143E28}" type="slidenum">
              <a:rPr lang="en-US" sz="1200">
                <a:latin typeface="Calibri" pitchFamily="34" charset="0"/>
              </a:rPr>
              <a:pPr algn="r" defTabSz="917872"/>
              <a:t>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8F732-162C-42F3-A4D7-7599D8043E0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83393F87-C766-4983-B7BD-FC60E0326FE1}" type="slidenum">
              <a:rPr lang="en-US" sz="1200">
                <a:latin typeface="Calibri" pitchFamily="34" charset="0"/>
              </a:rPr>
              <a:pPr algn="r" defTabSz="917872"/>
              <a:t>30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471B6-02C0-40C1-B514-B9846392370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52B7320B-792E-4664-B7F7-198F564B04C1}" type="slidenum">
              <a:rPr lang="en-US" sz="1200">
                <a:latin typeface="Calibri" pitchFamily="34" charset="0"/>
              </a:rPr>
              <a:pPr algn="r" defTabSz="917872"/>
              <a:t>31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38E71-CFF1-442F-A027-D6235B4ACBA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8ABEED15-C1A2-4F59-A6B0-DA957A8C84B9}" type="slidenum">
              <a:rPr lang="en-US" sz="1200">
                <a:latin typeface="Calibri" pitchFamily="34" charset="0"/>
              </a:rPr>
              <a:pPr algn="r" defTabSz="917872"/>
              <a:t>32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E9F06-2500-476E-AED0-7C62272CAA0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3A1A1CAC-EB7E-4CAB-B858-148DEEA70D80}" type="slidenum">
              <a:rPr lang="en-US" sz="1200">
                <a:latin typeface="Calibri" pitchFamily="34" charset="0"/>
              </a:rPr>
              <a:pPr algn="r" defTabSz="917872"/>
              <a:t>33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4B04F-F816-4E81-AA71-3F71C09F9D8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BB2495A8-1319-493F-B2A8-440872BD9D6F}" type="slidenum">
              <a:rPr lang="en-US" sz="1200">
                <a:latin typeface="Calibri" pitchFamily="34" charset="0"/>
              </a:rPr>
              <a:pPr algn="r" defTabSz="917872"/>
              <a:t>34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4B04F-F816-4E81-AA71-3F71C09F9D8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BB2495A8-1319-493F-B2A8-440872BD9D6F}" type="slidenum">
              <a:rPr lang="en-US" sz="1200">
                <a:latin typeface="Calibri" pitchFamily="34" charset="0"/>
              </a:rPr>
              <a:pPr algn="r" defTabSz="917872"/>
              <a:t>35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F94F-320C-40F9-AB9A-3C1A88B5029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51E7C477-8395-40AC-89E9-1082FB048ADA}" type="slidenum">
              <a:rPr lang="en-US" sz="1200">
                <a:latin typeface="Calibri" pitchFamily="34" charset="0"/>
              </a:rPr>
              <a:pPr algn="r" defTabSz="917872"/>
              <a:t>36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A752E-A697-4D2F-8D78-F3598052E2A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7E473562-6394-4BC9-8090-22EBC4733D2E}" type="slidenum">
              <a:rPr lang="en-US" sz="1200">
                <a:latin typeface="Calibri" pitchFamily="34" charset="0"/>
              </a:rPr>
              <a:pPr algn="r" defTabSz="917872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B151C-525D-410D-BF66-47B1523C5AA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21E99C95-AB55-4763-B91F-5C1DC3733399}" type="slidenum">
              <a:rPr lang="en-US" sz="1200">
                <a:latin typeface="Calibri" pitchFamily="34" charset="0"/>
              </a:rPr>
              <a:pPr algn="r" defTabSz="917872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F4208-C8AC-4B38-8890-2CAC5F0FDB0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B6C3A20-3095-481A-AC0B-8FDBF1BC197D}" type="slidenum">
              <a:rPr lang="en-US" sz="1200">
                <a:latin typeface="Calibri" pitchFamily="34" charset="0"/>
              </a:rPr>
              <a:pPr algn="r" defTabSz="917872"/>
              <a:t>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D4FE5-E346-47EF-8E13-A410EB3B303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0A98BB9-74F3-40EC-9205-6D0EC46E0288}" type="slidenum">
              <a:rPr lang="en-US" sz="1200">
                <a:latin typeface="Calibri" pitchFamily="34" charset="0"/>
              </a:rPr>
              <a:pPr algn="r" defTabSz="917872"/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5620D-91F1-47C5-9605-6E581FC27B1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A7EAEE9E-C225-4574-8860-F0B2C6030807}" type="slidenum">
              <a:rPr lang="en-US" sz="1200">
                <a:latin typeface="Calibri" pitchFamily="34" charset="0"/>
              </a:rPr>
              <a:pPr algn="r" defTabSz="917872"/>
              <a:t>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7DD09-FD4C-4FDC-AC65-724F2FF61C3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5221127" y="6585594"/>
            <a:ext cx="3996966" cy="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9" tIns="45918" rIns="91839" bIns="45918" anchor="b"/>
          <a:lstStyle/>
          <a:p>
            <a:pPr algn="r" defTabSz="917872"/>
            <a:fld id="{40DF870E-A496-4D28-BA20-84DE69B9D7CA}" type="slidenum">
              <a:rPr lang="en-US" sz="1200">
                <a:latin typeface="Calibri" pitchFamily="34" charset="0"/>
              </a:rPr>
              <a:pPr algn="r" defTabSz="917872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FD156E-B875-40FF-AAC2-49A2C0C4E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82201-D4E0-4B3E-9694-0AFA39FA8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8167D-B148-4E36-859F-CACBB2420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E7DEC-90B3-447C-9B5F-95D7831E55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245FE-5434-4DCB-96C9-5433A54AC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7E15D-F18F-4BCC-815F-A151908D1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51B0E-5C05-4F54-AE2E-848C4408F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CE282-1132-42D2-8D44-D36B98C4F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D16E5-BBC0-424B-BB6A-ACDB10F39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2A58D-4307-4F1D-A2AF-505E6E3E1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2">
                <a:tint val="80000"/>
                <a:satMod val="250000"/>
                <a:lumMod val="0"/>
                <a:lumOff val="100000"/>
              </a:schemeClr>
            </a:gs>
            <a:gs pos="83000">
              <a:schemeClr val="bg1">
                <a:lumMod val="85000"/>
              </a:schemeClr>
            </a:gs>
            <a:gs pos="9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069C6C-9A0E-43C0-BC08-11623A0D0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Victoria.North@dc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www.labelmaster.com/Shop/labels/waste-labels/used-batteries-labels" TargetMode="Externa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labelmaster.com/Shop/labels/waste-labels/universal-waste-label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www.labelmaster.com/Shop/labels/waste-labels/hazardous-waste-label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.dc.gov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epa.gov/osw/inforesources/data/form8700/8700-12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doe.dc.gov/sites/default/files/dc/sites/ddoe/publication/attachments/Haz.Waste%20Managment_law_1977.pdf" TargetMode="External"/><Relationship Id="rId5" Type="http://schemas.openxmlformats.org/officeDocument/2006/relationships/hyperlink" Target="http://www.dcregs.org/Gateway/ChapterHome.aspx?ChapterNumber=20-43" TargetMode="External"/><Relationship Id="rId10" Type="http://schemas.openxmlformats.org/officeDocument/2006/relationships/hyperlink" Target="http://www.epa.gov/osw/hazard/generation/sqg/handbook/k01005.pdf" TargetMode="External"/><Relationship Id="rId4" Type="http://schemas.openxmlformats.org/officeDocument/2006/relationships/hyperlink" Target="http://www.dcregs.org/Gateway/ChapterHome.aspx?ChapterNumber=20-42" TargetMode="External"/><Relationship Id="rId9" Type="http://schemas.openxmlformats.org/officeDocument/2006/relationships/hyperlink" Target="http://www.epa.gov/lawsregs/search/40cf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2" descr="Stars and Bars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2484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81000" y="2057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Environmental </a:t>
            </a:r>
            <a:r>
              <a:rPr lang="en-US" sz="2800" dirty="0">
                <a:solidFill>
                  <a:schemeClr val="tx2"/>
                </a:solidFill>
              </a:rPr>
              <a:t>Compliance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and Technical Assistance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for </a:t>
            </a:r>
            <a:r>
              <a:rPr lang="en-US" altLang="en-US" sz="2800" dirty="0">
                <a:solidFill>
                  <a:schemeClr val="tx2"/>
                </a:solidFill>
              </a:rPr>
              <a:t>Auto Service Professionals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--  RCRA C Hazardous Waste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Victoria North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Toxic Substances Division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Hazardous Waste Program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Compliance Assistance</a:t>
            </a:r>
          </a:p>
          <a:p>
            <a:pPr algn="ctr"/>
            <a:r>
              <a:rPr lang="en-US" dirty="0">
                <a:solidFill>
                  <a:schemeClr val="tx2"/>
                </a:solidFill>
                <a:hlinkClick r:id="rId4"/>
              </a:rPr>
              <a:t>Victoria.North@dc.gov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202 535 1909</a:t>
            </a:r>
            <a:endParaRPr lang="en-US" dirty="0"/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381" y="304800"/>
            <a:ext cx="239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85800" y="6364720"/>
            <a:ext cx="424497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FD156E-B875-40FF-AAC2-49A2C0C4EE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5626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/>
              <a:t>How to figure out if the item is a Hazardous Waste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Rectangle 8"/>
          <p:cNvSpPr>
            <a:spLocks/>
          </p:cNvSpPr>
          <p:nvPr/>
        </p:nvSpPr>
        <p:spPr bwMode="auto">
          <a:xfrm>
            <a:off x="457200" y="1371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600"/>
              <a:t>1 - Decide if it is a waste.  Remember, the regulations only apply to waste, not to products you are currently using.</a:t>
            </a:r>
          </a:p>
          <a:p>
            <a:r>
              <a:rPr lang="en-US" sz="2600"/>
              <a:t>2 - Determine if the waste meets or exceeds one of the criteria in the regulation (see slides 8 &amp; 9).  </a:t>
            </a:r>
          </a:p>
          <a:p>
            <a:pPr marL="742950" lvl="1" indent="-285750"/>
            <a:r>
              <a:rPr lang="en-US" sz="2200"/>
              <a:t>-  </a:t>
            </a:r>
            <a:r>
              <a:rPr lang="en-US" sz="2000"/>
              <a:t>Review a current MSDS for the product, the flash point and pH will be listed.  Also, many MSDSs now state if the item will be regulated when it becomes a waste.</a:t>
            </a:r>
          </a:p>
          <a:p>
            <a:pPr marL="742950" lvl="1" indent="-285750">
              <a:buFontTx/>
              <a:buChar char="-"/>
            </a:pPr>
            <a:r>
              <a:rPr lang="en-US" sz="2000"/>
              <a:t>Ask the vendor for the flashpoint, pH, and ingredients.</a:t>
            </a:r>
          </a:p>
          <a:p>
            <a:pPr marL="742950" lvl="1" indent="-285750">
              <a:buFontTx/>
              <a:buChar char="-"/>
            </a:pPr>
            <a:r>
              <a:rPr lang="en-US" sz="2000"/>
              <a:t>Submit a sample for testing</a:t>
            </a:r>
          </a:p>
          <a:p>
            <a:r>
              <a:rPr lang="en-US" sz="2600"/>
              <a:t>3 – Any waste which meets or exceeds one of the criteria, is a Hazardous Waste.</a:t>
            </a:r>
          </a:p>
        </p:txBody>
      </p:sp>
      <p:sp>
        <p:nvSpPr>
          <p:cNvPr id="3584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6842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262033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How to manage your  </a:t>
            </a:r>
            <a:br>
              <a:rPr lang="en-US" sz="4000" dirty="0" smtClean="0"/>
            </a:br>
            <a:r>
              <a:rPr lang="en-US" sz="4000" dirty="0" smtClean="0"/>
              <a:t>- Hazardous Waste items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Rectangle 8"/>
          <p:cNvSpPr>
            <a:spLocks/>
          </p:cNvSpPr>
          <p:nvPr/>
        </p:nvSpPr>
        <p:spPr bwMode="auto">
          <a:xfrm>
            <a:off x="457200" y="16002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3200"/>
              <a:t>  Identify it</a:t>
            </a:r>
          </a:p>
          <a:p>
            <a:pPr>
              <a:buFontTx/>
              <a:buChar char="•"/>
            </a:pPr>
            <a:r>
              <a:rPr lang="en-US" sz="3200"/>
              <a:t>  Label it </a:t>
            </a:r>
          </a:p>
          <a:p>
            <a:pPr>
              <a:buFontTx/>
              <a:buChar char="•"/>
            </a:pPr>
            <a:r>
              <a:rPr lang="en-US" sz="3200"/>
              <a:t>  Date it </a:t>
            </a:r>
          </a:p>
          <a:p>
            <a:pPr>
              <a:buFontTx/>
              <a:buChar char="•"/>
            </a:pPr>
            <a:r>
              <a:rPr lang="en-US" sz="3200"/>
              <a:t>  Close it</a:t>
            </a:r>
          </a:p>
          <a:p>
            <a:pPr>
              <a:buFontTx/>
              <a:buChar char="•"/>
            </a:pPr>
            <a:r>
              <a:rPr lang="en-US" sz="3200"/>
              <a:t>  Contain it</a:t>
            </a:r>
          </a:p>
          <a:p>
            <a:pPr>
              <a:buFontTx/>
              <a:buChar char="•"/>
            </a:pPr>
            <a:r>
              <a:rPr lang="en-US" sz="3200"/>
              <a:t>  Inspect it </a:t>
            </a:r>
          </a:p>
          <a:p>
            <a:pPr>
              <a:buFontTx/>
              <a:buChar char="•"/>
            </a:pPr>
            <a:r>
              <a:rPr lang="en-US" sz="3200"/>
              <a:t>  Dispose of it (correctly) </a:t>
            </a:r>
          </a:p>
          <a:p>
            <a:pPr>
              <a:buFontTx/>
              <a:buChar char="•"/>
            </a:pPr>
            <a:r>
              <a:rPr lang="en-US" sz="3200"/>
              <a:t>  Train staff</a:t>
            </a:r>
          </a:p>
        </p:txBody>
      </p:sp>
      <p:sp>
        <p:nvSpPr>
          <p:cNvPr id="33797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8580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How to manage your </a:t>
            </a:r>
            <a:br>
              <a:rPr lang="en-US" sz="4000" dirty="0" smtClean="0"/>
            </a:br>
            <a:r>
              <a:rPr lang="en-US" sz="4000" dirty="0" smtClean="0"/>
              <a:t>- HW items </a:t>
            </a:r>
            <a:r>
              <a:rPr lang="en-US" sz="3200" dirty="0" smtClean="0"/>
              <a:t>(continued)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Rectangle 8"/>
          <p:cNvSpPr>
            <a:spLocks/>
          </p:cNvSpPr>
          <p:nvPr/>
        </p:nvSpPr>
        <p:spPr bwMode="auto">
          <a:xfrm>
            <a:off x="457200" y="1371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  Identify it</a:t>
            </a:r>
          </a:p>
          <a:p>
            <a:pPr marL="742950" lvl="1" indent="-285750">
              <a:buFontTx/>
              <a:buChar char="•"/>
            </a:pPr>
            <a:r>
              <a:rPr lang="en-US" sz="1700"/>
              <a:t>Make a determination on all waste to identify all which require management under the regulation</a:t>
            </a:r>
          </a:p>
          <a:p>
            <a:pPr>
              <a:buFontTx/>
              <a:buChar char="•"/>
            </a:pPr>
            <a:r>
              <a:rPr lang="en-US"/>
              <a:t>  Label it </a:t>
            </a:r>
          </a:p>
          <a:p>
            <a:pPr marL="742950" lvl="1" indent="-285750">
              <a:buFontTx/>
              <a:buChar char="•"/>
            </a:pPr>
            <a:r>
              <a:rPr lang="en-US" sz="1700"/>
              <a:t>With the contents if it is not waste</a:t>
            </a:r>
          </a:p>
          <a:p>
            <a:pPr marL="742950" lvl="1" indent="-285750">
              <a:buFontTx/>
              <a:buChar char="•"/>
            </a:pPr>
            <a:r>
              <a:rPr lang="en-US" sz="1700"/>
              <a:t>“Hazardous Waste”  if it is HW</a:t>
            </a:r>
          </a:p>
          <a:p>
            <a:pPr marL="742950" lvl="1" indent="-285750">
              <a:buFontTx/>
              <a:buChar char="•"/>
            </a:pPr>
            <a:r>
              <a:rPr lang="en-US" sz="1700"/>
              <a:t>Universal waste allows several variants (see slides 13 and 14)</a:t>
            </a:r>
          </a:p>
          <a:p>
            <a:pPr>
              <a:buFontTx/>
              <a:buChar char="•"/>
            </a:pPr>
            <a:r>
              <a:rPr lang="en-US"/>
              <a:t>  Date it - with the accumulation start date</a:t>
            </a:r>
          </a:p>
          <a:p>
            <a:pPr>
              <a:buFontTx/>
              <a:buChar char="•"/>
            </a:pPr>
            <a:r>
              <a:rPr lang="en-US"/>
              <a:t>  Close it – keep it in a closed container</a:t>
            </a:r>
          </a:p>
          <a:p>
            <a:pPr>
              <a:buFontTx/>
              <a:buChar char="•"/>
            </a:pPr>
            <a:r>
              <a:rPr lang="en-US"/>
              <a:t>  Contain it – Use secondary containment</a:t>
            </a:r>
          </a:p>
          <a:p>
            <a:pPr>
              <a:buFontTx/>
              <a:buChar char="•"/>
            </a:pPr>
            <a:r>
              <a:rPr lang="en-US"/>
              <a:t>  Inspect it – conduct weekly inspections, and keep a log</a:t>
            </a:r>
          </a:p>
          <a:p>
            <a:pPr>
              <a:buFontTx/>
              <a:buChar char="•"/>
            </a:pPr>
            <a:r>
              <a:rPr lang="en-US"/>
              <a:t>  Dispose of it (correctly).  Arrange for appropriate disposal using a licensed </a:t>
            </a:r>
          </a:p>
          <a:p>
            <a:r>
              <a:rPr lang="en-US"/>
              <a:t>   contractor </a:t>
            </a:r>
            <a:r>
              <a:rPr lang="en-US" u="sng"/>
              <a:t>on a schedule.</a:t>
            </a:r>
            <a:r>
              <a:rPr lang="en-US"/>
              <a:t>  You will get a manifest.  Keep the manifest for your</a:t>
            </a:r>
          </a:p>
          <a:p>
            <a:r>
              <a:rPr lang="en-US"/>
              <a:t>   records.</a:t>
            </a:r>
          </a:p>
          <a:p>
            <a:pPr marL="742950" lvl="1" indent="-285750">
              <a:buFontTx/>
              <a:buChar char="•"/>
            </a:pPr>
            <a:r>
              <a:rPr lang="en-US" sz="1700"/>
              <a:t>Using small bottles helps</a:t>
            </a:r>
          </a:p>
          <a:p>
            <a:pPr>
              <a:buFontTx/>
              <a:buChar char="•"/>
            </a:pPr>
            <a:r>
              <a:rPr lang="en-US"/>
              <a:t>  Train staff</a:t>
            </a:r>
          </a:p>
        </p:txBody>
      </p:sp>
      <p:sp>
        <p:nvSpPr>
          <p:cNvPr id="37893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400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How to manage your  </a:t>
            </a:r>
            <a:br>
              <a:rPr lang="en-US" sz="4000" dirty="0" smtClean="0"/>
            </a:br>
            <a:r>
              <a:rPr lang="en-US" sz="4000" dirty="0" smtClean="0"/>
              <a:t>- UW lamps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Rectangle 8"/>
          <p:cNvSpPr>
            <a:spLocks/>
          </p:cNvSpPr>
          <p:nvPr/>
        </p:nvSpPr>
        <p:spPr bwMode="auto">
          <a:xfrm>
            <a:off x="4572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  Contain it – put spent lamps in a drum, box, or carton </a:t>
            </a:r>
          </a:p>
          <a:p>
            <a:pPr>
              <a:buFontTx/>
              <a:buChar char="•"/>
            </a:pPr>
            <a:r>
              <a:rPr lang="en-US" dirty="0"/>
              <a:t>  Label it - “Universal Waste - Lamps” or “Waste Lamps” or “Used Lamps.” </a:t>
            </a:r>
          </a:p>
          <a:p>
            <a:pPr marL="742950" lvl="1" indent="-285750">
              <a:buFontTx/>
              <a:buChar char="•"/>
            </a:pPr>
            <a:r>
              <a:rPr lang="en-US" dirty="0"/>
              <a:t>You can’t call them tubes or bulbs, only lamps.</a:t>
            </a:r>
          </a:p>
          <a:p>
            <a:pPr>
              <a:buFontTx/>
              <a:buChar char="•"/>
            </a:pPr>
            <a:r>
              <a:rPr lang="en-US" dirty="0"/>
              <a:t>  Date it - with the accumulation start date</a:t>
            </a:r>
          </a:p>
          <a:p>
            <a:pPr>
              <a:buFontTx/>
              <a:buChar char="•"/>
            </a:pPr>
            <a:r>
              <a:rPr lang="en-US" dirty="0"/>
              <a:t>  Close it – keep it in a closed container</a:t>
            </a:r>
          </a:p>
          <a:p>
            <a:pPr>
              <a:buFontTx/>
              <a:buChar char="•"/>
            </a:pPr>
            <a:r>
              <a:rPr lang="en-US" dirty="0"/>
              <a:t>  Dispose of it (correctly).  - You may store UW at your site for up to 1 year.  </a:t>
            </a:r>
          </a:p>
          <a:p>
            <a:pPr marL="742950" lvl="1" indent="-285750">
              <a:buFontTx/>
              <a:buChar char="•"/>
            </a:pPr>
            <a:r>
              <a:rPr lang="en-US" dirty="0"/>
              <a:t>Arrange for appropriate disposal by a licensed contractor </a:t>
            </a:r>
            <a:r>
              <a:rPr lang="en-US" u="sng" dirty="0"/>
              <a:t>on a schedule</a:t>
            </a:r>
          </a:p>
          <a:p>
            <a:pPr>
              <a:buFontTx/>
              <a:buChar char="•"/>
            </a:pPr>
            <a:r>
              <a:rPr lang="en-US" dirty="0"/>
              <a:t>  Train staff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 Incandescent lamps and LED lights are not </a:t>
            </a:r>
            <a:r>
              <a:rPr lang="en-US" dirty="0" smtClean="0"/>
              <a:t>UW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  Remember that broken or crushed lamps are </a:t>
            </a:r>
          </a:p>
          <a:p>
            <a:r>
              <a:rPr lang="en-US" dirty="0" smtClean="0"/>
              <a:t>    never Universal Waste; they are usually </a:t>
            </a:r>
          </a:p>
          <a:p>
            <a:r>
              <a:rPr lang="en-US" dirty="0" smtClean="0"/>
              <a:t>    Hazardous </a:t>
            </a:r>
            <a:r>
              <a:rPr lang="en-US" dirty="0"/>
              <a:t>Waste, </a:t>
            </a:r>
          </a:p>
        </p:txBody>
      </p:sp>
      <p:sp>
        <p:nvSpPr>
          <p:cNvPr id="39941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incandescent_la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2587"/>
            <a:ext cx="822325" cy="1370013"/>
          </a:xfrm>
          <a:prstGeom prst="rect">
            <a:avLst/>
          </a:prstGeom>
          <a:noFill/>
        </p:spPr>
      </p:pic>
      <p:pic>
        <p:nvPicPr>
          <p:cNvPr id="39945" name="Picture 9" descr="MR16-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569" y="4218964"/>
            <a:ext cx="1260475" cy="12604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How to manage your  </a:t>
            </a:r>
            <a:br>
              <a:rPr lang="en-US" sz="4000" dirty="0" smtClean="0"/>
            </a:br>
            <a:r>
              <a:rPr lang="en-US" sz="4000" dirty="0" smtClean="0"/>
              <a:t>- UW batteries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Rectangle 8"/>
          <p:cNvSpPr>
            <a:spLocks/>
          </p:cNvSpPr>
          <p:nvPr/>
        </p:nvSpPr>
        <p:spPr bwMode="auto">
          <a:xfrm>
            <a:off x="4572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  Label it - "Universal Waste Battery(</a:t>
            </a:r>
            <a:r>
              <a:rPr lang="en-US" sz="2400" dirty="0" err="1"/>
              <a:t>ies</a:t>
            </a:r>
            <a:r>
              <a:rPr lang="en-US" sz="2400" dirty="0"/>
              <a:t>)" or "Waste</a:t>
            </a:r>
          </a:p>
          <a:p>
            <a:r>
              <a:rPr lang="en-US" sz="2400" dirty="0"/>
              <a:t>   Battery(</a:t>
            </a:r>
            <a:r>
              <a:rPr lang="en-US" sz="2400" dirty="0" err="1"/>
              <a:t>ies</a:t>
            </a:r>
            <a:r>
              <a:rPr lang="en-US" sz="2400" dirty="0"/>
              <a:t>)" or "Used Battery(</a:t>
            </a:r>
            <a:r>
              <a:rPr lang="en-US" sz="2400" dirty="0" err="1"/>
              <a:t>ies</a:t>
            </a:r>
            <a:r>
              <a:rPr lang="en-US" sz="2400" dirty="0"/>
              <a:t>)." </a:t>
            </a:r>
          </a:p>
          <a:p>
            <a:pPr>
              <a:buFontTx/>
              <a:buChar char="•"/>
            </a:pPr>
            <a:r>
              <a:rPr lang="en-US" sz="2400" dirty="0"/>
              <a:t>  Date it - with the accumulation start date</a:t>
            </a:r>
          </a:p>
          <a:p>
            <a:pPr>
              <a:buFontTx/>
              <a:buChar char="•"/>
            </a:pPr>
            <a:r>
              <a:rPr lang="en-US" sz="2400" dirty="0"/>
              <a:t>  Dispose of it (correctly).  - You may store UW at your site</a:t>
            </a:r>
          </a:p>
          <a:p>
            <a:r>
              <a:rPr lang="en-US" sz="2400" dirty="0"/>
              <a:t>   for up to 1 year.  </a:t>
            </a:r>
          </a:p>
          <a:p>
            <a:pPr marL="742950" lvl="1" indent="-285750">
              <a:buFontTx/>
              <a:buChar char="•"/>
            </a:pPr>
            <a:r>
              <a:rPr lang="en-US" sz="2000" dirty="0"/>
              <a:t>Arrange for appropriate disposal by a licensed contractor </a:t>
            </a:r>
            <a:r>
              <a:rPr lang="en-US" sz="2000" u="sng" dirty="0"/>
              <a:t>on a schedule</a:t>
            </a:r>
          </a:p>
          <a:p>
            <a:pPr>
              <a:buFontTx/>
              <a:buChar char="•"/>
            </a:pPr>
            <a:r>
              <a:rPr lang="en-US" sz="2400" dirty="0"/>
              <a:t>  Train staff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Alkaline batteries are not UW</a:t>
            </a:r>
          </a:p>
        </p:txBody>
      </p:sp>
      <p:sp>
        <p:nvSpPr>
          <p:cNvPr id="4198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How to manage your      - Used Oil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800"/>
              <a:t>  Label it - “Used Oil”</a:t>
            </a:r>
          </a:p>
          <a:p>
            <a:pPr>
              <a:buFontTx/>
              <a:buChar char="•"/>
            </a:pPr>
            <a:r>
              <a:rPr lang="en-US" sz="2800"/>
              <a:t>  Close it – Keep the container closed</a:t>
            </a:r>
          </a:p>
          <a:p>
            <a:pPr>
              <a:buFontTx/>
              <a:buChar char="•"/>
            </a:pPr>
            <a:r>
              <a:rPr lang="en-US" sz="2800"/>
              <a:t>  Contain it – Use secondary containment</a:t>
            </a:r>
          </a:p>
          <a:p>
            <a:pPr>
              <a:buFontTx/>
              <a:buChar char="•"/>
            </a:pPr>
            <a:r>
              <a:rPr lang="en-US" sz="2800"/>
              <a:t>  Train staff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 You </a:t>
            </a:r>
            <a:r>
              <a:rPr lang="en-US" sz="2800" u="sng"/>
              <a:t>cannot</a:t>
            </a:r>
            <a:r>
              <a:rPr lang="en-US" sz="2800"/>
              <a:t> burn used oil in the District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 Cooking oil is not regulated, only motor oil</a:t>
            </a:r>
          </a:p>
        </p:txBody>
      </p:sp>
      <p:sp>
        <p:nvSpPr>
          <p:cNvPr id="44037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mtClean="0"/>
              <a:t>Other regulatory bodies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8"/>
          <p:cNvSpPr>
            <a:spLocks/>
          </p:cNvSpPr>
          <p:nvPr/>
        </p:nvSpPr>
        <p:spPr bwMode="auto">
          <a:xfrm>
            <a:off x="3810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400"/>
              <a:t>  DDOE </a:t>
            </a:r>
          </a:p>
          <a:p>
            <a:pPr marL="742950" lvl="1" indent="-285750">
              <a:buFontTx/>
              <a:buChar char="•"/>
            </a:pPr>
            <a:r>
              <a:rPr lang="en-US" sz="2400"/>
              <a:t>Water Quality Division</a:t>
            </a:r>
          </a:p>
          <a:p>
            <a:pPr marL="742950" lvl="1" indent="-285750">
              <a:buFontTx/>
              <a:buChar char="•"/>
            </a:pPr>
            <a:r>
              <a:rPr lang="en-US" sz="2400"/>
              <a:t>Lead Program</a:t>
            </a:r>
          </a:p>
          <a:p>
            <a:pPr marL="742950" lvl="1" indent="-285750">
              <a:buFontTx/>
              <a:buChar char="•"/>
            </a:pPr>
            <a:r>
              <a:rPr lang="en-US" sz="2400"/>
              <a:t>Air Quality Program</a:t>
            </a:r>
          </a:p>
          <a:p>
            <a:pPr>
              <a:buFontTx/>
              <a:buChar char="•"/>
            </a:pPr>
            <a:r>
              <a:rPr lang="en-US" sz="2400"/>
              <a:t>  OSHA</a:t>
            </a:r>
          </a:p>
          <a:p>
            <a:pPr>
              <a:buFontTx/>
              <a:buChar char="•"/>
            </a:pPr>
            <a:r>
              <a:rPr lang="en-US" sz="2400"/>
              <a:t>  WASA / DC Water</a:t>
            </a:r>
          </a:p>
          <a:p>
            <a:pPr>
              <a:buFontTx/>
              <a:buChar char="•"/>
            </a:pPr>
            <a:r>
              <a:rPr lang="en-US" sz="2400"/>
              <a:t>  Fire Marshall</a:t>
            </a:r>
          </a:p>
          <a:p>
            <a:pPr>
              <a:buFontTx/>
              <a:buChar char="•"/>
            </a:pPr>
            <a:r>
              <a:rPr lang="en-US" sz="2400"/>
              <a:t>  DOT</a:t>
            </a:r>
          </a:p>
          <a:p>
            <a:pPr>
              <a:buFontTx/>
              <a:buChar char="•"/>
            </a:pPr>
            <a:r>
              <a:rPr lang="en-US" sz="2400"/>
              <a:t>  others</a:t>
            </a:r>
          </a:p>
        </p:txBody>
      </p:sp>
      <p:sp>
        <p:nvSpPr>
          <p:cNvPr id="4608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6842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/>
          <a:lstStyle/>
          <a:p>
            <a:pPr algn="l"/>
            <a:r>
              <a:rPr lang="en-US" smtClean="0"/>
              <a:t>Reminders: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8" name="Rectangle 8"/>
          <p:cNvSpPr>
            <a:spLocks/>
          </p:cNvSpPr>
          <p:nvPr/>
        </p:nvSpPr>
        <p:spPr bwMode="auto">
          <a:xfrm>
            <a:off x="3810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  Each site must maintain current information on file with</a:t>
            </a:r>
          </a:p>
          <a:p>
            <a:r>
              <a:rPr lang="en-US" sz="2400" dirty="0"/>
              <a:t>   DDOE-HW.  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Remember to send in a revised 8700-12 when the contact person changes, the mailing address changes,  the waste streams change, or the generator status changes.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  It’s free to update the information!</a:t>
            </a:r>
          </a:p>
          <a:p>
            <a:pPr>
              <a:buFontTx/>
              <a:buChar char="•"/>
            </a:pPr>
            <a:r>
              <a:rPr lang="en-US" sz="2400" dirty="0" smtClean="0"/>
              <a:t> An </a:t>
            </a:r>
            <a:r>
              <a:rPr lang="en-US" sz="2400" dirty="0"/>
              <a:t>annual fee is due </a:t>
            </a:r>
            <a:r>
              <a:rPr lang="en-US" sz="2400" u="sng" dirty="0"/>
              <a:t>every</a:t>
            </a:r>
            <a:r>
              <a:rPr lang="en-US" sz="2400" dirty="0"/>
              <a:t> March 1</a:t>
            </a:r>
            <a:r>
              <a:rPr lang="en-US" sz="2400" baseline="30000" dirty="0"/>
              <a:t>st</a:t>
            </a:r>
            <a:r>
              <a:rPr lang="en-US" sz="2400" dirty="0"/>
              <a:t>. </a:t>
            </a:r>
          </a:p>
          <a:p>
            <a:pPr>
              <a:buFontTx/>
              <a:buChar char="•"/>
            </a:pPr>
            <a:r>
              <a:rPr lang="en-US" sz="2400" dirty="0" smtClean="0"/>
              <a:t> A </a:t>
            </a:r>
            <a:r>
              <a:rPr lang="en-US" sz="2400" dirty="0"/>
              <a:t>Self Certification of Compliance is due </a:t>
            </a:r>
            <a:r>
              <a:rPr lang="en-US" sz="2400" u="sng" dirty="0"/>
              <a:t>every</a:t>
            </a:r>
            <a:r>
              <a:rPr lang="en-US" sz="2400" dirty="0"/>
              <a:t> March 1</a:t>
            </a:r>
            <a:r>
              <a:rPr lang="en-US" sz="2400" baseline="30000" dirty="0"/>
              <a:t>st</a:t>
            </a:r>
            <a:r>
              <a:rPr lang="en-US" sz="2400" dirty="0"/>
              <a:t>. </a:t>
            </a:r>
          </a:p>
        </p:txBody>
      </p:sp>
      <p:sp>
        <p:nvSpPr>
          <p:cNvPr id="7782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000">
              <a:solidFill>
                <a:schemeClr val="tx2"/>
              </a:solidFill>
            </a:endParaRPr>
          </a:p>
          <a:p>
            <a:pPr algn="ctr"/>
            <a:r>
              <a:rPr lang="en-US" sz="400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48133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8366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484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Where is the info on an MSDS?</a:t>
            </a:r>
            <a:br>
              <a:rPr lang="en-US" sz="3600" dirty="0" smtClean="0"/>
            </a:br>
            <a:r>
              <a:rPr lang="en-US" sz="2200" dirty="0" smtClean="0"/>
              <a:t>This is what the front page of an MSDS looks like: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8373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7924800" cy="430053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This </a:t>
            </a:r>
            <a:r>
              <a:rPr lang="en-US" dirty="0"/>
              <a:t>information was prepared specifically for </a:t>
            </a:r>
            <a:r>
              <a:rPr lang="en-US" dirty="0" smtClean="0"/>
              <a:t>building managers and may not be</a:t>
            </a:r>
            <a:endParaRPr lang="en-US" dirty="0"/>
          </a:p>
          <a:p>
            <a:r>
              <a:rPr lang="en-US" dirty="0"/>
              <a:t>    appropriate for other facilities.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 This information is highly condensed and does </a:t>
            </a:r>
            <a:r>
              <a:rPr lang="en-US" u="sng" dirty="0"/>
              <a:t>not</a:t>
            </a:r>
            <a:r>
              <a:rPr lang="en-US" dirty="0"/>
              <a:t> include all regulatory</a:t>
            </a:r>
          </a:p>
          <a:p>
            <a:r>
              <a:rPr lang="en-US" dirty="0"/>
              <a:t>    requirements</a:t>
            </a:r>
            <a:r>
              <a:rPr lang="en-US" dirty="0" smtClean="0"/>
              <a:t>.  It CANNOT be used as training material.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 This information includes best practices which may exceed the regulatory</a:t>
            </a:r>
          </a:p>
          <a:p>
            <a:r>
              <a:rPr lang="en-US" dirty="0"/>
              <a:t>   requirements.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 DDOE cannot attest to the accuracy of information provided at the links</a:t>
            </a:r>
          </a:p>
          <a:p>
            <a:r>
              <a:rPr lang="en-US" dirty="0"/>
              <a:t>   below.  Providing these links does not constitute an endorsement by DDOE or</a:t>
            </a:r>
          </a:p>
          <a:p>
            <a:r>
              <a:rPr lang="en-US" dirty="0"/>
              <a:t>   any of its employees.</a:t>
            </a:r>
          </a:p>
        </p:txBody>
      </p:sp>
      <p:sp>
        <p:nvSpPr>
          <p:cNvPr id="16388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56717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dirty="0" smtClean="0"/>
              <a:t>Orientation material, not to be used for training. </a:t>
            </a:r>
            <a:endParaRPr lang="en-US" dirty="0"/>
          </a:p>
        </p:txBody>
      </p:sp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484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Where is the info on an MSDS?</a:t>
            </a:r>
            <a:br>
              <a:rPr lang="en-US" sz="3600" dirty="0" smtClean="0"/>
            </a:br>
            <a:r>
              <a:rPr lang="en-US" sz="2400" dirty="0" smtClean="0"/>
              <a:t>pH and flashpoint area ALWAYS called out.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4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656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924800" cy="430053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6842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1722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Where is the info on an MSDS?</a:t>
            </a:r>
            <a:br>
              <a:rPr lang="en-US" sz="3600" dirty="0" smtClean="0"/>
            </a:br>
            <a:r>
              <a:rPr lang="en-US" sz="2000" dirty="0" smtClean="0"/>
              <a:t>Flash point is not always in the same spot, but it will always be listed.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4517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8305800" cy="450691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531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484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Where is the info on an MSDS?</a:t>
            </a:r>
            <a:br>
              <a:rPr lang="en-US" sz="3600" dirty="0" smtClean="0"/>
            </a:br>
            <a:r>
              <a:rPr lang="en-US" sz="2400" dirty="0" smtClean="0"/>
              <a:t>Check the ‘disposal considerations’ for useful information.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246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8229600" cy="44640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400800" cy="990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4800" dirty="0" smtClean="0"/>
              <a:t>What NOT to do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546" y="1762257"/>
            <a:ext cx="21955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434773" y="4800600"/>
            <a:ext cx="4114800" cy="15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UW Lamps must be </a:t>
            </a:r>
            <a:endParaRPr lang="en-US" dirty="0" smtClean="0"/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- in boxes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- w</a:t>
            </a:r>
            <a:r>
              <a:rPr lang="en-US" dirty="0" smtClean="0"/>
              <a:t>hich are closed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 smtClean="0"/>
              <a:t>labeled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- and are dated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 descr="http://www.tularehhsa.org/tasks/sites/default/assets/Image/Environmental_Health/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66"/>
            <a:ext cx="2877520" cy="21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35882" r="35895" b="28235"/>
          <a:stretch/>
        </p:blipFill>
        <p:spPr bwMode="auto">
          <a:xfrm rot="5400000">
            <a:off x="197417" y="2393515"/>
            <a:ext cx="2925764" cy="164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400800" cy="990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4800" dirty="0" smtClean="0"/>
              <a:t>What NOT to do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Content Placeholder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216" y="2362200"/>
            <a:ext cx="41329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800100" y="2743200"/>
            <a:ext cx="30861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Labels must be </a:t>
            </a:r>
            <a:r>
              <a:rPr lang="en-US" dirty="0" smtClean="0"/>
              <a:t>meaningful!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  </a:t>
            </a:r>
            <a:endParaRPr lang="en-US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Hazardous Waste must bear the words </a:t>
            </a:r>
            <a:r>
              <a:rPr lang="en-US" dirty="0" smtClean="0"/>
              <a:t>“Hazardous Waste” </a:t>
            </a:r>
            <a:r>
              <a:rPr lang="en-US" dirty="0"/>
              <a:t>and the date it was determined to be a waste.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4161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9436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Secondary containment for small containers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632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549" y="1455875"/>
            <a:ext cx="796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containment units must be capable </a:t>
            </a:r>
            <a:r>
              <a:rPr lang="en-US" dirty="0"/>
              <a:t>o</a:t>
            </a:r>
            <a:r>
              <a:rPr lang="en-US" dirty="0" smtClean="0"/>
              <a:t>f containing the volume of the largest container placed on or in it OR 10% of the total volume placed on or in it, whichever is larger.</a:t>
            </a:r>
            <a:endParaRPr lang="en-US" dirty="0"/>
          </a:p>
        </p:txBody>
      </p:sp>
      <p:pic>
        <p:nvPicPr>
          <p:cNvPr id="15" name="il_fi" descr="containment_tray_-_with_buck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12" y="2312665"/>
            <a:ext cx="3285964" cy="26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8875" y="4953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secondary containment </a:t>
            </a:r>
            <a:r>
              <a:rPr lang="en-US" dirty="0" smtClean="0"/>
              <a:t>on the left </a:t>
            </a:r>
            <a:r>
              <a:rPr lang="en-US" dirty="0"/>
              <a:t>is very shallow and is meant for use only with small containers.  Use this style with caution, it is easy to put too large a container on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unit on the right is much taller (deeper) and will hold more volume.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9" name="Picture 12" descr="C:\Users\victoria.north\Desktop\possible pix for dry cleaners\secondary contain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53" y="2312665"/>
            <a:ext cx="3520447" cy="26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4161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0960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Secondary containment for small containers </a:t>
            </a:r>
            <a:r>
              <a:rPr lang="en-US" sz="3600" dirty="0" smtClean="0"/>
              <a:t>(continued)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632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1209" y="1595735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Secondary containment does not have to be fancy or pretty, it just needs to work!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have something appropriate onsite already.</a:t>
            </a:r>
          </a:p>
        </p:txBody>
      </p:sp>
      <p:pic>
        <p:nvPicPr>
          <p:cNvPr id="16" name="il_fi" descr="http://www.safety.vanderbilt.edu/images/hazw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2574"/>
            <a:ext cx="3518441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ANd9GcSpTKCRxGlST4fhHvGgxaVvq0W2j_rOmRLVfnzUKilVxq9ofIvR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2575"/>
            <a:ext cx="3657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l_fi" descr="http://ecx.images-amazon.com/images/I/31yg1vAfeKL._SL500_AA3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b="12139"/>
          <a:stretch/>
        </p:blipFill>
        <p:spPr bwMode="auto">
          <a:xfrm>
            <a:off x="1295400" y="1676400"/>
            <a:ext cx="2541069" cy="19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4161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0960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Secondary containment for small </a:t>
            </a:r>
            <a:r>
              <a:rPr lang="en-US" sz="4000" dirty="0"/>
              <a:t>containers </a:t>
            </a:r>
            <a:r>
              <a:rPr lang="en-US" sz="3600" dirty="0"/>
              <a:t>(continued)</a:t>
            </a:r>
            <a:endParaRPr lang="en-US" sz="3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632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" name="Picture 6" descr="1903_flammable_cabi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7462" y="1790547"/>
            <a:ext cx="2044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95400" y="425327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flammables or corrosives cabinet is often suitable.  </a:t>
            </a:r>
            <a:endParaRPr lang="en-US" dirty="0" smtClean="0"/>
          </a:p>
          <a:p>
            <a:r>
              <a:rPr lang="en-US" dirty="0" smtClean="0"/>
              <a:t>Confirm </a:t>
            </a:r>
            <a:r>
              <a:rPr lang="en-US" dirty="0"/>
              <a:t>that the unit you have has a tray in the bottom, older units may </a:t>
            </a:r>
            <a:r>
              <a:rPr lang="en-US" dirty="0" smtClean="0"/>
              <a:t>not have one.  </a:t>
            </a:r>
          </a:p>
          <a:p>
            <a:r>
              <a:rPr lang="en-US" dirty="0" smtClean="0"/>
              <a:t>Also</a:t>
            </a:r>
            <a:r>
              <a:rPr lang="en-US" dirty="0"/>
              <a:t>, check </a:t>
            </a:r>
            <a:r>
              <a:rPr lang="en-US" dirty="0" smtClean="0"/>
              <a:t>the tray </a:t>
            </a:r>
            <a:r>
              <a:rPr lang="en-US" dirty="0"/>
              <a:t>occasionally to make sure it is not rusted out.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019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Secondary containment for large containers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222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il_fi" descr="drum_secondary_containment_syste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3721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4518" y="5006415"/>
            <a:ext cx="380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These are </a:t>
            </a:r>
            <a:r>
              <a:rPr lang="en-US" altLang="en-US" dirty="0"/>
              <a:t>suitable for use </a:t>
            </a:r>
            <a:r>
              <a:rPr lang="en-US" altLang="en-US" dirty="0" smtClean="0"/>
              <a:t>outdoors.  There are different styles available.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 descr="https://encrypted-tbn2.gstatic.com/images?q=tbn:ANd9GcSPLfdP6u7ob2hzXPCnEZUgnhkWeK7ym_cvsu7wvfnvwF3JaeH5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971800" cy="33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019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Secondary containment for large </a:t>
            </a:r>
            <a:r>
              <a:rPr lang="en-US" sz="4000" dirty="0"/>
              <a:t>containers </a:t>
            </a:r>
            <a:r>
              <a:rPr lang="en-US" sz="3600" dirty="0"/>
              <a:t>(continued)</a:t>
            </a:r>
            <a:endParaRPr lang="en-US" sz="3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222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 descr="http://www.saferack.com/images/content-images/SpillCollect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648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148726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are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suitable for use outdoors.</a:t>
            </a:r>
          </a:p>
          <a:p>
            <a:r>
              <a:rPr lang="en-US" dirty="0"/>
              <a:t>A variety of configurations are </a:t>
            </a:r>
            <a:r>
              <a:rPr lang="en-US" dirty="0" smtClean="0"/>
              <a:t>available, pick one that works in your space.  </a:t>
            </a:r>
            <a:endParaRPr lang="en-US" dirty="0"/>
          </a:p>
        </p:txBody>
      </p:sp>
      <p:pic>
        <p:nvPicPr>
          <p:cNvPr id="1028" name="Picture 4" descr="https://encrypted-tbn2.gstatic.com/images?q=tbn:ANd9GcSREJGf_LDkmX-cgJ9R3FS9Pf1DiNzX3H4eA4Rgx9T5eSWw9b1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2494248"/>
            <a:ext cx="2331244" cy="33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943600" cy="990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What can get you in trouble?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8"/>
          <p:cNvSpPr>
            <a:spLocks/>
          </p:cNvSpPr>
          <p:nvPr/>
        </p:nvSpPr>
        <p:spPr bwMode="auto">
          <a:xfrm>
            <a:off x="457200" y="16002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600"/>
              <a:t>  Failing to get an EPA ID # </a:t>
            </a:r>
          </a:p>
          <a:p>
            <a:pPr marL="742950" lvl="1" indent="-285750"/>
            <a:r>
              <a:rPr lang="en-US" sz="2600"/>
              <a:t>    - (also called an EPA Handler ID # or an </a:t>
            </a:r>
          </a:p>
          <a:p>
            <a:pPr marL="742950" lvl="1" indent="-285750"/>
            <a:r>
              <a:rPr lang="en-US" sz="2600"/>
              <a:t>       EPA Generator ID#).</a:t>
            </a:r>
          </a:p>
          <a:p>
            <a:pPr>
              <a:buFontTx/>
              <a:buChar char="•"/>
            </a:pPr>
            <a:r>
              <a:rPr lang="en-US" sz="2600"/>
              <a:t>  Failing to identify Hazardous Wastes (HW).</a:t>
            </a:r>
          </a:p>
          <a:p>
            <a:pPr>
              <a:buFontTx/>
              <a:buChar char="•"/>
            </a:pPr>
            <a:r>
              <a:rPr lang="en-US" sz="2600"/>
              <a:t>  Failing to properly manage Hazardous Wastes (HW), </a:t>
            </a:r>
          </a:p>
          <a:p>
            <a:r>
              <a:rPr lang="en-US" sz="2600"/>
              <a:t>   Universal Waste (UW), or Used Oil. </a:t>
            </a:r>
          </a:p>
          <a:p>
            <a:pPr>
              <a:buFontTx/>
              <a:buChar char="•"/>
            </a:pPr>
            <a:r>
              <a:rPr lang="en-US" sz="2600"/>
              <a:t>  Failing to properly dispose of Hazardous Wastes</a:t>
            </a:r>
          </a:p>
          <a:p>
            <a:r>
              <a:rPr lang="en-US" sz="2600"/>
              <a:t>   (HW), Universal Waste (UW), or Used Oil. </a:t>
            </a:r>
          </a:p>
          <a:p>
            <a:pPr>
              <a:buFontTx/>
              <a:buChar char="•"/>
            </a:pPr>
            <a:r>
              <a:rPr lang="en-US" sz="2600"/>
              <a:t>  Failing to keep paperwork to show you did everything</a:t>
            </a:r>
          </a:p>
          <a:p>
            <a:r>
              <a:rPr lang="en-US" sz="2600"/>
              <a:t>   right.</a:t>
            </a:r>
          </a:p>
        </p:txBody>
      </p:sp>
      <p:sp>
        <p:nvSpPr>
          <p:cNvPr id="18436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7700" y="6400800"/>
            <a:ext cx="403860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/>
              <a:t>Secondary containment for  </a:t>
            </a:r>
            <a:br>
              <a:rPr lang="en-US" sz="3600" dirty="0" smtClean="0"/>
            </a:br>
            <a:r>
              <a:rPr lang="en-US" sz="3600" dirty="0" smtClean="0"/>
              <a:t>ASTs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4277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 contrast="-18000"/>
                    </a14:imgEffect>
                  </a14:imgLayer>
                </a14:imgProps>
              </a:ext>
            </a:extLst>
          </a:blip>
          <a:srcRect t="33058" b="6055"/>
          <a:stretch/>
        </p:blipFill>
        <p:spPr bwMode="auto">
          <a:xfrm>
            <a:off x="820220" y="2257104"/>
            <a:ext cx="3919568" cy="31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www.ecy.wa.gov/programs/hwtr/manage_waste/images/diesel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89213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5" name="Picture 13" descr="Chemical-Warning-Labels-QS301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/>
          </a:p>
        </p:txBody>
      </p:sp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Used oil labels </a:t>
            </a:r>
            <a:r>
              <a:rPr lang="en-US" sz="2800" dirty="0" smtClean="0"/>
              <a:t>           - examples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8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7270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9" descr="SGN416_W1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905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1" descr="auto_salvage_wrkbk_section_c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667000"/>
            <a:ext cx="1695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667000"/>
            <a:ext cx="2428875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486400" y="1549706"/>
            <a:ext cx="329461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Handmade labels are ok.  Be sure to put the bottle of used oil in secondary containment.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UW battery labels </a:t>
            </a:r>
            <a:r>
              <a:rPr lang="en-US" sz="2800" dirty="0" smtClean="0"/>
              <a:t>- </a:t>
            </a:r>
            <a:r>
              <a:rPr lang="en-US" sz="2800" dirty="0"/>
              <a:t>examples</a:t>
            </a: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0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70661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5" descr="image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7" descr="Used Batteries Label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478007"/>
            <a:ext cx="1655763" cy="26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876800" y="1676400"/>
            <a:ext cx="3484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Handmade labels are 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may be easier to put small batteries in a container and label and date the container than to label each individual battery.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803297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dirty="0" smtClean="0"/>
              <a:t>UW lamp </a:t>
            </a:r>
            <a:r>
              <a:rPr lang="en-US" dirty="0"/>
              <a:t>labels </a:t>
            </a:r>
            <a:r>
              <a:rPr lang="en-US" dirty="0" smtClean="0"/>
              <a:t>   </a:t>
            </a:r>
            <a:r>
              <a:rPr lang="en-US" sz="2800" dirty="0" smtClean="0"/>
              <a:t>- </a:t>
            </a:r>
            <a:r>
              <a:rPr lang="en-US" sz="2800" dirty="0"/>
              <a:t>examples</a:t>
            </a: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Rectangle 8"/>
          <p:cNvSpPr>
            <a:spLocks/>
          </p:cNvSpPr>
          <p:nvPr/>
        </p:nvSpPr>
        <p:spPr bwMode="auto">
          <a:xfrm>
            <a:off x="3962400" y="2057400"/>
            <a:ext cx="495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8"/>
          <p:cNvSpPr>
            <a:spLocks/>
          </p:cNvSpPr>
          <p:nvPr/>
        </p:nvSpPr>
        <p:spPr bwMode="auto">
          <a:xfrm>
            <a:off x="2286000" y="2133600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1" descr="Universal Waste Labe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5" descr="ANd9GcTUzXN0Qetk0CtCT9wuprdfE9fFk5JzUZtMosmVsvHv38Gigd7YD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97180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895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667000" y="4953000"/>
            <a:ext cx="2990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 Both labels above need to have a date added to them.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867400" y="1447800"/>
            <a:ext cx="3054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Hand written labels are ok. Make sure the date is included (in this photo the date is very faint)</a:t>
            </a:r>
          </a:p>
        </p:txBody>
      </p:sp>
      <p:pic>
        <p:nvPicPr>
          <p:cNvPr id="50185" name="Picture 9" descr="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900" dirty="0" smtClean="0"/>
              <a:t>HW </a:t>
            </a:r>
            <a:r>
              <a:rPr lang="en-US" sz="4900" dirty="0"/>
              <a:t>labels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2800" dirty="0" smtClean="0"/>
              <a:t>- </a:t>
            </a:r>
            <a:r>
              <a:rPr lang="en-US" sz="2800" dirty="0"/>
              <a:t>examples</a:t>
            </a: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2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68613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5" descr="Hazardous Waste Labe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438400"/>
            <a:ext cx="2498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8" name="Rectangle 10"/>
          <p:cNvSpPr>
            <a:spLocks noChangeArrowheads="1"/>
          </p:cNvSpPr>
          <p:nvPr/>
        </p:nvSpPr>
        <p:spPr bwMode="auto">
          <a:xfrm rot="10800000" flipV="1">
            <a:off x="5257800" y="1524000"/>
            <a:ext cx="36369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/>
              <a:t>Hand written labels are ok.  Be sure to put the bottle of HW in secondary containment.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9128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553200" cy="990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800" dirty="0"/>
              <a:t>Containers of used oil must be closed, </a:t>
            </a:r>
            <a:r>
              <a:rPr lang="en-US" altLang="en-US" sz="2800" dirty="0" smtClean="0"/>
              <a:t>  a </a:t>
            </a:r>
            <a:r>
              <a:rPr lang="en-US" altLang="en-US" sz="2800" dirty="0"/>
              <a:t>self closing funnel may be used</a:t>
            </a: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2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68613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Rectangle 10"/>
          <p:cNvSpPr>
            <a:spLocks noChangeArrowheads="1"/>
          </p:cNvSpPr>
          <p:nvPr/>
        </p:nvSpPr>
        <p:spPr bwMode="auto">
          <a:xfrm rot="10800000" flipV="1">
            <a:off x="5257800" y="1741684"/>
            <a:ext cx="36369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" name="il_fi" descr="JUSTRITE-Self-Closing-Funnels-LSS-_i_LB7605_03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8322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/>
          <a:lstStyle/>
          <a:p>
            <a:pPr algn="l"/>
            <a:r>
              <a:rPr lang="en-US" smtClean="0"/>
              <a:t>Resources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0" name="Rectangle 8"/>
          <p:cNvSpPr>
            <a:spLocks/>
          </p:cNvSpPr>
          <p:nvPr/>
        </p:nvSpPr>
        <p:spPr bwMode="auto">
          <a:xfrm>
            <a:off x="457200" y="2057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75781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 rot="10800000" flipV="1">
            <a:off x="758825" y="1519238"/>
            <a:ext cx="77009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District Regulations may be viewed online at: </a:t>
            </a:r>
            <a:r>
              <a:rPr lang="en-US" sz="1600">
                <a:hlinkClick r:id="rId4"/>
              </a:rPr>
              <a:t>http://www.dcregs.org/Gateway/ChapterHome.aspx?ChapterNumber=20-42</a:t>
            </a:r>
            <a:r>
              <a:rPr lang="en-US" sz="1600"/>
              <a:t>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AND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hlinkClick r:id="rId5"/>
              </a:rPr>
              <a:t>http://www.dcregs.org/Gateway/ChapterHome.aspx?ChapterNumber=20-43</a:t>
            </a:r>
            <a:r>
              <a:rPr lang="en-US" sz="1600"/>
              <a:t>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District Law may be viewed online at: </a:t>
            </a:r>
            <a:r>
              <a:rPr lang="en-US" sz="1600">
                <a:hlinkClick r:id="rId6"/>
              </a:rPr>
              <a:t>http://ddoe.dc.gov/sites/default/files/dc/sites/ddoe/publication/attachments/Haz.Waste%20Managment_law_1977.pdf</a:t>
            </a:r>
            <a:r>
              <a:rPr lang="en-US" sz="1600"/>
              <a:t>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EPA form 8700-12 can be found here: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hlinkClick r:id="rId7"/>
              </a:rPr>
              <a:t>http://www.epa.gov/osw/inforesources/data/form8700/8700-12.pdf</a:t>
            </a:r>
            <a:r>
              <a:rPr lang="en-US" sz="1600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District Department of the Environment website: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hlinkClick r:id="rId8"/>
              </a:rPr>
              <a:t>www.green.dc.gov</a:t>
            </a:r>
            <a:r>
              <a:rPr lang="en-US" sz="1600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Questions can be answered by contacting DDOE Hazardous Waste Program at: (202) 535-2290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EPA Regulations may be viewed online at: </a:t>
            </a:r>
            <a:r>
              <a:rPr lang="en-US" sz="1600">
                <a:hlinkClick r:id="rId9"/>
              </a:rPr>
              <a:t>http://www.epa.gov/lawsregs/search/40cfr.html</a:t>
            </a:r>
            <a:r>
              <a:rPr lang="en-US" sz="1600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000"/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/>
              <a:t>EPA Assistance document for Managing Hazardous Waste for Small Businesses: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hlinkClick r:id="rId10"/>
              </a:rPr>
              <a:t>http://www.epa.gov/osw/hazard/generation/sqg/handbook/k01005.pdf</a:t>
            </a:r>
            <a:r>
              <a:rPr lang="en-US" sz="160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373380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/>
          <a:lstStyle/>
          <a:p>
            <a:pPr algn="l"/>
            <a:r>
              <a:rPr lang="en-US" dirty="0" smtClean="0"/>
              <a:t>Penalties!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8"/>
          <p:cNvSpPr>
            <a:spLocks/>
          </p:cNvSpPr>
          <p:nvPr/>
        </p:nvSpPr>
        <p:spPr bwMode="auto">
          <a:xfrm>
            <a:off x="457200" y="1524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  No EPA ID # is a $2,000 fine.</a:t>
            </a:r>
          </a:p>
          <a:p>
            <a:pPr>
              <a:buFontTx/>
              <a:buChar char="•"/>
            </a:pPr>
            <a:r>
              <a:rPr lang="en-US" sz="2400" dirty="0"/>
              <a:t>  Not properly managing regulated wastes has fines ranging</a:t>
            </a:r>
          </a:p>
          <a:p>
            <a:r>
              <a:rPr lang="en-US" sz="2400" dirty="0"/>
              <a:t>   from $500 to $2,000 per infraction.</a:t>
            </a:r>
          </a:p>
          <a:p>
            <a:pPr>
              <a:buFontTx/>
              <a:buChar char="•"/>
            </a:pPr>
            <a:r>
              <a:rPr lang="en-US" sz="2400" dirty="0"/>
              <a:t>  Not submitting the annual renewal fee is a $500 fine.</a:t>
            </a:r>
          </a:p>
          <a:p>
            <a:pPr>
              <a:buFontTx/>
              <a:buChar char="•"/>
            </a:pPr>
            <a:r>
              <a:rPr lang="en-US" sz="2400" dirty="0"/>
              <a:t>  Not submitting the annual Self Certification of Compliance</a:t>
            </a:r>
          </a:p>
          <a:p>
            <a:r>
              <a:rPr lang="en-US" sz="2400" dirty="0"/>
              <a:t>   is a $500 fine.</a:t>
            </a:r>
          </a:p>
          <a:p>
            <a:pPr>
              <a:buFontTx/>
              <a:buChar char="•"/>
            </a:pPr>
            <a:r>
              <a:rPr lang="en-US" sz="2400" dirty="0"/>
              <a:t>  Clean up expenses caused by not properly managing or </a:t>
            </a:r>
          </a:p>
          <a:p>
            <a:r>
              <a:rPr lang="en-US" sz="2400" dirty="0"/>
              <a:t>   disposing of regulated wastes cost many thousands of</a:t>
            </a:r>
          </a:p>
          <a:p>
            <a:r>
              <a:rPr lang="en-US" sz="2400" dirty="0"/>
              <a:t>   dollars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Failure to properly manage regulated wastes puts you,</a:t>
            </a:r>
          </a:p>
          <a:p>
            <a:r>
              <a:rPr lang="en-US" sz="2400" dirty="0"/>
              <a:t>   your staff, your family, and the environment at risk.</a:t>
            </a:r>
          </a:p>
        </p:txBody>
      </p:sp>
      <p:sp>
        <p:nvSpPr>
          <p:cNvPr id="20484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3257" y="6400800"/>
            <a:ext cx="3840480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48400" cy="990600"/>
          </a:xfrm>
        </p:spPr>
        <p:txBody>
          <a:bodyPr>
            <a:normAutofit/>
          </a:bodyPr>
          <a:lstStyle/>
          <a:p>
            <a:pPr algn="l"/>
            <a:r>
              <a:rPr lang="en-US" sz="4000" smtClean="0"/>
              <a:t>How to stay out of trouble: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8"/>
          <p:cNvSpPr>
            <a:spLocks/>
          </p:cNvSpPr>
          <p:nvPr/>
        </p:nvSpPr>
        <p:spPr bwMode="auto">
          <a:xfrm>
            <a:off x="4572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1 - Get an EPA ID #.</a:t>
            </a:r>
          </a:p>
          <a:p>
            <a:pPr>
              <a:buFontTx/>
              <a:buChar char="•"/>
            </a:pPr>
            <a:r>
              <a:rPr lang="en-US"/>
              <a:t>   All generators of HW, UW, or used oil in the District must have an EPA ID #.  </a:t>
            </a:r>
          </a:p>
          <a:p>
            <a:pPr marL="742950" lvl="1" indent="-285750">
              <a:buFontTx/>
              <a:buChar char="•"/>
            </a:pPr>
            <a:r>
              <a:rPr lang="en-US"/>
              <a:t>An EPA ID # looks like this: DCR 000 500 109.</a:t>
            </a:r>
          </a:p>
          <a:p>
            <a:pPr>
              <a:buFontTx/>
              <a:buChar char="•"/>
            </a:pPr>
            <a:r>
              <a:rPr lang="en-US"/>
              <a:t>   To get an EPA ID number, fill out EPA form 8700-12 and submit it, with the</a:t>
            </a:r>
          </a:p>
          <a:p>
            <a:r>
              <a:rPr lang="en-US"/>
              <a:t>     registration fee, to the DDOE-HW program.</a:t>
            </a:r>
            <a:r>
              <a:rPr lang="en-US" sz="2400"/>
              <a:t> </a:t>
            </a:r>
          </a:p>
          <a:p>
            <a:r>
              <a:rPr lang="en-US" sz="2400"/>
              <a:t>2 - Identify all the items in your facility that will be Hazardous</a:t>
            </a:r>
          </a:p>
          <a:p>
            <a:r>
              <a:rPr lang="en-US" sz="2400"/>
              <a:t>     Waste if you can’t use them.</a:t>
            </a:r>
          </a:p>
          <a:p>
            <a:r>
              <a:rPr lang="en-US" sz="2400"/>
              <a:t>3 - Properly manage and dispose of HW, UW, or Used Oil. </a:t>
            </a:r>
          </a:p>
          <a:p>
            <a:r>
              <a:rPr lang="en-US" sz="2400"/>
              <a:t>4 - Train your staff to follow the rules.</a:t>
            </a:r>
          </a:p>
          <a:p>
            <a:r>
              <a:rPr lang="en-US" sz="2400"/>
              <a:t>5 - Keep your paperwork to prove you did everything right!</a:t>
            </a:r>
          </a:p>
        </p:txBody>
      </p:sp>
      <p:sp>
        <p:nvSpPr>
          <p:cNvPr id="30725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0271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248400" cy="1524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2800" dirty="0" smtClean="0"/>
              <a:t>Commonly found wastes at auto shops which are regulated under the RCRA C Hazardous Waste (HW) Program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7640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8"/>
          <p:cNvSpPr>
            <a:spLocks/>
          </p:cNvSpPr>
          <p:nvPr/>
        </p:nvSpPr>
        <p:spPr bwMode="auto">
          <a:xfrm>
            <a:off x="457200" y="19050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 Used oil</a:t>
            </a:r>
          </a:p>
          <a:p>
            <a:pPr>
              <a:buFontTx/>
              <a:buChar char="•"/>
            </a:pPr>
            <a:r>
              <a:rPr lang="en-US" altLang="en-US" sz="2400" dirty="0"/>
              <a:t>  Some parts washer solutions (HW) (ignitable)</a:t>
            </a:r>
          </a:p>
          <a:p>
            <a:pPr>
              <a:buFontTx/>
              <a:buChar char="•"/>
            </a:pPr>
            <a:r>
              <a:rPr lang="en-US" altLang="en-US" sz="2400" dirty="0"/>
              <a:t>  Some paints and paint thinners (HW) (ignitable)</a:t>
            </a:r>
          </a:p>
          <a:p>
            <a:pPr>
              <a:buFontTx/>
              <a:buChar char="•"/>
            </a:pPr>
            <a:r>
              <a:rPr lang="en-US" altLang="en-US" sz="2400" dirty="0"/>
              <a:t>  Lead Wheel weights (HW) (toxic)</a:t>
            </a:r>
          </a:p>
          <a:p>
            <a:pPr>
              <a:buFontTx/>
              <a:buChar char="•"/>
            </a:pPr>
            <a:r>
              <a:rPr lang="en-US" altLang="en-US" sz="2400" dirty="0"/>
              <a:t>  Some concentrated cleaning products (HW) (corrosive)</a:t>
            </a:r>
          </a:p>
          <a:p>
            <a:pPr>
              <a:buFontTx/>
              <a:buChar char="•"/>
            </a:pPr>
            <a:r>
              <a:rPr lang="en-US" altLang="en-US" sz="2400" dirty="0"/>
              <a:t>  Battery acid (HW) (corrosive)  </a:t>
            </a:r>
          </a:p>
          <a:p>
            <a:pPr>
              <a:buFontTx/>
              <a:buChar char="•"/>
            </a:pPr>
            <a:r>
              <a:rPr lang="en-US" altLang="en-US" sz="2400" dirty="0"/>
              <a:t>  Most aerosol products (HW) (ignitable)</a:t>
            </a:r>
          </a:p>
          <a:p>
            <a:pPr>
              <a:buFontTx/>
              <a:buChar char="•"/>
            </a:pPr>
            <a:r>
              <a:rPr lang="en-US" altLang="en-US" sz="2400" dirty="0"/>
              <a:t>  Spoiled gasoline (HW) (ignitable)</a:t>
            </a:r>
          </a:p>
          <a:p>
            <a:pPr>
              <a:buFontTx/>
              <a:buChar char="•"/>
            </a:pPr>
            <a:r>
              <a:rPr lang="en-US" altLang="en-US" sz="2400" dirty="0"/>
              <a:t>  Car or forklift batteries (UW)</a:t>
            </a:r>
          </a:p>
          <a:p>
            <a:pPr>
              <a:buFontTx/>
              <a:buChar char="•"/>
            </a:pPr>
            <a:r>
              <a:rPr lang="en-US" altLang="en-US" sz="2400" dirty="0"/>
              <a:t>  Fluorescent lamps (UW)</a:t>
            </a:r>
          </a:p>
          <a:p>
            <a:pPr>
              <a:buFontTx/>
              <a:buChar char="•"/>
            </a:pPr>
            <a:r>
              <a:rPr lang="en-US" altLang="en-US" sz="2400" dirty="0"/>
              <a:t>  Mercury thermostats(UW)</a:t>
            </a:r>
            <a:endParaRPr lang="en-US" sz="2400" dirty="0"/>
          </a:p>
        </p:txBody>
      </p:sp>
      <p:sp>
        <p:nvSpPr>
          <p:cNvPr id="2253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7604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-1" y="228600"/>
            <a:ext cx="6937376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It might be </a:t>
            </a:r>
            <a:br>
              <a:rPr lang="en-US" sz="4000" dirty="0" smtClean="0"/>
            </a:br>
            <a:r>
              <a:rPr lang="en-US" sz="4000" dirty="0" smtClean="0"/>
              <a:t>Hazardous Waste if…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Rectangle 8"/>
          <p:cNvSpPr>
            <a:spLocks/>
          </p:cNvSpPr>
          <p:nvPr/>
        </p:nvSpPr>
        <p:spPr bwMode="auto">
          <a:xfrm>
            <a:off x="457200" y="16764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000" dirty="0"/>
              <a:t>  If it says ‘danger’ on it</a:t>
            </a:r>
          </a:p>
          <a:p>
            <a:pPr>
              <a:buFontTx/>
              <a:buChar char="•"/>
            </a:pPr>
            <a:r>
              <a:rPr lang="en-US" sz="2000" dirty="0"/>
              <a:t>  If it says ‘flammable’ on it</a:t>
            </a:r>
          </a:p>
          <a:p>
            <a:pPr>
              <a:buFontTx/>
              <a:buChar char="•"/>
            </a:pPr>
            <a:r>
              <a:rPr lang="en-US" sz="2000" dirty="0"/>
              <a:t>  If it says ‘toxic’ on it</a:t>
            </a:r>
          </a:p>
          <a:p>
            <a:pPr>
              <a:buFontTx/>
              <a:buChar char="•"/>
            </a:pPr>
            <a:r>
              <a:rPr lang="en-US" sz="2000" dirty="0"/>
              <a:t>  If it says ‘poison’ on it</a:t>
            </a:r>
          </a:p>
          <a:p>
            <a:pPr>
              <a:buFontTx/>
              <a:buChar char="•"/>
            </a:pPr>
            <a:r>
              <a:rPr lang="en-US" sz="2000" dirty="0"/>
              <a:t>  If it says ‘warning’ on it</a:t>
            </a:r>
          </a:p>
          <a:p>
            <a:pPr>
              <a:buFontTx/>
              <a:buChar char="•"/>
            </a:pPr>
            <a:r>
              <a:rPr lang="en-US" sz="2000" dirty="0"/>
              <a:t>  If it has a picture of a skull and cross bones on it</a:t>
            </a:r>
          </a:p>
          <a:p>
            <a:pPr>
              <a:buFontTx/>
              <a:buChar char="•"/>
            </a:pPr>
            <a:r>
              <a:rPr lang="en-US" sz="2000" dirty="0"/>
              <a:t>  If it has a picture of a fire on it</a:t>
            </a:r>
          </a:p>
          <a:p>
            <a:pPr>
              <a:buFontTx/>
              <a:buChar char="•"/>
            </a:pPr>
            <a:r>
              <a:rPr lang="en-US" sz="2000" dirty="0"/>
              <a:t>  If it is an acid</a:t>
            </a:r>
          </a:p>
          <a:p>
            <a:pPr>
              <a:buFontTx/>
              <a:buChar char="•"/>
            </a:pPr>
            <a:r>
              <a:rPr lang="en-US" sz="2000" dirty="0"/>
              <a:t>  If it is a base</a:t>
            </a:r>
          </a:p>
          <a:p>
            <a:pPr>
              <a:buFontTx/>
              <a:buChar char="•"/>
            </a:pPr>
            <a:r>
              <a:rPr lang="en-US" sz="2000" dirty="0"/>
              <a:t>  If it is a solvent</a:t>
            </a:r>
          </a:p>
          <a:p>
            <a:endParaRPr lang="en-US" sz="1200" dirty="0"/>
          </a:p>
          <a:p>
            <a:r>
              <a:rPr lang="en-US" dirty="0"/>
              <a:t>These items should be evaluated to see if they must be managed as HW.</a:t>
            </a:r>
          </a:p>
          <a:p>
            <a:r>
              <a:rPr lang="en-US" sz="1200" dirty="0"/>
              <a:t>  </a:t>
            </a:r>
          </a:p>
          <a:p>
            <a:r>
              <a:rPr lang="en-US" dirty="0"/>
              <a:t>Note: this list is not exhaustive, it is intended to initiate the evaluation process.</a:t>
            </a:r>
          </a:p>
        </p:txBody>
      </p:sp>
      <p:sp>
        <p:nvSpPr>
          <p:cNvPr id="24581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5" descr="poison-symbol-poison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9" descr="Danger+Si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05200"/>
            <a:ext cx="8413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3" descr="LAB-440-040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124200"/>
            <a:ext cx="1016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9" descr="flame_clip_image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828800"/>
            <a:ext cx="13144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6842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257800" cy="990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 smtClean="0"/>
              <a:t>The regulation defines RCRA C regulated Hazardous Wastes as: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Rectangle 8"/>
          <p:cNvSpPr>
            <a:spLocks/>
          </p:cNvSpPr>
          <p:nvPr/>
        </p:nvSpPr>
        <p:spPr bwMode="auto">
          <a:xfrm>
            <a:off x="4572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  Listed wastes</a:t>
            </a:r>
          </a:p>
          <a:p>
            <a:pPr>
              <a:buFontTx/>
              <a:buChar char="•"/>
            </a:pPr>
            <a:r>
              <a:rPr lang="en-US" sz="2800" dirty="0"/>
              <a:t>  Characteristic wastes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Ignitable (flash point below 140ºF or 60ºC)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Corrosive (pH </a:t>
            </a:r>
            <a:r>
              <a:rPr lang="en-US" sz="2400" u="sng" dirty="0"/>
              <a:t>&lt;</a:t>
            </a:r>
            <a:r>
              <a:rPr lang="en-US" sz="2400" dirty="0"/>
              <a:t>2 or pH </a:t>
            </a:r>
            <a:r>
              <a:rPr lang="en-US" sz="2400" u="sng" dirty="0"/>
              <a:t>&gt;</a:t>
            </a:r>
            <a:r>
              <a:rPr lang="en-US" sz="2400" dirty="0"/>
              <a:t>12.5)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Reactive</a:t>
            </a:r>
          </a:p>
          <a:p>
            <a:pPr marL="742950" lvl="1" indent="-285750">
              <a:buFontTx/>
              <a:buChar char="•"/>
            </a:pPr>
            <a:r>
              <a:rPr lang="en-US" sz="2400" dirty="0"/>
              <a:t>Toxic</a:t>
            </a:r>
          </a:p>
          <a:p>
            <a:pPr>
              <a:buFontTx/>
              <a:buChar char="•"/>
            </a:pPr>
            <a:r>
              <a:rPr lang="en-US" sz="2800" dirty="0"/>
              <a:t>  Anything the Administrator or the Director says is</a:t>
            </a:r>
          </a:p>
          <a:p>
            <a:r>
              <a:rPr lang="en-US" sz="2800" dirty="0"/>
              <a:t>   HW</a:t>
            </a:r>
          </a:p>
          <a:p>
            <a:pPr>
              <a:buFontTx/>
              <a:buChar char="•"/>
            </a:pPr>
            <a:r>
              <a:rPr lang="en-US" sz="2800" dirty="0"/>
              <a:t>  Anything </a:t>
            </a:r>
            <a:r>
              <a:rPr lang="en-US" sz="2800" u="sng" dirty="0"/>
              <a:t>you</a:t>
            </a:r>
            <a:r>
              <a:rPr lang="en-US" sz="2800" dirty="0"/>
              <a:t> say is HW</a:t>
            </a:r>
          </a:p>
        </p:txBody>
      </p:sp>
      <p:sp>
        <p:nvSpPr>
          <p:cNvPr id="26629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684235" cy="365125"/>
          </a:xfrm>
        </p:spPr>
        <p:txBody>
          <a:bodyPr/>
          <a:lstStyle/>
          <a:p>
            <a:r>
              <a:rPr lang="en-US" smtClean="0"/>
              <a:t>Orientation material, not to be used for training. </a:t>
            </a:r>
            <a:endParaRPr 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0104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/>
              <a:t>Other RCRA C regulated Wastes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Rectangle 8"/>
          <p:cNvSpPr>
            <a:spLocks/>
          </p:cNvSpPr>
          <p:nvPr/>
        </p:nvSpPr>
        <p:spPr bwMode="auto">
          <a:xfrm>
            <a:off x="457200" y="1600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/>
              <a:t>Universal Waste is a subcategory of HW.</a:t>
            </a:r>
            <a:r>
              <a:rPr lang="en-US" sz="2800" dirty="0"/>
              <a:t>  </a:t>
            </a:r>
          </a:p>
          <a:p>
            <a:pPr marL="742950" lvl="1" indent="-285750">
              <a:buFontTx/>
              <a:buChar char="•"/>
            </a:pPr>
            <a:r>
              <a:rPr lang="en-US" sz="2000" dirty="0"/>
              <a:t>  Spent florescent lamps (intact only, crushed lamps </a:t>
            </a:r>
            <a:r>
              <a:rPr lang="en-US" sz="2000" dirty="0" smtClean="0"/>
              <a:t>are usually</a:t>
            </a:r>
            <a:endParaRPr lang="en-US" sz="2000" dirty="0"/>
          </a:p>
          <a:p>
            <a:pPr marL="742950" lvl="1" indent="-285750"/>
            <a:r>
              <a:rPr lang="en-US" sz="2000" dirty="0"/>
              <a:t>    HW)</a:t>
            </a:r>
          </a:p>
          <a:p>
            <a:pPr marL="742950" lvl="1" indent="-285750">
              <a:buFontTx/>
              <a:buChar char="•"/>
            </a:pPr>
            <a:r>
              <a:rPr lang="en-US" sz="2000" dirty="0"/>
              <a:t>  Some batteries</a:t>
            </a:r>
          </a:p>
          <a:p>
            <a:pPr marL="742950" lvl="1" indent="-285750">
              <a:buFontTx/>
              <a:buChar char="•"/>
            </a:pPr>
            <a:r>
              <a:rPr lang="en-US" sz="2000" dirty="0"/>
              <a:t>  Some pesticides</a:t>
            </a:r>
          </a:p>
          <a:p>
            <a:pPr marL="742950" lvl="1" indent="-285750">
              <a:buFontTx/>
              <a:buChar char="•"/>
            </a:pPr>
            <a:r>
              <a:rPr lang="en-US" sz="2000" dirty="0"/>
              <a:t>  Mercury </a:t>
            </a:r>
            <a:r>
              <a:rPr lang="en-US" sz="2000" dirty="0" smtClean="0"/>
              <a:t>thermostats</a:t>
            </a:r>
            <a:endParaRPr lang="en-US" sz="2000" dirty="0"/>
          </a:p>
          <a:p>
            <a:pPr marL="742950" lvl="1" indent="-285750"/>
            <a:endParaRPr lang="en-US" sz="1200" dirty="0"/>
          </a:p>
          <a:p>
            <a:r>
              <a:rPr lang="en-US" sz="2400" dirty="0"/>
              <a:t>Used oil is also regulated</a:t>
            </a:r>
          </a:p>
        </p:txBody>
      </p:sp>
      <p:sp>
        <p:nvSpPr>
          <p:cNvPr id="28677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>
              <a:latin typeface="Calibri" pitchFamily="34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Fluorescent-Lamp-Bra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2813050" cy="922338"/>
          </a:xfrm>
          <a:prstGeom prst="rect">
            <a:avLst/>
          </a:prstGeom>
          <a:noFill/>
        </p:spPr>
      </p:pic>
      <p:pic>
        <p:nvPicPr>
          <p:cNvPr id="28683" name="Picture 11" descr="ANd9GcSrWJ5pV9lVFQoyPMZzhnJdEAg7L8NbZ4CaYf6JJfcca4rDYBfh6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267200"/>
            <a:ext cx="2466975" cy="1847850"/>
          </a:xfrm>
          <a:prstGeom prst="rect">
            <a:avLst/>
          </a:prstGeom>
          <a:noFill/>
        </p:spPr>
      </p:pic>
      <p:pic>
        <p:nvPicPr>
          <p:cNvPr id="28685" name="Picture 13" descr="ANd9GcS_e7CAxHy3CzWtlqA1ApjggIK_eOaYo5FzUyRng5fVeQEpgOQcW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495800"/>
            <a:ext cx="1628775" cy="1524000"/>
          </a:xfrm>
          <a:prstGeom prst="rect">
            <a:avLst/>
          </a:prstGeom>
          <a:noFill/>
        </p:spPr>
      </p:pic>
      <p:sp>
        <p:nvSpPr>
          <p:cNvPr id="28687" name="AutoShape 15" descr="2Q=="/>
          <p:cNvSpPr>
            <a:spLocks noChangeAspect="1" noChangeArrowheads="1"/>
          </p:cNvSpPr>
          <p:nvPr/>
        </p:nvSpPr>
        <p:spPr bwMode="auto">
          <a:xfrm>
            <a:off x="3381375" y="2466975"/>
            <a:ext cx="2381250" cy="19240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8689" name="AutoShape 17" descr="2Q=="/>
          <p:cNvSpPr>
            <a:spLocks noChangeAspect="1" noChangeArrowheads="1"/>
          </p:cNvSpPr>
          <p:nvPr/>
        </p:nvSpPr>
        <p:spPr bwMode="auto">
          <a:xfrm>
            <a:off x="52388" y="-26988"/>
            <a:ext cx="2381250" cy="192405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8691" name="AutoShape 19" descr="2Q=="/>
          <p:cNvSpPr>
            <a:spLocks noChangeAspect="1" noChangeArrowheads="1"/>
          </p:cNvSpPr>
          <p:nvPr/>
        </p:nvSpPr>
        <p:spPr bwMode="auto">
          <a:xfrm>
            <a:off x="52388" y="-26988"/>
            <a:ext cx="2381250" cy="192405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8693" name="Picture 21" descr="thermosta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419600"/>
            <a:ext cx="1989138" cy="160496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61FF-7F99-42F6-95DC-9F429D30F3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10-1-2014                  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3">
      <a:dk1>
        <a:srgbClr val="394F60"/>
      </a:dk1>
      <a:lt1>
        <a:srgbClr val="EEF2E7"/>
      </a:lt1>
      <a:dk2>
        <a:srgbClr val="1D3641"/>
      </a:dk2>
      <a:lt2>
        <a:srgbClr val="EEF2E7"/>
      </a:lt2>
      <a:accent1>
        <a:srgbClr val="AEBF88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2467</TotalTime>
  <Words>2436</Words>
  <Application>Microsoft Office PowerPoint</Application>
  <PresentationFormat>On-screen Show (4:3)</PresentationFormat>
  <Paragraphs>426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Executive</vt:lpstr>
      <vt:lpstr>PowerPoint Presentation</vt:lpstr>
      <vt:lpstr>PowerPoint Presentation</vt:lpstr>
      <vt:lpstr>What can get you in trouble?</vt:lpstr>
      <vt:lpstr>Penalties!</vt:lpstr>
      <vt:lpstr>How to stay out of trouble:</vt:lpstr>
      <vt:lpstr>Commonly found wastes at auto shops which are regulated under the RCRA C Hazardous Waste (HW) Program</vt:lpstr>
      <vt:lpstr>It might be  Hazardous Waste if…</vt:lpstr>
      <vt:lpstr>The regulation defines RCRA C regulated Hazardous Wastes as:</vt:lpstr>
      <vt:lpstr>Other RCRA C regulated Wastes</vt:lpstr>
      <vt:lpstr>How to figure out if the item is a Hazardous Waste</vt:lpstr>
      <vt:lpstr>How to manage your   - Hazardous Waste items</vt:lpstr>
      <vt:lpstr>How to manage your  - HW items (continued)</vt:lpstr>
      <vt:lpstr>How to manage your   - UW lamps</vt:lpstr>
      <vt:lpstr>How to manage your   - UW batteries</vt:lpstr>
      <vt:lpstr>How to manage your      - Used Oil</vt:lpstr>
      <vt:lpstr>Other regulatory bodies</vt:lpstr>
      <vt:lpstr>Reminders:</vt:lpstr>
      <vt:lpstr>PowerPoint Presentation</vt:lpstr>
      <vt:lpstr>Where is the info on an MSDS? This is what the front page of an MSDS looks like:</vt:lpstr>
      <vt:lpstr>Where is the info on an MSDS? pH and flashpoint area ALWAYS called out.</vt:lpstr>
      <vt:lpstr>Where is the info on an MSDS? Flash point is not always in the same spot, but it will always be listed.</vt:lpstr>
      <vt:lpstr>Where is the info on an MSDS? Check the ‘disposal considerations’ for useful information.</vt:lpstr>
      <vt:lpstr>What NOT to do</vt:lpstr>
      <vt:lpstr>What NOT to do</vt:lpstr>
      <vt:lpstr>Secondary containment for small containers</vt:lpstr>
      <vt:lpstr>Secondary containment for small containers (continued)</vt:lpstr>
      <vt:lpstr>Secondary containment for small containers (continued)</vt:lpstr>
      <vt:lpstr>Secondary containment for large containers</vt:lpstr>
      <vt:lpstr>Secondary containment for large containers (continued)</vt:lpstr>
      <vt:lpstr>Secondary containment for   ASTs</vt:lpstr>
      <vt:lpstr>Used oil labels            - examples</vt:lpstr>
      <vt:lpstr>UW battery labels - examples</vt:lpstr>
      <vt:lpstr>UW lamp labels    - examples</vt:lpstr>
      <vt:lpstr>HW labels  - examples</vt:lpstr>
      <vt:lpstr>Containers of used oil must be closed,   a self closing funnel may be used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dan.guilbeault</dc:creator>
  <cp:lastModifiedBy>Vickie North</cp:lastModifiedBy>
  <cp:revision>204</cp:revision>
  <cp:lastPrinted>2014-09-15T20:43:16Z</cp:lastPrinted>
  <dcterms:created xsi:type="dcterms:W3CDTF">2011-05-09T19:54:16Z</dcterms:created>
  <dcterms:modified xsi:type="dcterms:W3CDTF">2014-10-01T18:03:32Z</dcterms:modified>
</cp:coreProperties>
</file>