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34" r:id="rId3"/>
    <p:sldId id="330" r:id="rId4"/>
    <p:sldId id="332" r:id="rId5"/>
    <p:sldId id="296" r:id="rId6"/>
    <p:sldId id="325" r:id="rId7"/>
    <p:sldId id="317" r:id="rId8"/>
    <p:sldId id="316" r:id="rId9"/>
    <p:sldId id="315" r:id="rId10"/>
    <p:sldId id="318" r:id="rId11"/>
    <p:sldId id="321" r:id="rId12"/>
    <p:sldId id="333" r:id="rId13"/>
    <p:sldId id="324" r:id="rId14"/>
    <p:sldId id="323" r:id="rId15"/>
    <p:sldId id="326" r:id="rId16"/>
    <p:sldId id="327" r:id="rId17"/>
    <p:sldId id="329" r:id="rId18"/>
    <p:sldId id="328"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B8B"/>
    <a:srgbClr val="248C43"/>
    <a:srgbClr val="080547"/>
    <a:srgbClr val="9664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73" autoAdjust="0"/>
    <p:restoredTop sz="75628" autoAdjust="0"/>
  </p:normalViewPr>
  <p:slideViewPr>
    <p:cSldViewPr>
      <p:cViewPr>
        <p:scale>
          <a:sx n="100" d="100"/>
          <a:sy n="100" d="100"/>
        </p:scale>
        <p:origin x="-72" y="-13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8A6F2-DD5C-40E5-87F8-C2DF158C5A72}" type="datetimeFigureOut">
              <a:rPr lang="en-US" smtClean="0"/>
              <a:t>2/21/2020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136BD-7B79-450C-81E8-22F777A14C5E}" type="slidenum">
              <a:rPr lang="en-US" smtClean="0"/>
              <a:t>‹#›</a:t>
            </a:fld>
            <a:endParaRPr lang="en-US"/>
          </a:p>
        </p:txBody>
      </p:sp>
    </p:spTree>
    <p:extLst>
      <p:ext uri="{BB962C8B-B14F-4D97-AF65-F5344CB8AC3E}">
        <p14:creationId xmlns:p14="http://schemas.microsoft.com/office/powerpoint/2010/main" val="54301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nergystar.gov/buildings/facility-owners-and-managers/existing-buildings/use-portfolio-manager/interpret-your-results/wha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portfoliomanager.energystar.gov/pm/dataCollectionWorkshee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nergystar.gov/buildings/facility-owners-and-managers/existing-buildings/use-portfolio-manager/interpret-your-results/creat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ee.dc.gov/sites/default/files/dc/sites/ddoe/publication/attachments/CAEA_of_2008_B17-0492.pdf"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code.dccouncil.us/dc/council/laws/22-257.html" TargetMode="External"/><Relationship Id="rId4" Type="http://schemas.openxmlformats.org/officeDocument/2006/relationships/hyperlink" Target="https://portfoliomanager.energystar.gov/pm/login.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ee.dc.gov/page/am-i-required-benchmark"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energystar.gov/buildings/training/training" TargetMode="External"/><Relationship Id="rId4" Type="http://schemas.openxmlformats.org/officeDocument/2006/relationships/hyperlink" Target="https://doee.dc.gov/sites/default/files/dc/sites/ddoe/publication/attachments/District%20Data%20Collection%20Worksheet,%202019.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136BD-7B79-450C-81E8-22F777A14C5E}" type="slidenum">
              <a:rPr lang="en-US" smtClean="0"/>
              <a:t>1</a:t>
            </a:fld>
            <a:endParaRPr lang="en-US"/>
          </a:p>
        </p:txBody>
      </p:sp>
    </p:spTree>
    <p:extLst>
      <p:ext uri="{BB962C8B-B14F-4D97-AF65-F5344CB8AC3E}">
        <p14:creationId xmlns:p14="http://schemas.microsoft.com/office/powerpoint/2010/main" val="1516071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C0F39E-3C2D-41E5-AC8E-C06B6676B381}" type="slidenum">
              <a:rPr lang="en-US" smtClean="0"/>
              <a:t>10</a:t>
            </a:fld>
            <a:endParaRPr lang="en-US"/>
          </a:p>
        </p:txBody>
      </p:sp>
    </p:spTree>
    <p:extLst>
      <p:ext uri="{BB962C8B-B14F-4D97-AF65-F5344CB8AC3E}">
        <p14:creationId xmlns:p14="http://schemas.microsoft.com/office/powerpoint/2010/main" val="258877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C0F39E-3C2D-41E5-AC8E-C06B6676B381}" type="slidenum">
              <a:rPr lang="en-US" smtClean="0"/>
              <a:t>11</a:t>
            </a:fld>
            <a:endParaRPr lang="en-US"/>
          </a:p>
        </p:txBody>
      </p:sp>
    </p:spTree>
    <p:extLst>
      <p:ext uri="{BB962C8B-B14F-4D97-AF65-F5344CB8AC3E}">
        <p14:creationId xmlns:p14="http://schemas.microsoft.com/office/powerpoint/2010/main" val="258877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C0F39E-3C2D-41E5-AC8E-C06B6676B381}" type="slidenum">
              <a:rPr lang="en-US" smtClean="0"/>
              <a:t>12</a:t>
            </a:fld>
            <a:endParaRPr lang="en-US"/>
          </a:p>
        </p:txBody>
      </p:sp>
    </p:spTree>
    <p:extLst>
      <p:ext uri="{BB962C8B-B14F-4D97-AF65-F5344CB8AC3E}">
        <p14:creationId xmlns:p14="http://schemas.microsoft.com/office/powerpoint/2010/main" val="258877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C0F39E-3C2D-41E5-AC8E-C06B6676B381}" type="slidenum">
              <a:rPr lang="en-US" smtClean="0"/>
              <a:t>13</a:t>
            </a:fld>
            <a:endParaRPr lang="en-US"/>
          </a:p>
        </p:txBody>
      </p:sp>
    </p:spTree>
    <p:extLst>
      <p:ext uri="{BB962C8B-B14F-4D97-AF65-F5344CB8AC3E}">
        <p14:creationId xmlns:p14="http://schemas.microsoft.com/office/powerpoint/2010/main" val="258877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a:t>
            </a:r>
            <a:r>
              <a:rPr lang="en-US" baseline="0" dirty="0" smtClean="0"/>
              <a:t> your ES Score: </a:t>
            </a:r>
            <a:r>
              <a:rPr lang="en-US" dirty="0" smtClean="0">
                <a:hlinkClick r:id="rId3"/>
              </a:rPr>
              <a:t>https://www.energystar.gov/buildings/facility-owners-and-managers/existing-buildings/use-portfolio-manager/interpret-your-results/what</a:t>
            </a:r>
            <a:endParaRPr lang="en-US" dirty="0" smtClean="0"/>
          </a:p>
          <a:p>
            <a:r>
              <a:rPr lang="en-US" dirty="0" smtClean="0"/>
              <a:t>What goes into your ES score by property type: </a:t>
            </a:r>
            <a:r>
              <a:rPr lang="en-US" dirty="0" smtClean="0">
                <a:hlinkClick r:id="rId4"/>
              </a:rPr>
              <a:t>https://portfoliomanager.energystar.gov/pm/dataCollectionWorksheet</a:t>
            </a:r>
            <a:endParaRPr lang="en-US" dirty="0"/>
          </a:p>
        </p:txBody>
      </p:sp>
      <p:sp>
        <p:nvSpPr>
          <p:cNvPr id="4" name="Slide Number Placeholder 3"/>
          <p:cNvSpPr>
            <a:spLocks noGrp="1"/>
          </p:cNvSpPr>
          <p:nvPr>
            <p:ph type="sldNum" sz="quarter" idx="10"/>
          </p:nvPr>
        </p:nvSpPr>
        <p:spPr/>
        <p:txBody>
          <a:bodyPr/>
          <a:lstStyle/>
          <a:p>
            <a:fld id="{F1C0F39E-3C2D-41E5-AC8E-C06B6676B381}" type="slidenum">
              <a:rPr lang="en-US" smtClean="0"/>
              <a:t>14</a:t>
            </a:fld>
            <a:endParaRPr lang="en-US"/>
          </a:p>
        </p:txBody>
      </p:sp>
    </p:spTree>
    <p:extLst>
      <p:ext uri="{BB962C8B-B14F-4D97-AF65-F5344CB8AC3E}">
        <p14:creationId xmlns:p14="http://schemas.microsoft.com/office/powerpoint/2010/main" val="258877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C0F39E-3C2D-41E5-AC8E-C06B6676B381}" type="slidenum">
              <a:rPr lang="en-US" smtClean="0"/>
              <a:t>15</a:t>
            </a:fld>
            <a:endParaRPr lang="en-US"/>
          </a:p>
        </p:txBody>
      </p:sp>
    </p:spTree>
    <p:extLst>
      <p:ext uri="{BB962C8B-B14F-4D97-AF65-F5344CB8AC3E}">
        <p14:creationId xmlns:p14="http://schemas.microsoft.com/office/powerpoint/2010/main" val="258877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Portfolio</a:t>
            </a:r>
            <a:r>
              <a:rPr lang="en-US" baseline="0" dirty="0" smtClean="0"/>
              <a:t> Manager demonstration video - Creating Reports and Graphs: </a:t>
            </a:r>
            <a:r>
              <a:rPr lang="en-US" sz="1200" u="sng" kern="1200" dirty="0" smtClean="0">
                <a:solidFill>
                  <a:schemeClr val="tx1"/>
                </a:solidFill>
                <a:effectLst/>
                <a:latin typeface="+mn-lt"/>
                <a:ea typeface="+mn-ea"/>
                <a:cs typeface="+mn-cs"/>
                <a:hlinkClick r:id="rId3"/>
              </a:rPr>
              <a:t>https://www.energystar.gov/buildings/facility-owners-and-managers/existing-buildings/use-portfolio-manager/interpret-your-results/create</a:t>
            </a:r>
            <a:endParaRPr lang="en-US" dirty="0" smtClean="0"/>
          </a:p>
          <a:p>
            <a:endParaRPr lang="en-US" dirty="0"/>
          </a:p>
        </p:txBody>
      </p:sp>
      <p:sp>
        <p:nvSpPr>
          <p:cNvPr id="4" name="Slide Number Placeholder 3"/>
          <p:cNvSpPr>
            <a:spLocks noGrp="1"/>
          </p:cNvSpPr>
          <p:nvPr>
            <p:ph type="sldNum" sz="quarter" idx="10"/>
          </p:nvPr>
        </p:nvSpPr>
        <p:spPr/>
        <p:txBody>
          <a:bodyPr/>
          <a:lstStyle/>
          <a:p>
            <a:fld id="{F1C0F39E-3C2D-41E5-AC8E-C06B6676B381}" type="slidenum">
              <a:rPr lang="en-US" smtClean="0"/>
              <a:t>16</a:t>
            </a:fld>
            <a:endParaRPr lang="en-US"/>
          </a:p>
        </p:txBody>
      </p:sp>
    </p:spTree>
    <p:extLst>
      <p:ext uri="{BB962C8B-B14F-4D97-AF65-F5344CB8AC3E}">
        <p14:creationId xmlns:p14="http://schemas.microsoft.com/office/powerpoint/2010/main" val="258877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C0F39E-3C2D-41E5-AC8E-C06B6676B381}" type="slidenum">
              <a:rPr lang="en-US" smtClean="0"/>
              <a:t>17</a:t>
            </a:fld>
            <a:endParaRPr lang="en-US"/>
          </a:p>
        </p:txBody>
      </p:sp>
    </p:spTree>
    <p:extLst>
      <p:ext uri="{BB962C8B-B14F-4D97-AF65-F5344CB8AC3E}">
        <p14:creationId xmlns:p14="http://schemas.microsoft.com/office/powerpoint/2010/main" val="258877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C0F39E-3C2D-41E5-AC8E-C06B6676B381}" type="slidenum">
              <a:rPr lang="en-US" smtClean="0"/>
              <a:t>18</a:t>
            </a:fld>
            <a:endParaRPr lang="en-US"/>
          </a:p>
        </p:txBody>
      </p:sp>
    </p:spTree>
    <p:extLst>
      <p:ext uri="{BB962C8B-B14F-4D97-AF65-F5344CB8AC3E}">
        <p14:creationId xmlns:p14="http://schemas.microsoft.com/office/powerpoint/2010/main" val="258877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1" indent="0">
              <a:buNone/>
            </a:pPr>
            <a:endParaRPr lang="en-US" dirty="0"/>
          </a:p>
        </p:txBody>
      </p:sp>
      <p:sp>
        <p:nvSpPr>
          <p:cNvPr id="4" name="Slide Number Placeholder 3"/>
          <p:cNvSpPr>
            <a:spLocks noGrp="1"/>
          </p:cNvSpPr>
          <p:nvPr>
            <p:ph type="sldNum" sz="quarter" idx="10"/>
          </p:nvPr>
        </p:nvSpPr>
        <p:spPr/>
        <p:txBody>
          <a:bodyPr/>
          <a:lstStyle/>
          <a:p>
            <a:fld id="{8B4DEA4C-ACC8-4CB4-AB3D-2AD889551BE7}" type="slidenum">
              <a:rPr lang="en-US" smtClean="0"/>
              <a:t>2</a:t>
            </a:fld>
            <a:endParaRPr lang="en-US"/>
          </a:p>
        </p:txBody>
      </p:sp>
    </p:spTree>
    <p:extLst>
      <p:ext uri="{BB962C8B-B14F-4D97-AF65-F5344CB8AC3E}">
        <p14:creationId xmlns:p14="http://schemas.microsoft.com/office/powerpoint/2010/main" val="56223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C0F39E-3C2D-41E5-AC8E-C06B6676B381}" type="slidenum">
              <a:rPr lang="en-US" smtClean="0"/>
              <a:t>3</a:t>
            </a:fld>
            <a:endParaRPr lang="en-US"/>
          </a:p>
        </p:txBody>
      </p:sp>
    </p:spTree>
    <p:extLst>
      <p:ext uri="{BB962C8B-B14F-4D97-AF65-F5344CB8AC3E}">
        <p14:creationId xmlns:p14="http://schemas.microsoft.com/office/powerpoint/2010/main" val="258877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BCC17E6-5D2E-4F6D-9477-A07B71233BA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54132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Clean</a:t>
            </a:r>
            <a:r>
              <a:rPr lang="en-US" baseline="0" dirty="0" smtClean="0"/>
              <a:t> and Affordable Energy Act of 2008: </a:t>
            </a:r>
            <a:r>
              <a:rPr lang="en-US" dirty="0" smtClean="0">
                <a:hlinkClick r:id="rId3"/>
              </a:rPr>
              <a:t>https://doee.dc.gov/sites/default/files/dc/sites/ddoe/publication/attachments/CAEA_of_2008_B17-0492.pdf</a:t>
            </a:r>
            <a:endParaRPr lang="en-US" dirty="0" smtClean="0"/>
          </a:p>
          <a:p>
            <a:r>
              <a:rPr lang="en-US" dirty="0" smtClean="0"/>
              <a:t>Portfolio Manager</a:t>
            </a:r>
            <a:r>
              <a:rPr lang="en-US" baseline="0" dirty="0" smtClean="0"/>
              <a:t> login: </a:t>
            </a:r>
            <a:r>
              <a:rPr lang="en-US" dirty="0" smtClean="0">
                <a:hlinkClick r:id="rId4"/>
              </a:rPr>
              <a:t>https://portfoliomanager.energystar.gov/pm/login.html</a:t>
            </a:r>
            <a:endParaRPr lang="en-US" dirty="0" smtClean="0"/>
          </a:p>
          <a:p>
            <a:r>
              <a:rPr lang="en-US" dirty="0" smtClean="0"/>
              <a:t>Clean Energy DC Omnibus</a:t>
            </a:r>
            <a:r>
              <a:rPr lang="en-US" baseline="0" dirty="0" smtClean="0"/>
              <a:t> </a:t>
            </a:r>
            <a:r>
              <a:rPr lang="en-US" dirty="0" smtClean="0"/>
              <a:t>Act of 2018: </a:t>
            </a:r>
            <a:r>
              <a:rPr lang="en-US" dirty="0" smtClean="0">
                <a:hlinkClick r:id="rId5"/>
              </a:rPr>
              <a:t>https://code.dccouncil.us/dc/council/laws/22-257.html</a:t>
            </a:r>
            <a:r>
              <a:rPr lang="en-US" dirty="0" smtClean="0"/>
              <a:t> </a:t>
            </a:r>
            <a:endParaRPr lang="en-US" dirty="0"/>
          </a:p>
        </p:txBody>
      </p:sp>
      <p:sp>
        <p:nvSpPr>
          <p:cNvPr id="4" name="Slide Number Placeholder 3"/>
          <p:cNvSpPr>
            <a:spLocks noGrp="1"/>
          </p:cNvSpPr>
          <p:nvPr>
            <p:ph type="sldNum" sz="quarter" idx="10"/>
          </p:nvPr>
        </p:nvSpPr>
        <p:spPr/>
        <p:txBody>
          <a:bodyPr/>
          <a:lstStyle/>
          <a:p>
            <a:fld id="{F1C0F39E-3C2D-41E5-AC8E-C06B6676B381}" type="slidenum">
              <a:rPr lang="en-US" smtClean="0"/>
              <a:t>5</a:t>
            </a:fld>
            <a:endParaRPr lang="en-US"/>
          </a:p>
        </p:txBody>
      </p:sp>
    </p:spTree>
    <p:extLst>
      <p:ext uri="{BB962C8B-B14F-4D97-AF65-F5344CB8AC3E}">
        <p14:creationId xmlns:p14="http://schemas.microsoft.com/office/powerpoint/2010/main" val="258877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C0F39E-3C2D-41E5-AC8E-C06B6676B381}" type="slidenum">
              <a:rPr lang="en-US" smtClean="0"/>
              <a:t>6</a:t>
            </a:fld>
            <a:endParaRPr lang="en-US"/>
          </a:p>
        </p:txBody>
      </p:sp>
    </p:spTree>
    <p:extLst>
      <p:ext uri="{BB962C8B-B14F-4D97-AF65-F5344CB8AC3E}">
        <p14:creationId xmlns:p14="http://schemas.microsoft.com/office/powerpoint/2010/main" val="258877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C0F39E-3C2D-41E5-AC8E-C06B6676B381}" type="slidenum">
              <a:rPr lang="en-US" smtClean="0"/>
              <a:t>7</a:t>
            </a:fld>
            <a:endParaRPr lang="en-US"/>
          </a:p>
        </p:txBody>
      </p:sp>
    </p:spTree>
    <p:extLst>
      <p:ext uri="{BB962C8B-B14F-4D97-AF65-F5344CB8AC3E}">
        <p14:creationId xmlns:p14="http://schemas.microsoft.com/office/powerpoint/2010/main" val="258877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C0F39E-3C2D-41E5-AC8E-C06B6676B381}" type="slidenum">
              <a:rPr lang="en-US" smtClean="0"/>
              <a:t>8</a:t>
            </a:fld>
            <a:endParaRPr lang="en-US"/>
          </a:p>
        </p:txBody>
      </p:sp>
    </p:spTree>
    <p:extLst>
      <p:ext uri="{BB962C8B-B14F-4D97-AF65-F5344CB8AC3E}">
        <p14:creationId xmlns:p14="http://schemas.microsoft.com/office/powerpoint/2010/main" val="258877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DOEE updates</a:t>
            </a:r>
            <a:r>
              <a:rPr lang="en-US" baseline="0" dirty="0" smtClean="0"/>
              <a:t> the </a:t>
            </a:r>
            <a:r>
              <a:rPr lang="en-US" dirty="0" smtClean="0"/>
              <a:t>Covered Building List each year with the most recent Real</a:t>
            </a:r>
            <a:r>
              <a:rPr lang="en-US" baseline="0" dirty="0" smtClean="0"/>
              <a:t> Property Unique ID based on tax lot data</a:t>
            </a:r>
            <a:r>
              <a:rPr lang="en-US" dirty="0" smtClean="0"/>
              <a:t>: </a:t>
            </a:r>
            <a:r>
              <a:rPr lang="en-US" dirty="0" smtClean="0">
                <a:hlinkClick r:id="rId3"/>
              </a:rPr>
              <a:t>https://doee.dc.gov/page/am-i-required-benchmark</a:t>
            </a:r>
            <a:r>
              <a:rPr lang="en-US" dirty="0" smtClean="0"/>
              <a:t> </a:t>
            </a:r>
          </a:p>
          <a:p>
            <a:r>
              <a:rPr lang="en-US" dirty="0" smtClean="0"/>
              <a:t>District Data</a:t>
            </a:r>
            <a:r>
              <a:rPr lang="en-US" baseline="0" dirty="0" smtClean="0"/>
              <a:t> Collection Worksheet: </a:t>
            </a:r>
            <a:r>
              <a:rPr lang="en-US" dirty="0" smtClean="0">
                <a:hlinkClick r:id="rId4"/>
              </a:rPr>
              <a:t>https://doee.dc.gov/sites/default/files/dc/sites/ddoe/publication/attachments/District%20Data%20Collection%20Worksheet%2C%202019.pdf</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Portfolio Manager Trainings:</a:t>
            </a:r>
            <a:r>
              <a:rPr lang="en-US" baseline="0" dirty="0" smtClean="0"/>
              <a:t> </a:t>
            </a:r>
            <a:r>
              <a:rPr lang="en-US" sz="1600" kern="1200" dirty="0" smtClean="0">
                <a:solidFill>
                  <a:schemeClr val="tx1"/>
                </a:solidFill>
                <a:latin typeface="+mn-lt"/>
                <a:ea typeface="+mn-ea"/>
                <a:cs typeface="+mn-cs"/>
                <a:hlinkClick r:id="rId5"/>
              </a:rPr>
              <a:t>www.energystar.gov/buildings/training/training</a:t>
            </a:r>
            <a:endParaRPr lang="en-US" sz="1600" kern="1200" dirty="0" smtClean="0">
              <a:solidFill>
                <a:schemeClr val="tx1"/>
              </a:solidFill>
              <a:latin typeface="+mn-lt"/>
              <a:ea typeface="+mn-ea"/>
              <a:cs typeface="Calibri" panose="020F0502020204030204" pitchFamily="34" charset="0"/>
            </a:endParaRPr>
          </a:p>
        </p:txBody>
      </p:sp>
      <p:sp>
        <p:nvSpPr>
          <p:cNvPr id="4" name="Slide Number Placeholder 3"/>
          <p:cNvSpPr>
            <a:spLocks noGrp="1"/>
          </p:cNvSpPr>
          <p:nvPr>
            <p:ph type="sldNum" sz="quarter" idx="10"/>
          </p:nvPr>
        </p:nvSpPr>
        <p:spPr/>
        <p:txBody>
          <a:bodyPr/>
          <a:lstStyle/>
          <a:p>
            <a:fld id="{F1C0F39E-3C2D-41E5-AC8E-C06B6676B381}" type="slidenum">
              <a:rPr lang="en-US" smtClean="0"/>
              <a:t>9</a:t>
            </a:fld>
            <a:endParaRPr lang="en-US"/>
          </a:p>
        </p:txBody>
      </p:sp>
    </p:spTree>
    <p:extLst>
      <p:ext uri="{BB962C8B-B14F-4D97-AF65-F5344CB8AC3E}">
        <p14:creationId xmlns:p14="http://schemas.microsoft.com/office/powerpoint/2010/main" val="258877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2B5FF3-61FC-4D45-B141-5A43B152EC6C}"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26818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B5FF3-61FC-4D45-B141-5A43B152EC6C}"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77240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B5FF3-61FC-4D45-B141-5A43B152EC6C}"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65065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B5FF3-61FC-4D45-B141-5A43B152EC6C}"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553737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B5FF3-61FC-4D45-B141-5A43B152EC6C}"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78915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2B5FF3-61FC-4D45-B141-5A43B152EC6C}"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25145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B5FF3-61FC-4D45-B141-5A43B152EC6C}"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30635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2B5FF3-61FC-4D45-B141-5A43B152EC6C}"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69900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B5FF3-61FC-4D45-B141-5A43B152EC6C}"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173122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B5FF3-61FC-4D45-B141-5A43B152EC6C}"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392933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B5FF3-61FC-4D45-B141-5A43B152EC6C}"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5302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2B5FF3-61FC-4D45-B141-5A43B152EC6C}" type="datetimeFigureOut">
              <a:rPr lang="en-US" smtClean="0"/>
              <a:t>2/21/2020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8B9C002-5CE5-4EC2-A343-F5C003F3031A}" type="slidenum">
              <a:rPr lang="en-US" smtClean="0"/>
              <a:t>‹#›</a:t>
            </a:fld>
            <a:endParaRPr lang="en-US"/>
          </a:p>
        </p:txBody>
      </p:sp>
    </p:spTree>
    <p:extLst>
      <p:ext uri="{BB962C8B-B14F-4D97-AF65-F5344CB8AC3E}">
        <p14:creationId xmlns:p14="http://schemas.microsoft.com/office/powerpoint/2010/main" val="1280277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opendata.dc.gov/datasets/building-energy-benchmark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energybenchmarkingdc.org/" TargetMode="External"/><Relationship Id="rId5" Type="http://schemas.openxmlformats.org/officeDocument/2006/relationships/image" Target="../media/image15.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hyperlink" Target="https://www.energystar.gov/buildings/facility-owners-and-managers/existing-buildings/use-portfolio-manager/interpret-your-results/create"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doee.dc.gov/energybenchmarking" TargetMode="External"/><Relationship Id="rId5" Type="http://schemas.openxmlformats.org/officeDocument/2006/relationships/hyperlink" Target="mailto:info.benchmark@dc.gov"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0.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portfoliomanager.zendesk.com/hc/en-us" TargetMode="External"/><Relationship Id="rId5" Type="http://schemas.openxmlformats.org/officeDocument/2006/relationships/hyperlink" Target="https://www.energystar.gov/buildings/training/training"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doee.dc.gov/sites/default/files/dc/sites/ddoe/publication/attachments/District%20Data%20Collection%20Worksheet,%202019.pdf"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washington dc existing buildings"/>
          <p:cNvPicPr>
            <a:picLocks noChangeAspect="1" noChangeArrowheads="1"/>
          </p:cNvPicPr>
          <p:nvPr/>
        </p:nvPicPr>
        <p:blipFill>
          <a:blip r:embed="rId3">
            <a:clrChange>
              <a:clrFrom>
                <a:srgbClr val="F6F8F9"/>
              </a:clrFrom>
              <a:clrTo>
                <a:srgbClr val="F6F8F9">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artisticGlowDiffused/>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blipFill dpi="0" rotWithShape="1">
            <a:blip r:embed="rId5">
              <a:alphaModFix amt="13000"/>
              <a:duotone>
                <a:schemeClr val="bg2">
                  <a:shade val="45000"/>
                  <a:satMod val="135000"/>
                </a:schemeClr>
                <a:prstClr val="white"/>
              </a:duotone>
            </a:blip>
            <a:srcRect/>
            <a:tile tx="0" ty="0" sx="100000" sy="100000" flip="none" algn="tl"/>
          </a:blipFill>
          <a:effectLst>
            <a:outerShdw blurRad="50800" dist="50800" dir="5400000" algn="ctr" rotWithShape="0">
              <a:srgbClr val="000000">
                <a:alpha val="1000"/>
              </a:srgbClr>
            </a:outerShdw>
          </a:effectLst>
        </p:spPr>
      </p:pic>
      <p:sp>
        <p:nvSpPr>
          <p:cNvPr id="4" name="Title 3"/>
          <p:cNvSpPr>
            <a:spLocks noGrp="1"/>
          </p:cNvSpPr>
          <p:nvPr>
            <p:ph type="ctrTitle"/>
          </p:nvPr>
        </p:nvSpPr>
        <p:spPr>
          <a:xfrm>
            <a:off x="685801" y="0"/>
            <a:ext cx="7772400" cy="2343150"/>
          </a:xfrm>
        </p:spPr>
        <p:txBody>
          <a:bodyPr>
            <a:noAutofit/>
          </a:bodyPr>
          <a:lstStyle/>
          <a:p>
            <a:r>
              <a:rPr lang="en-US" sz="4800" b="1" dirty="0" smtClean="0">
                <a:solidFill>
                  <a:schemeClr val="accent1"/>
                </a:solidFill>
              </a:rPr>
              <a:t>Energy Benchmarking: How to Enroll in Automatic Reporting</a:t>
            </a: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400" y="4034772"/>
            <a:ext cx="2830783" cy="782402"/>
          </a:xfrm>
          <a:prstGeom prst="rect">
            <a:avLst/>
          </a:prstGeom>
        </p:spPr>
      </p:pic>
      <p:pic>
        <p:nvPicPr>
          <p:cNvPr id="2050" name="Picture 2" descr="Z:\LOGOS\NEW MMB_branding_J-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4034771"/>
            <a:ext cx="4028265" cy="78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732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4768852"/>
            <a:ext cx="463296" cy="274320"/>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522136" y="4832346"/>
            <a:ext cx="463296" cy="274320"/>
          </a:xfrm>
          <a:prstGeom prst="rect">
            <a:avLst/>
          </a:prstGeom>
        </p:spPr>
      </p:pic>
      <p:grpSp>
        <p:nvGrpSpPr>
          <p:cNvPr id="22" name="Group 21"/>
          <p:cNvGrpSpPr/>
          <p:nvPr/>
        </p:nvGrpSpPr>
        <p:grpSpPr>
          <a:xfrm>
            <a:off x="0" y="4738094"/>
            <a:ext cx="9144000" cy="422910"/>
            <a:chOff x="0" y="4720590"/>
            <a:chExt cx="9144000" cy="422910"/>
          </a:xfrm>
        </p:grpSpPr>
        <p:sp>
          <p:nvSpPr>
            <p:cNvPr id="24" name="Rectangle 23"/>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7" name="TextBox 6"/>
          <p:cNvSpPr txBox="1"/>
          <p:nvPr/>
        </p:nvSpPr>
        <p:spPr>
          <a:xfrm>
            <a:off x="40875" y="38107"/>
            <a:ext cx="3616725" cy="830972"/>
          </a:xfrm>
          <a:prstGeom prst="rect">
            <a:avLst/>
          </a:prstGeom>
          <a:noFill/>
        </p:spPr>
        <p:txBody>
          <a:bodyPr wrap="square" lIns="91416" tIns="45708" rIns="91416" bIns="45708" rtlCol="0">
            <a:spAutoFit/>
          </a:bodyPr>
          <a:lstStyle/>
          <a:p>
            <a:pPr defTabSz="914127"/>
            <a:r>
              <a:rPr lang="en-US" sz="2400" b="1" dirty="0" smtClean="0">
                <a:solidFill>
                  <a:srgbClr val="248C43"/>
                </a:solidFill>
                <a:latin typeface="Century Gothic"/>
              </a:rPr>
              <a:t>Running Data Quality Checker:</a:t>
            </a:r>
            <a:endParaRPr lang="en-US" sz="2400" b="1" dirty="0">
              <a:solidFill>
                <a:srgbClr val="248C43"/>
              </a:solidFill>
              <a:latin typeface="Century Gothic"/>
            </a:endParaRP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b="23656"/>
          <a:stretch/>
        </p:blipFill>
        <p:spPr>
          <a:xfrm>
            <a:off x="4331667" y="38107"/>
            <a:ext cx="4784249" cy="4570454"/>
          </a:xfrm>
          <a:prstGeom prst="rect">
            <a:avLst/>
          </a:prstGeom>
        </p:spPr>
      </p:pic>
      <p:sp>
        <p:nvSpPr>
          <p:cNvPr id="12" name="Rectangle 11"/>
          <p:cNvSpPr/>
          <p:nvPr/>
        </p:nvSpPr>
        <p:spPr>
          <a:xfrm>
            <a:off x="6324600" y="3747494"/>
            <a:ext cx="2667000" cy="8610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Content Placeholder 2"/>
          <p:cNvSpPr>
            <a:spLocks noGrp="1"/>
          </p:cNvSpPr>
          <p:nvPr>
            <p:ph sz="half" idx="1"/>
          </p:nvPr>
        </p:nvSpPr>
        <p:spPr>
          <a:xfrm>
            <a:off x="228600" y="888522"/>
            <a:ext cx="3962399" cy="3637011"/>
          </a:xfrm>
        </p:spPr>
        <p:txBody>
          <a:bodyPr>
            <a:noAutofit/>
          </a:bodyPr>
          <a:lstStyle/>
          <a:p>
            <a:pPr>
              <a:spcBef>
                <a:spcPts val="0"/>
              </a:spcBef>
              <a:buFont typeface="Wingdings" panose="05000000000000000000" pitchFamily="2" charset="2"/>
              <a:buChar char="v"/>
            </a:pPr>
            <a:r>
              <a:rPr lang="en-US" sz="1800" dirty="0">
                <a:latin typeface="Century Gothic" panose="020B0502020202020204" pitchFamily="34" charset="0"/>
                <a:cs typeface="Calibri" panose="020F0502020204030204" pitchFamily="34" charset="0"/>
              </a:rPr>
              <a:t>Once you click the button to “Check Data Quality,” Select </a:t>
            </a:r>
            <a:r>
              <a:rPr lang="en-US" sz="1800" b="1" dirty="0">
                <a:latin typeface="Century Gothic" panose="020B0502020202020204" pitchFamily="34" charset="0"/>
                <a:cs typeface="Calibri" panose="020F0502020204030204" pitchFamily="34" charset="0"/>
              </a:rPr>
              <a:t>December</a:t>
            </a:r>
            <a:r>
              <a:rPr lang="en-US" sz="1800" dirty="0">
                <a:latin typeface="Century Gothic" panose="020B0502020202020204" pitchFamily="34" charset="0"/>
                <a:cs typeface="Calibri" panose="020F0502020204030204" pitchFamily="34" charset="0"/>
              </a:rPr>
              <a:t> for the month, select the year for which you are attempting to report, and click “Run </a:t>
            </a:r>
            <a:r>
              <a:rPr lang="en-US" sz="1800" dirty="0" smtClean="0">
                <a:latin typeface="Century Gothic" panose="020B0502020202020204" pitchFamily="34" charset="0"/>
                <a:cs typeface="Calibri" panose="020F0502020204030204" pitchFamily="34" charset="0"/>
              </a:rPr>
              <a:t>Checker” </a:t>
            </a:r>
            <a:endParaRPr lang="en-US" sz="1800" dirty="0">
              <a:latin typeface="Century Gothic" panose="020B0502020202020204" pitchFamily="34" charset="0"/>
              <a:cs typeface="Calibri" panose="020F0502020204030204" pitchFamily="34" charset="0"/>
            </a:endParaRPr>
          </a:p>
          <a:p>
            <a:pPr>
              <a:spcBef>
                <a:spcPts val="0"/>
              </a:spcBef>
              <a:buFont typeface="Wingdings" panose="05000000000000000000" pitchFamily="2" charset="2"/>
              <a:buChar char="v"/>
            </a:pPr>
            <a:r>
              <a:rPr lang="en-US" sz="1800" dirty="0" smtClean="0">
                <a:latin typeface="Century Gothic" panose="020B0502020202020204" pitchFamily="34" charset="0"/>
                <a:cs typeface="Calibri" panose="020F0502020204030204" pitchFamily="34" charset="0"/>
              </a:rPr>
              <a:t>Make </a:t>
            </a:r>
            <a:r>
              <a:rPr lang="en-US" sz="1800" dirty="0">
                <a:latin typeface="Century Gothic" panose="020B0502020202020204" pitchFamily="34" charset="0"/>
                <a:cs typeface="Calibri" panose="020F0502020204030204" pitchFamily="34" charset="0"/>
              </a:rPr>
              <a:t>sure to fix any relevant alerts </a:t>
            </a:r>
            <a:r>
              <a:rPr lang="en-US" sz="1800" dirty="0" smtClean="0">
                <a:latin typeface="Century Gothic" panose="020B0502020202020204" pitchFamily="34" charset="0"/>
                <a:cs typeface="Calibri" panose="020F0502020204030204" pitchFamily="34" charset="0"/>
              </a:rPr>
              <a:t>before </a:t>
            </a:r>
            <a:r>
              <a:rPr lang="en-US" sz="1800" dirty="0">
                <a:latin typeface="Century Gothic" panose="020B0502020202020204" pitchFamily="34" charset="0"/>
                <a:cs typeface="Calibri" panose="020F0502020204030204" pitchFamily="34" charset="0"/>
              </a:rPr>
              <a:t>reporting data to </a:t>
            </a:r>
            <a:r>
              <a:rPr lang="en-US" sz="1800" dirty="0" smtClean="0">
                <a:latin typeface="Century Gothic" panose="020B0502020202020204" pitchFamily="34" charset="0"/>
                <a:cs typeface="Calibri" panose="020F0502020204030204" pitchFamily="34" charset="0"/>
              </a:rPr>
              <a:t>DOEE</a:t>
            </a:r>
            <a:endParaRPr lang="en-US" sz="1800" b="1" dirty="0">
              <a:latin typeface="Century Gothic" panose="020B0502020202020204" pitchFamily="34" charset="0"/>
              <a:cs typeface="Calibri" panose="020F0502020204030204" pitchFamily="34" charset="0"/>
            </a:endParaRPr>
          </a:p>
          <a:p>
            <a:pPr>
              <a:spcBef>
                <a:spcPts val="0"/>
              </a:spcBef>
              <a:buFont typeface="Wingdings" panose="05000000000000000000" pitchFamily="2" charset="2"/>
              <a:buChar char="v"/>
            </a:pPr>
            <a:r>
              <a:rPr lang="en-US" sz="1800" b="1" dirty="0" smtClean="0">
                <a:latin typeface="Century Gothic" panose="020B0502020202020204" pitchFamily="34" charset="0"/>
                <a:cs typeface="Calibri" panose="020F0502020204030204" pitchFamily="34" charset="0"/>
              </a:rPr>
              <a:t>Any alerts regarding waste can be disregarded - reporting waste consumption is not required</a:t>
            </a:r>
            <a:endParaRPr lang="en-US" sz="1400" b="1" dirty="0" smtClean="0">
              <a:latin typeface="Century Gothic" panose="020B0502020202020204" pitchFamily="34" charset="0"/>
              <a:cs typeface="Calibri" panose="020F0502020204030204" pitchFamily="34" charset="0"/>
            </a:endParaRPr>
          </a:p>
          <a:p>
            <a:pPr marL="0" indent="0">
              <a:spcBef>
                <a:spcPts val="0"/>
              </a:spcBef>
              <a:buNone/>
            </a:pPr>
            <a:endParaRPr lang="en-US" sz="1800" dirty="0" smtClean="0">
              <a:cs typeface="Calibri" panose="020F0502020204030204" pitchFamily="34" charset="0"/>
            </a:endParaRPr>
          </a:p>
          <a:p>
            <a:pPr>
              <a:spcBef>
                <a:spcPts val="0"/>
              </a:spcBef>
              <a:buFont typeface="Wingdings" panose="05000000000000000000" pitchFamily="2" charset="2"/>
              <a:buChar char="v"/>
            </a:pPr>
            <a:endParaRPr lang="en-US" sz="1800" dirty="0">
              <a:cs typeface="Calibri" panose="020F0502020204030204" pitchFamily="34" charset="0"/>
            </a:endParaRPr>
          </a:p>
          <a:p>
            <a:pPr>
              <a:spcBef>
                <a:spcPts val="0"/>
              </a:spcBef>
              <a:buFont typeface="Wingdings" panose="05000000000000000000" pitchFamily="2" charset="2"/>
              <a:buChar char="v"/>
            </a:pPr>
            <a:endParaRPr lang="en-US" sz="1800" dirty="0" smtClean="0">
              <a:cs typeface="Calibri" panose="020F0502020204030204" pitchFamily="34" charset="0"/>
            </a:endParaRPr>
          </a:p>
        </p:txBody>
      </p:sp>
    </p:spTree>
    <p:extLst>
      <p:ext uri="{BB962C8B-B14F-4D97-AF65-F5344CB8AC3E}">
        <p14:creationId xmlns:p14="http://schemas.microsoft.com/office/powerpoint/2010/main" val="2240660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4768852"/>
            <a:ext cx="463296" cy="274320"/>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522136" y="4832346"/>
            <a:ext cx="463296" cy="274320"/>
          </a:xfrm>
          <a:prstGeom prst="rect">
            <a:avLst/>
          </a:prstGeom>
        </p:spPr>
      </p:pic>
      <p:grpSp>
        <p:nvGrpSpPr>
          <p:cNvPr id="22" name="Group 21"/>
          <p:cNvGrpSpPr/>
          <p:nvPr/>
        </p:nvGrpSpPr>
        <p:grpSpPr>
          <a:xfrm>
            <a:off x="0" y="4738094"/>
            <a:ext cx="9144000" cy="422910"/>
            <a:chOff x="0" y="4720590"/>
            <a:chExt cx="9144000" cy="422910"/>
          </a:xfrm>
        </p:grpSpPr>
        <p:sp>
          <p:nvSpPr>
            <p:cNvPr id="24" name="Rectangle 23"/>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7" name="TextBox 6"/>
          <p:cNvSpPr txBox="1"/>
          <p:nvPr/>
        </p:nvSpPr>
        <p:spPr>
          <a:xfrm>
            <a:off x="723626" y="908709"/>
            <a:ext cx="7804678" cy="1569636"/>
          </a:xfrm>
          <a:prstGeom prst="rect">
            <a:avLst/>
          </a:prstGeom>
          <a:noFill/>
        </p:spPr>
        <p:txBody>
          <a:bodyPr wrap="square" lIns="91416" tIns="45708" rIns="91416" bIns="45708" rtlCol="0">
            <a:spAutoFit/>
          </a:bodyPr>
          <a:lstStyle/>
          <a:p>
            <a:pPr algn="ctr" defTabSz="914127"/>
            <a:r>
              <a:rPr lang="en-US" sz="3200" b="1" dirty="0" smtClean="0">
                <a:solidFill>
                  <a:srgbClr val="248C43"/>
                </a:solidFill>
                <a:latin typeface="Century Gothic"/>
              </a:rPr>
              <a:t>Step by Step: Enrolling in Automatic Reporting through Portfolio Manager Demonstration</a:t>
            </a:r>
          </a:p>
        </p:txBody>
      </p:sp>
      <p:sp>
        <p:nvSpPr>
          <p:cNvPr id="8" name="Content Placeholder 2"/>
          <p:cNvSpPr>
            <a:spLocks noGrp="1"/>
          </p:cNvSpPr>
          <p:nvPr>
            <p:ph sz="half" idx="1"/>
          </p:nvPr>
        </p:nvSpPr>
        <p:spPr>
          <a:xfrm>
            <a:off x="384179" y="819151"/>
            <a:ext cx="7769221" cy="3809999"/>
          </a:xfrm>
        </p:spPr>
        <p:txBody>
          <a:bodyPr>
            <a:noAutofit/>
          </a:bodyPr>
          <a:lstStyle/>
          <a:p>
            <a:pPr marL="457200" lvl="1" indent="0">
              <a:spcBef>
                <a:spcPts val="0"/>
              </a:spcBef>
              <a:buNone/>
            </a:pPr>
            <a:endParaRPr lang="en-US" sz="1400" dirty="0">
              <a:cs typeface="Calibri" panose="020F0502020204030204" pitchFamily="34" charset="0"/>
            </a:endParaRPr>
          </a:p>
          <a:p>
            <a:pPr marL="0" indent="0">
              <a:spcBef>
                <a:spcPts val="0"/>
              </a:spcBef>
              <a:buNone/>
            </a:pPr>
            <a:endParaRPr lang="en-US" sz="1800" dirty="0" smtClean="0">
              <a:cs typeface="Calibri" panose="020F0502020204030204" pitchFamily="34" charset="0"/>
            </a:endParaRPr>
          </a:p>
          <a:p>
            <a:pPr>
              <a:spcBef>
                <a:spcPts val="0"/>
              </a:spcBef>
              <a:buFont typeface="Wingdings" panose="05000000000000000000" pitchFamily="2" charset="2"/>
              <a:buChar char="v"/>
            </a:pPr>
            <a:endParaRPr lang="en-US" sz="1800" dirty="0">
              <a:cs typeface="Calibri" panose="020F0502020204030204" pitchFamily="34" charset="0"/>
            </a:endParaRPr>
          </a:p>
          <a:p>
            <a:pPr>
              <a:spcBef>
                <a:spcPts val="0"/>
              </a:spcBef>
              <a:buFont typeface="Wingdings" panose="05000000000000000000" pitchFamily="2" charset="2"/>
              <a:buChar char="v"/>
            </a:pPr>
            <a:endParaRPr lang="en-US" sz="1800" dirty="0" smtClean="0">
              <a:cs typeface="Calibri" panose="020F050202020403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3244" y="2724150"/>
            <a:ext cx="4444417" cy="93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576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4768852"/>
            <a:ext cx="463296" cy="274320"/>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522136" y="4832346"/>
            <a:ext cx="463296" cy="274320"/>
          </a:xfrm>
          <a:prstGeom prst="rect">
            <a:avLst/>
          </a:prstGeom>
        </p:spPr>
      </p:pic>
      <p:grpSp>
        <p:nvGrpSpPr>
          <p:cNvPr id="22" name="Group 21"/>
          <p:cNvGrpSpPr/>
          <p:nvPr/>
        </p:nvGrpSpPr>
        <p:grpSpPr>
          <a:xfrm>
            <a:off x="0" y="4738094"/>
            <a:ext cx="9144000" cy="422910"/>
            <a:chOff x="0" y="4720590"/>
            <a:chExt cx="9144000" cy="422910"/>
          </a:xfrm>
        </p:grpSpPr>
        <p:sp>
          <p:nvSpPr>
            <p:cNvPr id="24" name="Rectangle 23"/>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7" name="TextBox 6"/>
          <p:cNvSpPr txBox="1"/>
          <p:nvPr/>
        </p:nvSpPr>
        <p:spPr>
          <a:xfrm>
            <a:off x="40875" y="38107"/>
            <a:ext cx="8481262" cy="461641"/>
          </a:xfrm>
          <a:prstGeom prst="rect">
            <a:avLst/>
          </a:prstGeom>
          <a:noFill/>
        </p:spPr>
        <p:txBody>
          <a:bodyPr wrap="square" lIns="91416" tIns="45708" rIns="91416" bIns="45708" rtlCol="0">
            <a:spAutoFit/>
          </a:bodyPr>
          <a:lstStyle/>
          <a:p>
            <a:pPr defTabSz="914127"/>
            <a:r>
              <a:rPr lang="en-US" sz="2400" b="1" dirty="0" smtClean="0">
                <a:solidFill>
                  <a:srgbClr val="248C43"/>
                </a:solidFill>
                <a:latin typeface="Century Gothic"/>
              </a:rPr>
              <a:t>Post-Reporting Timeline</a:t>
            </a:r>
            <a:endParaRPr lang="en-US" sz="2400" b="1" dirty="0">
              <a:solidFill>
                <a:srgbClr val="248C43"/>
              </a:solidFill>
              <a:latin typeface="Century Gothic"/>
            </a:endParaRPr>
          </a:p>
        </p:txBody>
      </p:sp>
      <p:sp>
        <p:nvSpPr>
          <p:cNvPr id="8" name="Content Placeholder 2"/>
          <p:cNvSpPr>
            <a:spLocks noGrp="1"/>
          </p:cNvSpPr>
          <p:nvPr>
            <p:ph sz="half" idx="1"/>
          </p:nvPr>
        </p:nvSpPr>
        <p:spPr>
          <a:xfrm>
            <a:off x="384179" y="819151"/>
            <a:ext cx="8305669" cy="3809999"/>
          </a:xfrm>
        </p:spPr>
        <p:txBody>
          <a:bodyPr>
            <a:noAutofit/>
          </a:bodyPr>
          <a:lstStyle/>
          <a:p>
            <a:pPr>
              <a:spcBef>
                <a:spcPts val="600"/>
              </a:spcBef>
              <a:spcAft>
                <a:spcPts val="600"/>
              </a:spcAft>
              <a:buFont typeface="Wingdings" panose="05000000000000000000" pitchFamily="2" charset="2"/>
              <a:buChar char="v"/>
            </a:pPr>
            <a:r>
              <a:rPr lang="en-US" sz="1800" b="1" dirty="0" smtClean="0">
                <a:latin typeface="+mj-lt"/>
                <a:cs typeface="Calibri" panose="020F0502020204030204" pitchFamily="34" charset="0"/>
              </a:rPr>
              <a:t>March 1: </a:t>
            </a:r>
            <a:r>
              <a:rPr lang="en-US" sz="1800" dirty="0" smtClean="0">
                <a:latin typeface="+mj-lt"/>
                <a:cs typeface="Calibri" panose="020F0502020204030204" pitchFamily="34" charset="0"/>
              </a:rPr>
              <a:t>DOEE will start reviewing data for quality issues and sending emails alerting reporters of errors and how to fix them</a:t>
            </a:r>
          </a:p>
          <a:p>
            <a:pPr lvl="1">
              <a:spcBef>
                <a:spcPts val="600"/>
              </a:spcBef>
              <a:spcAft>
                <a:spcPts val="600"/>
              </a:spcAft>
              <a:buFont typeface="Wingdings" panose="05000000000000000000" pitchFamily="2" charset="2"/>
              <a:buChar char="v"/>
            </a:pPr>
            <a:r>
              <a:rPr lang="en-US" sz="1600" b="1" dirty="0" smtClean="0">
                <a:latin typeface="+mj-lt"/>
                <a:cs typeface="Calibri" panose="020F0502020204030204" pitchFamily="34" charset="0"/>
              </a:rPr>
              <a:t>We will NOT check for compliance until after the April 1 reporting deadline; this is for pre-reporting compliance assistance purposes only</a:t>
            </a:r>
          </a:p>
          <a:p>
            <a:pPr>
              <a:spcBef>
                <a:spcPts val="600"/>
              </a:spcBef>
              <a:spcAft>
                <a:spcPts val="600"/>
              </a:spcAft>
              <a:buFont typeface="Wingdings" panose="05000000000000000000" pitchFamily="2" charset="2"/>
              <a:buChar char="v"/>
            </a:pPr>
            <a:r>
              <a:rPr lang="en-US" sz="1800" b="1" dirty="0" smtClean="0">
                <a:latin typeface="+mj-lt"/>
                <a:cs typeface="Calibri" panose="020F0502020204030204" pitchFamily="34" charset="0"/>
              </a:rPr>
              <a:t>April 1: </a:t>
            </a:r>
            <a:r>
              <a:rPr lang="en-US" sz="1800" dirty="0" smtClean="0">
                <a:latin typeface="+mj-lt"/>
                <a:cs typeface="Calibri" panose="020F0502020204030204" pitchFamily="34" charset="0"/>
              </a:rPr>
              <a:t>Benchmarking reports due to DOEE</a:t>
            </a:r>
          </a:p>
          <a:p>
            <a:pPr>
              <a:spcBef>
                <a:spcPts val="600"/>
              </a:spcBef>
              <a:spcAft>
                <a:spcPts val="600"/>
              </a:spcAft>
              <a:buFont typeface="Wingdings" panose="05000000000000000000" pitchFamily="2" charset="2"/>
              <a:buChar char="v"/>
            </a:pPr>
            <a:r>
              <a:rPr lang="en-US" sz="1800" b="1" dirty="0" smtClean="0">
                <a:latin typeface="+mj-lt"/>
                <a:cs typeface="Calibri" panose="020F0502020204030204" pitchFamily="34" charset="0"/>
              </a:rPr>
              <a:t>After April 1 : </a:t>
            </a:r>
            <a:r>
              <a:rPr lang="en-US" sz="1800" dirty="0" smtClean="0">
                <a:latin typeface="+mj-lt"/>
                <a:cs typeface="Calibri" panose="020F0502020204030204" pitchFamily="34" charset="0"/>
              </a:rPr>
              <a:t>DOEE will start sending compliance and data quality emails</a:t>
            </a:r>
          </a:p>
          <a:p>
            <a:pPr lvl="1">
              <a:spcBef>
                <a:spcPts val="600"/>
              </a:spcBef>
              <a:spcAft>
                <a:spcPts val="600"/>
              </a:spcAft>
              <a:buFont typeface="Wingdings" panose="05000000000000000000" pitchFamily="2" charset="2"/>
              <a:buChar char="v"/>
            </a:pPr>
            <a:r>
              <a:rPr lang="en-US" sz="1600" dirty="0" smtClean="0">
                <a:latin typeface="+mj-lt"/>
                <a:cs typeface="Calibri" panose="020F0502020204030204" pitchFamily="34" charset="0"/>
              </a:rPr>
              <a:t>If report is complete and accurate, you will receive email confirmation that your report has been accepted</a:t>
            </a:r>
          </a:p>
          <a:p>
            <a:pPr lvl="1">
              <a:spcBef>
                <a:spcPts val="600"/>
              </a:spcBef>
              <a:spcAft>
                <a:spcPts val="600"/>
              </a:spcAft>
              <a:buFont typeface="Wingdings" panose="05000000000000000000" pitchFamily="2" charset="2"/>
              <a:buChar char="v"/>
            </a:pPr>
            <a:r>
              <a:rPr lang="en-US" sz="1600" dirty="0" smtClean="0">
                <a:latin typeface="+mj-lt"/>
                <a:cs typeface="Calibri" panose="020F0502020204030204" pitchFamily="34" charset="0"/>
              </a:rPr>
              <a:t>If report has incomplete or inaccurate data, you will receive an email with these errors flagged and steps to remedy them</a:t>
            </a:r>
          </a:p>
          <a:p>
            <a:pPr>
              <a:spcBef>
                <a:spcPts val="600"/>
              </a:spcBef>
              <a:spcAft>
                <a:spcPts val="600"/>
              </a:spcAft>
              <a:buFont typeface="Wingdings" panose="05000000000000000000" pitchFamily="2" charset="2"/>
              <a:buChar char="v"/>
            </a:pPr>
            <a:endParaRPr lang="en-US" sz="1400" dirty="0">
              <a:cs typeface="Calibri" panose="020F0502020204030204" pitchFamily="34" charset="0"/>
            </a:endParaRPr>
          </a:p>
          <a:p>
            <a:pPr marL="0" indent="0">
              <a:spcBef>
                <a:spcPts val="0"/>
              </a:spcBef>
              <a:buNone/>
            </a:pPr>
            <a:endParaRPr lang="en-US" sz="1800" dirty="0" smtClean="0">
              <a:cs typeface="Calibri" panose="020F0502020204030204" pitchFamily="34" charset="0"/>
            </a:endParaRPr>
          </a:p>
          <a:p>
            <a:pPr>
              <a:spcBef>
                <a:spcPts val="0"/>
              </a:spcBef>
              <a:buFont typeface="Wingdings" panose="05000000000000000000" pitchFamily="2" charset="2"/>
              <a:buChar char="v"/>
            </a:pPr>
            <a:endParaRPr lang="en-US" sz="1800" dirty="0">
              <a:cs typeface="Calibri" panose="020F0502020204030204" pitchFamily="34" charset="0"/>
            </a:endParaRPr>
          </a:p>
          <a:p>
            <a:pPr>
              <a:spcBef>
                <a:spcPts val="0"/>
              </a:spcBef>
              <a:buFont typeface="Wingdings" panose="05000000000000000000" pitchFamily="2" charset="2"/>
              <a:buChar char="v"/>
            </a:pPr>
            <a:endParaRPr lang="en-US" sz="1800" dirty="0" smtClean="0">
              <a:cs typeface="Calibri" panose="020F0502020204030204" pitchFamily="34" charset="0"/>
            </a:endParaRPr>
          </a:p>
        </p:txBody>
      </p:sp>
    </p:spTree>
    <p:extLst>
      <p:ext uri="{BB962C8B-B14F-4D97-AF65-F5344CB8AC3E}">
        <p14:creationId xmlns:p14="http://schemas.microsoft.com/office/powerpoint/2010/main" val="3413194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4768852"/>
            <a:ext cx="463296" cy="274320"/>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522136" y="4832346"/>
            <a:ext cx="463296" cy="274320"/>
          </a:xfrm>
          <a:prstGeom prst="rect">
            <a:avLst/>
          </a:prstGeom>
        </p:spPr>
      </p:pic>
      <p:grpSp>
        <p:nvGrpSpPr>
          <p:cNvPr id="22" name="Group 21"/>
          <p:cNvGrpSpPr/>
          <p:nvPr/>
        </p:nvGrpSpPr>
        <p:grpSpPr>
          <a:xfrm>
            <a:off x="0" y="4738094"/>
            <a:ext cx="9144000" cy="422910"/>
            <a:chOff x="0" y="4720590"/>
            <a:chExt cx="9144000" cy="422910"/>
          </a:xfrm>
        </p:grpSpPr>
        <p:sp>
          <p:nvSpPr>
            <p:cNvPr id="24" name="Rectangle 23"/>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37" name="TextBox 36"/>
          <p:cNvSpPr txBox="1"/>
          <p:nvPr/>
        </p:nvSpPr>
        <p:spPr>
          <a:xfrm>
            <a:off x="40875" y="38107"/>
            <a:ext cx="8481262" cy="461641"/>
          </a:xfrm>
          <a:prstGeom prst="rect">
            <a:avLst/>
          </a:prstGeom>
          <a:noFill/>
        </p:spPr>
        <p:txBody>
          <a:bodyPr wrap="square" lIns="91416" tIns="45708" rIns="91416" bIns="45708" rtlCol="0">
            <a:spAutoFit/>
          </a:bodyPr>
          <a:lstStyle/>
          <a:p>
            <a:pPr defTabSz="914127"/>
            <a:r>
              <a:rPr lang="en-US" sz="2400" b="1" dirty="0" smtClean="0">
                <a:solidFill>
                  <a:srgbClr val="248C43"/>
                </a:solidFill>
                <a:latin typeface="Century Gothic"/>
              </a:rPr>
              <a:t>Public Disclosure</a:t>
            </a:r>
            <a:endParaRPr lang="en-US" sz="2400" b="1" dirty="0">
              <a:solidFill>
                <a:srgbClr val="248C43"/>
              </a:solidFill>
              <a:latin typeface="Century Gothic"/>
            </a:endParaRPr>
          </a:p>
        </p:txBody>
      </p:sp>
      <p:sp>
        <p:nvSpPr>
          <p:cNvPr id="38" name="Content Placeholder 2"/>
          <p:cNvSpPr>
            <a:spLocks noGrp="1"/>
          </p:cNvSpPr>
          <p:nvPr>
            <p:ph sz="half" idx="1"/>
          </p:nvPr>
        </p:nvSpPr>
        <p:spPr>
          <a:xfrm>
            <a:off x="396895" y="856131"/>
            <a:ext cx="8747105" cy="3809999"/>
          </a:xfrm>
        </p:spPr>
        <p:txBody>
          <a:bodyPr>
            <a:noAutofit/>
          </a:bodyPr>
          <a:lstStyle/>
          <a:p>
            <a:pPr>
              <a:spcBef>
                <a:spcPts val="0"/>
              </a:spcBef>
              <a:buFont typeface="Wingdings" panose="05000000000000000000" pitchFamily="2" charset="2"/>
              <a:buChar char="v"/>
            </a:pPr>
            <a:r>
              <a:rPr lang="en-US" sz="1800" dirty="0" smtClean="0">
                <a:latin typeface="Century Gothic" panose="020B0502020202020204" pitchFamily="34" charset="0"/>
                <a:cs typeface="Calibri" panose="020F0502020204030204" pitchFamily="34" charset="0"/>
              </a:rPr>
              <a:t>Once DOEE has received all benchmarking reports, they are publically disclosed on our benchmarking disclosure map and </a:t>
            </a:r>
            <a:r>
              <a:rPr lang="en-US" sz="1800" dirty="0" err="1" smtClean="0">
                <a:latin typeface="Century Gothic" panose="020B0502020202020204" pitchFamily="34" charset="0"/>
                <a:cs typeface="Calibri" panose="020F0502020204030204" pitchFamily="34" charset="0"/>
              </a:rPr>
              <a:t>OpenDataDC</a:t>
            </a:r>
            <a:endParaRPr lang="en-US" sz="1200" dirty="0">
              <a:latin typeface="Century Gothic" panose="020B0502020202020204" pitchFamily="34" charset="0"/>
              <a:cs typeface="Calibri" panose="020F0502020204030204" pitchFamily="34" charset="0"/>
            </a:endParaRPr>
          </a:p>
        </p:txBody>
      </p:sp>
      <p:pic>
        <p:nvPicPr>
          <p:cNvPr id="1026" name="Picture 2" descr="C:\Users\joanna.saunders\Downloads\disclosure map screensho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1263" y="1487973"/>
            <a:ext cx="6040485" cy="28442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782" y="4358353"/>
            <a:ext cx="3211135" cy="307777"/>
          </a:xfrm>
          <a:prstGeom prst="rect">
            <a:avLst/>
          </a:prstGeom>
          <a:noFill/>
        </p:spPr>
        <p:txBody>
          <a:bodyPr wrap="none" rtlCol="0">
            <a:spAutoFit/>
          </a:bodyPr>
          <a:lstStyle/>
          <a:p>
            <a:r>
              <a:rPr lang="en-US" sz="1400" dirty="0" smtClean="0">
                <a:latin typeface="Century Gothic" panose="020B0502020202020204" pitchFamily="34" charset="0"/>
              </a:rPr>
              <a:t>Map: </a:t>
            </a:r>
            <a:r>
              <a:rPr lang="en-US" sz="1400" dirty="0" smtClean="0">
                <a:latin typeface="Century Gothic" panose="020B0502020202020204" pitchFamily="34" charset="0"/>
                <a:hlinkClick r:id="rId6"/>
              </a:rPr>
              <a:t>energybenchmarkingdc.org</a:t>
            </a:r>
            <a:r>
              <a:rPr lang="en-US" sz="1400" dirty="0" smtClean="0">
                <a:latin typeface="Century Gothic" panose="020B0502020202020204" pitchFamily="34" charset="0"/>
              </a:rPr>
              <a:t> </a:t>
            </a:r>
            <a:endParaRPr lang="en-US" sz="1400" dirty="0">
              <a:latin typeface="Century Gothic" panose="020B0502020202020204" pitchFamily="34" charset="0"/>
            </a:endParaRPr>
          </a:p>
        </p:txBody>
      </p:sp>
      <p:sp>
        <p:nvSpPr>
          <p:cNvPr id="12" name="TextBox 11"/>
          <p:cNvSpPr txBox="1"/>
          <p:nvPr/>
        </p:nvSpPr>
        <p:spPr>
          <a:xfrm>
            <a:off x="3068782" y="4358353"/>
            <a:ext cx="6252033" cy="307777"/>
          </a:xfrm>
          <a:prstGeom prst="rect">
            <a:avLst/>
          </a:prstGeom>
          <a:noFill/>
        </p:spPr>
        <p:txBody>
          <a:bodyPr wrap="none" rtlCol="0">
            <a:spAutoFit/>
          </a:bodyPr>
          <a:lstStyle/>
          <a:p>
            <a:r>
              <a:rPr lang="en-US" sz="1400" dirty="0" err="1" smtClean="0">
                <a:latin typeface="Century Gothic" panose="020B0502020202020204" pitchFamily="34" charset="0"/>
              </a:rPr>
              <a:t>OpenData</a:t>
            </a:r>
            <a:r>
              <a:rPr lang="en-US" sz="1400" dirty="0" smtClean="0">
                <a:latin typeface="Century Gothic" panose="020B0502020202020204" pitchFamily="34" charset="0"/>
              </a:rPr>
              <a:t>: </a:t>
            </a:r>
            <a:r>
              <a:rPr lang="en-US" sz="1400" dirty="0" smtClean="0">
                <a:latin typeface="Century Gothic" panose="020B0502020202020204" pitchFamily="34" charset="0"/>
                <a:hlinkClick r:id="rId7"/>
              </a:rPr>
              <a:t>opendata.dc.gov/datasets/building-energy-benchmarks</a:t>
            </a:r>
            <a:r>
              <a:rPr lang="en-US" sz="1400" dirty="0" smtClean="0">
                <a:latin typeface="Century Gothic" panose="020B0502020202020204" pitchFamily="34" charset="0"/>
              </a:rPr>
              <a:t> </a:t>
            </a:r>
            <a:endParaRPr lang="en-US" sz="1400" dirty="0">
              <a:latin typeface="Century Gothic" panose="020B0502020202020204" pitchFamily="34" charset="0"/>
            </a:endParaRPr>
          </a:p>
        </p:txBody>
      </p:sp>
    </p:spTree>
    <p:extLst>
      <p:ext uri="{BB962C8B-B14F-4D97-AF65-F5344CB8AC3E}">
        <p14:creationId xmlns:p14="http://schemas.microsoft.com/office/powerpoint/2010/main" val="2493075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4768852"/>
            <a:ext cx="463296" cy="274320"/>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522136" y="4832346"/>
            <a:ext cx="463296" cy="274320"/>
          </a:xfrm>
          <a:prstGeom prst="rect">
            <a:avLst/>
          </a:prstGeom>
        </p:spPr>
      </p:pic>
      <p:grpSp>
        <p:nvGrpSpPr>
          <p:cNvPr id="22" name="Group 21"/>
          <p:cNvGrpSpPr/>
          <p:nvPr/>
        </p:nvGrpSpPr>
        <p:grpSpPr>
          <a:xfrm>
            <a:off x="0" y="4738094"/>
            <a:ext cx="9144000" cy="422910"/>
            <a:chOff x="0" y="4720590"/>
            <a:chExt cx="9144000" cy="422910"/>
          </a:xfrm>
        </p:grpSpPr>
        <p:sp>
          <p:nvSpPr>
            <p:cNvPr id="24" name="Rectangle 23"/>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37" name="TextBox 36"/>
          <p:cNvSpPr txBox="1"/>
          <p:nvPr/>
        </p:nvSpPr>
        <p:spPr>
          <a:xfrm>
            <a:off x="40875" y="38107"/>
            <a:ext cx="8481262" cy="461641"/>
          </a:xfrm>
          <a:prstGeom prst="rect">
            <a:avLst/>
          </a:prstGeom>
          <a:noFill/>
        </p:spPr>
        <p:txBody>
          <a:bodyPr wrap="square" lIns="91416" tIns="45708" rIns="91416" bIns="45708" rtlCol="0">
            <a:spAutoFit/>
          </a:bodyPr>
          <a:lstStyle/>
          <a:p>
            <a:pPr defTabSz="914127"/>
            <a:r>
              <a:rPr lang="en-US" sz="2400" b="1" dirty="0" smtClean="0">
                <a:solidFill>
                  <a:srgbClr val="248C43"/>
                </a:solidFill>
                <a:latin typeface="Century Gothic"/>
              </a:rPr>
              <a:t>Additional Analysis Resources</a:t>
            </a:r>
            <a:endParaRPr lang="en-US" sz="2400" b="1" dirty="0">
              <a:solidFill>
                <a:srgbClr val="248C43"/>
              </a:solidFill>
              <a:latin typeface="Century Gothic"/>
            </a:endParaRPr>
          </a:p>
        </p:txBody>
      </p:sp>
      <p:sp>
        <p:nvSpPr>
          <p:cNvPr id="38" name="Content Placeholder 2"/>
          <p:cNvSpPr>
            <a:spLocks noGrp="1"/>
          </p:cNvSpPr>
          <p:nvPr>
            <p:ph sz="half" idx="1"/>
          </p:nvPr>
        </p:nvSpPr>
        <p:spPr>
          <a:xfrm>
            <a:off x="384179" y="819151"/>
            <a:ext cx="7769221" cy="761999"/>
          </a:xfrm>
        </p:spPr>
        <p:txBody>
          <a:bodyPr>
            <a:noAutofit/>
          </a:bodyPr>
          <a:lstStyle/>
          <a:p>
            <a:pPr>
              <a:spcBef>
                <a:spcPts val="0"/>
              </a:spcBef>
              <a:buFont typeface="Wingdings" panose="05000000000000000000" pitchFamily="2" charset="2"/>
              <a:buChar char="v"/>
            </a:pPr>
            <a:r>
              <a:rPr lang="en-US" sz="1800" b="1" dirty="0" smtClean="0">
                <a:latin typeface="+mj-lt"/>
                <a:cs typeface="Calibri" panose="020F0502020204030204" pitchFamily="34" charset="0"/>
              </a:rPr>
              <a:t>ENERGY STAR Score: </a:t>
            </a:r>
            <a:r>
              <a:rPr lang="en-US" sz="1800" dirty="0" smtClean="0">
                <a:latin typeface="+mj-lt"/>
                <a:cs typeface="Calibri" panose="020F0502020204030204" pitchFamily="34" charset="0"/>
              </a:rPr>
              <a:t>your ES score is a screening tool that can help you assess your building’s performance</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1331" b="1369"/>
          <a:stretch/>
        </p:blipFill>
        <p:spPr>
          <a:xfrm>
            <a:off x="892009" y="1504950"/>
            <a:ext cx="7359982" cy="2126113"/>
          </a:xfrm>
          <a:prstGeom prst="rect">
            <a:avLst/>
          </a:prstGeom>
        </p:spPr>
      </p:pic>
      <p:sp>
        <p:nvSpPr>
          <p:cNvPr id="5" name="TextBox 4"/>
          <p:cNvSpPr txBox="1"/>
          <p:nvPr/>
        </p:nvSpPr>
        <p:spPr>
          <a:xfrm>
            <a:off x="463332" y="3714750"/>
            <a:ext cx="8217336" cy="1200329"/>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latin typeface="+mj-lt"/>
                <a:cs typeface="Calibri" panose="020F0502020204030204" pitchFamily="34" charset="0"/>
              </a:rPr>
              <a:t>A </a:t>
            </a:r>
            <a:r>
              <a:rPr lang="en-US" dirty="0">
                <a:latin typeface="+mj-lt"/>
                <a:cs typeface="Calibri" panose="020F0502020204030204" pitchFamily="34" charset="0"/>
              </a:rPr>
              <a:t>score of 50 is </a:t>
            </a:r>
            <a:r>
              <a:rPr lang="en-US" dirty="0" smtClean="0">
                <a:latin typeface="+mj-lt"/>
                <a:cs typeface="Calibri" panose="020F0502020204030204" pitchFamily="34" charset="0"/>
              </a:rPr>
              <a:t>the national</a:t>
            </a:r>
            <a:r>
              <a:rPr lang="en-US" dirty="0" smtClean="0">
                <a:solidFill>
                  <a:srgbClr val="FF0000"/>
                </a:solidFill>
                <a:latin typeface="+mj-lt"/>
                <a:cs typeface="Calibri" panose="020F0502020204030204" pitchFamily="34" charset="0"/>
              </a:rPr>
              <a:t> </a:t>
            </a:r>
            <a:r>
              <a:rPr lang="en-US" dirty="0" smtClean="0">
                <a:latin typeface="+mj-lt"/>
                <a:cs typeface="Calibri" panose="020F0502020204030204" pitchFamily="34" charset="0"/>
              </a:rPr>
              <a:t>median – so if your score is above a 50 it means your building is performing better than 50% of its peers across the U.S.</a:t>
            </a:r>
            <a:endParaRPr lang="en-US" dirty="0">
              <a:latin typeface="+mj-lt"/>
              <a:cs typeface="Calibri" panose="020F0502020204030204" pitchFamily="34" charset="0"/>
            </a:endParaRPr>
          </a:p>
          <a:p>
            <a:endParaRPr lang="en-US" dirty="0">
              <a:latin typeface="+mj-lt"/>
            </a:endParaRPr>
          </a:p>
        </p:txBody>
      </p:sp>
    </p:spTree>
    <p:extLst>
      <p:ext uri="{BB962C8B-B14F-4D97-AF65-F5344CB8AC3E}">
        <p14:creationId xmlns:p14="http://schemas.microsoft.com/office/powerpoint/2010/main" val="486814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4768852"/>
            <a:ext cx="463296" cy="274320"/>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522136" y="4832346"/>
            <a:ext cx="463296" cy="274320"/>
          </a:xfrm>
          <a:prstGeom prst="rect">
            <a:avLst/>
          </a:prstGeom>
        </p:spPr>
      </p:pic>
      <p:grpSp>
        <p:nvGrpSpPr>
          <p:cNvPr id="22" name="Group 21"/>
          <p:cNvGrpSpPr/>
          <p:nvPr/>
        </p:nvGrpSpPr>
        <p:grpSpPr>
          <a:xfrm>
            <a:off x="0" y="4738094"/>
            <a:ext cx="9144000" cy="422910"/>
            <a:chOff x="0" y="4720590"/>
            <a:chExt cx="9144000" cy="422910"/>
          </a:xfrm>
        </p:grpSpPr>
        <p:sp>
          <p:nvSpPr>
            <p:cNvPr id="24" name="Rectangle 23"/>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37" name="TextBox 36"/>
          <p:cNvSpPr txBox="1"/>
          <p:nvPr/>
        </p:nvSpPr>
        <p:spPr>
          <a:xfrm>
            <a:off x="40875" y="38107"/>
            <a:ext cx="8481262" cy="461641"/>
          </a:xfrm>
          <a:prstGeom prst="rect">
            <a:avLst/>
          </a:prstGeom>
          <a:noFill/>
        </p:spPr>
        <p:txBody>
          <a:bodyPr wrap="square" lIns="91416" tIns="45708" rIns="91416" bIns="45708" rtlCol="0">
            <a:spAutoFit/>
          </a:bodyPr>
          <a:lstStyle/>
          <a:p>
            <a:pPr defTabSz="914127"/>
            <a:r>
              <a:rPr lang="en-US" sz="2400" b="1" dirty="0" smtClean="0">
                <a:solidFill>
                  <a:srgbClr val="248C43"/>
                </a:solidFill>
                <a:latin typeface="Century Gothic"/>
              </a:rPr>
              <a:t>Additional Analysis Resources</a:t>
            </a:r>
            <a:endParaRPr lang="en-US" sz="2400" b="1" dirty="0">
              <a:solidFill>
                <a:srgbClr val="248C43"/>
              </a:solidFill>
              <a:latin typeface="Century Gothic"/>
            </a:endParaRPr>
          </a:p>
        </p:txBody>
      </p:sp>
      <p:sp>
        <p:nvSpPr>
          <p:cNvPr id="38" name="Content Placeholder 2"/>
          <p:cNvSpPr>
            <a:spLocks noGrp="1"/>
          </p:cNvSpPr>
          <p:nvPr>
            <p:ph sz="half" idx="1"/>
          </p:nvPr>
        </p:nvSpPr>
        <p:spPr>
          <a:xfrm>
            <a:off x="384180" y="819151"/>
            <a:ext cx="5915786" cy="914399"/>
          </a:xfrm>
        </p:spPr>
        <p:txBody>
          <a:bodyPr>
            <a:noAutofit/>
          </a:bodyPr>
          <a:lstStyle/>
          <a:p>
            <a:pPr>
              <a:spcBef>
                <a:spcPts val="0"/>
              </a:spcBef>
              <a:buFont typeface="Wingdings" panose="05000000000000000000" pitchFamily="2" charset="2"/>
              <a:buChar char="v"/>
            </a:pPr>
            <a:r>
              <a:rPr lang="en-US" sz="1800" b="1" dirty="0" smtClean="0">
                <a:latin typeface="+mj-lt"/>
                <a:cs typeface="Calibri" panose="020F0502020204030204" pitchFamily="34" charset="0"/>
              </a:rPr>
              <a:t>Evaluating Trends: </a:t>
            </a:r>
            <a:r>
              <a:rPr lang="en-US" sz="1800" dirty="0" smtClean="0">
                <a:latin typeface="+mj-lt"/>
                <a:cs typeface="Calibri" panose="020F0502020204030204" pitchFamily="34" charset="0"/>
              </a:rPr>
              <a:t>use</a:t>
            </a:r>
            <a:r>
              <a:rPr lang="en-US" sz="1800" b="1" dirty="0" smtClean="0">
                <a:latin typeface="+mj-lt"/>
                <a:cs typeface="Calibri" panose="020F0502020204030204" pitchFamily="34" charset="0"/>
              </a:rPr>
              <a:t> </a:t>
            </a:r>
            <a:r>
              <a:rPr lang="en-US" sz="1800" dirty="0" smtClean="0">
                <a:latin typeface="+mj-lt"/>
                <a:cs typeface="Calibri" panose="020F0502020204030204" pitchFamily="34" charset="0"/>
              </a:rPr>
              <a:t>Portfolio Manager to track your building’s performance over the years</a:t>
            </a:r>
          </a:p>
          <a:p>
            <a:pPr lvl="1">
              <a:spcBef>
                <a:spcPts val="0"/>
              </a:spcBef>
              <a:buFont typeface="Wingdings" panose="05000000000000000000" pitchFamily="2" charset="2"/>
              <a:buChar char="v"/>
            </a:pPr>
            <a:endParaRPr lang="en-US" sz="1600" dirty="0">
              <a:latin typeface="+mj-lt"/>
              <a:cs typeface="Calibri" panose="020F0502020204030204" pitchFamily="34" charset="0"/>
            </a:endParaRPr>
          </a:p>
          <a:p>
            <a:pPr lvl="1">
              <a:spcBef>
                <a:spcPts val="0"/>
              </a:spcBef>
              <a:buFont typeface="Wingdings" panose="05000000000000000000" pitchFamily="2" charset="2"/>
              <a:buChar char="v"/>
            </a:pPr>
            <a:endParaRPr lang="en-US" sz="1400" b="1" dirty="0">
              <a:latin typeface="+mj-lt"/>
              <a:cs typeface="Calibri" panose="020F0502020204030204" pitchFamily="34" charset="0"/>
            </a:endParaRPr>
          </a:p>
        </p:txBody>
      </p:sp>
      <p:pic>
        <p:nvPicPr>
          <p:cNvPr id="1026" name="Picture 2" descr="C:\Users\joanna.saunders\Downloads\trend cha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214897"/>
            <a:ext cx="3501892" cy="252319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408875" y="1657350"/>
            <a:ext cx="5927706" cy="28347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Wingdings" panose="05000000000000000000" pitchFamily="2" charset="2"/>
              <a:buChar char="v"/>
            </a:pPr>
            <a:r>
              <a:rPr lang="en-US" sz="1800" b="1" dirty="0" smtClean="0">
                <a:latin typeface="+mj-lt"/>
                <a:cs typeface="Calibri" panose="020F0502020204030204" pitchFamily="34" charset="0"/>
              </a:rPr>
              <a:t>Summary Tab: </a:t>
            </a:r>
            <a:r>
              <a:rPr lang="en-US" sz="1800" dirty="0" smtClean="0">
                <a:latin typeface="+mj-lt"/>
                <a:cs typeface="Calibri" panose="020F0502020204030204" pitchFamily="34" charset="0"/>
              </a:rPr>
              <a:t>see a quick overview of yearly performance using different performance metrics</a:t>
            </a:r>
          </a:p>
          <a:p>
            <a:pPr>
              <a:spcBef>
                <a:spcPts val="0"/>
              </a:spcBef>
              <a:buFont typeface="Wingdings" panose="05000000000000000000" pitchFamily="2" charset="2"/>
              <a:buChar char="v"/>
            </a:pPr>
            <a:endParaRPr lang="en-US" sz="1600" dirty="0" smtClean="0">
              <a:latin typeface="+mj-lt"/>
              <a:cs typeface="Calibri" panose="020F0502020204030204" pitchFamily="34" charset="0"/>
            </a:endParaRPr>
          </a:p>
          <a:p>
            <a:pPr lvl="1">
              <a:spcBef>
                <a:spcPts val="0"/>
              </a:spcBef>
              <a:buFont typeface="Wingdings" panose="05000000000000000000" pitchFamily="2" charset="2"/>
              <a:buChar char="v"/>
            </a:pPr>
            <a:endParaRPr lang="en-US" sz="1400" b="1" dirty="0">
              <a:latin typeface="+mj-lt"/>
              <a:cs typeface="Calibri" panose="020F0502020204030204"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965" y="770597"/>
            <a:ext cx="2653336" cy="3867150"/>
          </a:xfrm>
          <a:prstGeom prst="rect">
            <a:avLst/>
          </a:prstGeom>
        </p:spPr>
      </p:pic>
    </p:spTree>
    <p:extLst>
      <p:ext uri="{BB962C8B-B14F-4D97-AF65-F5344CB8AC3E}">
        <p14:creationId xmlns:p14="http://schemas.microsoft.com/office/powerpoint/2010/main" val="1041201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4768852"/>
            <a:ext cx="463296" cy="274320"/>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522136" y="4832346"/>
            <a:ext cx="463296" cy="274320"/>
          </a:xfrm>
          <a:prstGeom prst="rect">
            <a:avLst/>
          </a:prstGeom>
        </p:spPr>
      </p:pic>
      <p:grpSp>
        <p:nvGrpSpPr>
          <p:cNvPr id="22" name="Group 21"/>
          <p:cNvGrpSpPr/>
          <p:nvPr/>
        </p:nvGrpSpPr>
        <p:grpSpPr>
          <a:xfrm>
            <a:off x="0" y="4738094"/>
            <a:ext cx="9144000" cy="422910"/>
            <a:chOff x="0" y="4720590"/>
            <a:chExt cx="9144000" cy="422910"/>
          </a:xfrm>
        </p:grpSpPr>
        <p:sp>
          <p:nvSpPr>
            <p:cNvPr id="24" name="Rectangle 23"/>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37" name="TextBox 36"/>
          <p:cNvSpPr txBox="1"/>
          <p:nvPr/>
        </p:nvSpPr>
        <p:spPr>
          <a:xfrm>
            <a:off x="40875" y="38107"/>
            <a:ext cx="8481262" cy="461641"/>
          </a:xfrm>
          <a:prstGeom prst="rect">
            <a:avLst/>
          </a:prstGeom>
          <a:noFill/>
        </p:spPr>
        <p:txBody>
          <a:bodyPr wrap="square" lIns="91416" tIns="45708" rIns="91416" bIns="45708" rtlCol="0">
            <a:spAutoFit/>
          </a:bodyPr>
          <a:lstStyle/>
          <a:p>
            <a:pPr defTabSz="914127"/>
            <a:r>
              <a:rPr lang="en-US" sz="2400" b="1" dirty="0" smtClean="0">
                <a:solidFill>
                  <a:srgbClr val="248C43"/>
                </a:solidFill>
                <a:latin typeface="Century Gothic"/>
              </a:rPr>
              <a:t>Additional Analysis Resources</a:t>
            </a:r>
            <a:endParaRPr lang="en-US" sz="2400" b="1" dirty="0">
              <a:solidFill>
                <a:srgbClr val="248C43"/>
              </a:solidFill>
              <a:latin typeface="Century Gothic"/>
            </a:endParaRPr>
          </a:p>
        </p:txBody>
      </p:sp>
      <p:sp>
        <p:nvSpPr>
          <p:cNvPr id="38" name="Content Placeholder 2"/>
          <p:cNvSpPr>
            <a:spLocks noGrp="1"/>
          </p:cNvSpPr>
          <p:nvPr>
            <p:ph sz="half" idx="1"/>
          </p:nvPr>
        </p:nvSpPr>
        <p:spPr>
          <a:xfrm>
            <a:off x="384179" y="819151"/>
            <a:ext cx="8537317" cy="761999"/>
          </a:xfrm>
        </p:spPr>
        <p:txBody>
          <a:bodyPr>
            <a:noAutofit/>
          </a:bodyPr>
          <a:lstStyle/>
          <a:p>
            <a:pPr>
              <a:spcBef>
                <a:spcPts val="0"/>
              </a:spcBef>
              <a:buFont typeface="Wingdings" panose="05000000000000000000" pitchFamily="2" charset="2"/>
              <a:buChar char="v"/>
            </a:pPr>
            <a:r>
              <a:rPr lang="en-US" sz="1800" b="1" dirty="0" smtClean="0">
                <a:latin typeface="+mj-lt"/>
                <a:cs typeface="Calibri" panose="020F0502020204030204" pitchFamily="34" charset="0"/>
              </a:rPr>
              <a:t>Charts and Graphs: </a:t>
            </a:r>
            <a:r>
              <a:rPr lang="en-US" sz="1800" dirty="0" smtClean="0">
                <a:latin typeface="+mj-lt"/>
                <a:cs typeface="Calibri" panose="020F0502020204030204" pitchFamily="34" charset="0"/>
              </a:rPr>
              <a:t>under the Reporting tab, use Portfolio Manager’s existing charts and graphs templates, or create your own specialized report to evaluate specific metrics.</a:t>
            </a:r>
          </a:p>
          <a:p>
            <a:pPr lvl="1">
              <a:spcBef>
                <a:spcPts val="0"/>
              </a:spcBef>
              <a:buFont typeface="Wingdings" panose="05000000000000000000" pitchFamily="2" charset="2"/>
              <a:buChar char="v"/>
            </a:pPr>
            <a:r>
              <a:rPr lang="en-US" sz="1400" dirty="0" smtClean="0">
                <a:latin typeface="+mj-lt"/>
                <a:cs typeface="Calibri" panose="020F0502020204030204" pitchFamily="34" charset="0"/>
              </a:rPr>
              <a:t>Portfolio Manager training video on how to create reports and graphs found here: </a:t>
            </a:r>
            <a:r>
              <a:rPr lang="en-US" sz="1400" u="sng" dirty="0">
                <a:latin typeface="+mj-lt"/>
                <a:hlinkClick r:id="rId5"/>
              </a:rPr>
              <a:t>https://www.energystar.gov/buildings/facility-owners-and-managers/existing-buildings/use-portfolio-manager/interpret-your-results/create</a:t>
            </a:r>
            <a:endParaRPr lang="en-US" sz="1400" dirty="0">
              <a:latin typeface="+mj-lt"/>
            </a:endParaRPr>
          </a:p>
          <a:p>
            <a:pPr marL="457200" lvl="1" indent="0">
              <a:spcBef>
                <a:spcPts val="0"/>
              </a:spcBef>
              <a:buNone/>
            </a:pPr>
            <a:r>
              <a:rPr lang="en-US" sz="1400" dirty="0" smtClean="0">
                <a:latin typeface="+mj-lt"/>
                <a:cs typeface="Calibri" panose="020F0502020204030204" pitchFamily="34" charset="0"/>
              </a:rPr>
              <a:t> </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4199" y="2419350"/>
            <a:ext cx="5522350" cy="2194148"/>
          </a:xfrm>
          <a:prstGeom prst="rect">
            <a:avLst/>
          </a:prstGeom>
        </p:spPr>
      </p:pic>
    </p:spTree>
    <p:extLst>
      <p:ext uri="{BB962C8B-B14F-4D97-AF65-F5344CB8AC3E}">
        <p14:creationId xmlns:p14="http://schemas.microsoft.com/office/powerpoint/2010/main" val="2388892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4768852"/>
            <a:ext cx="463296" cy="274320"/>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522136" y="4832346"/>
            <a:ext cx="463296" cy="274320"/>
          </a:xfrm>
          <a:prstGeom prst="rect">
            <a:avLst/>
          </a:prstGeom>
        </p:spPr>
      </p:pic>
      <p:grpSp>
        <p:nvGrpSpPr>
          <p:cNvPr id="22" name="Group 21"/>
          <p:cNvGrpSpPr/>
          <p:nvPr/>
        </p:nvGrpSpPr>
        <p:grpSpPr>
          <a:xfrm>
            <a:off x="0" y="4738094"/>
            <a:ext cx="9144000" cy="422910"/>
            <a:chOff x="0" y="4720590"/>
            <a:chExt cx="9144000" cy="422910"/>
          </a:xfrm>
        </p:grpSpPr>
        <p:sp>
          <p:nvSpPr>
            <p:cNvPr id="24" name="Rectangle 23"/>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12" name="Content Placeholder 2"/>
          <p:cNvSpPr>
            <a:spLocks noGrp="1"/>
          </p:cNvSpPr>
          <p:nvPr>
            <p:ph sz="half" idx="1"/>
          </p:nvPr>
        </p:nvSpPr>
        <p:spPr>
          <a:xfrm>
            <a:off x="423737" y="895350"/>
            <a:ext cx="8355431" cy="2286000"/>
          </a:xfrm>
        </p:spPr>
        <p:txBody>
          <a:bodyPr>
            <a:noAutofit/>
          </a:bodyPr>
          <a:lstStyle/>
          <a:p>
            <a:pPr>
              <a:spcBef>
                <a:spcPts val="0"/>
              </a:spcBef>
              <a:buFont typeface="Wingdings" panose="05000000000000000000" pitchFamily="2" charset="2"/>
              <a:buChar char="v"/>
            </a:pPr>
            <a:r>
              <a:rPr lang="en-US" sz="2000" b="1" dirty="0" smtClean="0">
                <a:latin typeface="+mj-lt"/>
                <a:cs typeface="Calibri" panose="020F0502020204030204" pitchFamily="34" charset="0"/>
              </a:rPr>
              <a:t>If you have additional questions please contact the Benchmarking Help Center:</a:t>
            </a:r>
          </a:p>
          <a:p>
            <a:pPr>
              <a:spcBef>
                <a:spcPts val="0"/>
              </a:spcBef>
              <a:buFont typeface="Wingdings" panose="05000000000000000000" pitchFamily="2" charset="2"/>
              <a:buChar char="v"/>
            </a:pPr>
            <a:endParaRPr lang="en-US" sz="1800" b="1" dirty="0">
              <a:latin typeface="+mj-lt"/>
              <a:cs typeface="Calibri" panose="020F0502020204030204" pitchFamily="34" charset="0"/>
            </a:endParaRPr>
          </a:p>
          <a:p>
            <a:pPr lvl="1">
              <a:spcBef>
                <a:spcPts val="0"/>
              </a:spcBef>
              <a:buFont typeface="Wingdings" panose="05000000000000000000" pitchFamily="2" charset="2"/>
              <a:buChar char="v"/>
            </a:pPr>
            <a:r>
              <a:rPr lang="en-US" sz="2000" b="1" dirty="0" smtClean="0">
                <a:latin typeface="+mj-lt"/>
                <a:cs typeface="Calibri" panose="020F0502020204030204" pitchFamily="34" charset="0"/>
              </a:rPr>
              <a:t>Email: </a:t>
            </a:r>
            <a:r>
              <a:rPr lang="en-US" sz="2000" b="1" dirty="0" smtClean="0">
                <a:latin typeface="+mj-lt"/>
                <a:cs typeface="Calibri" panose="020F0502020204030204" pitchFamily="34" charset="0"/>
                <a:hlinkClick r:id="rId5"/>
              </a:rPr>
              <a:t>info.benchmark@dc.gov</a:t>
            </a:r>
            <a:endParaRPr lang="en-US" sz="2000" b="1" dirty="0" smtClean="0">
              <a:latin typeface="+mj-lt"/>
              <a:cs typeface="Calibri" panose="020F0502020204030204" pitchFamily="34" charset="0"/>
            </a:endParaRPr>
          </a:p>
          <a:p>
            <a:pPr marL="457200" lvl="1" indent="0">
              <a:spcBef>
                <a:spcPts val="0"/>
              </a:spcBef>
              <a:buNone/>
            </a:pPr>
            <a:endParaRPr lang="en-US" sz="2000" b="1" dirty="0" smtClean="0">
              <a:latin typeface="+mj-lt"/>
              <a:cs typeface="Calibri" panose="020F0502020204030204" pitchFamily="34" charset="0"/>
            </a:endParaRPr>
          </a:p>
          <a:p>
            <a:pPr lvl="1">
              <a:spcBef>
                <a:spcPts val="0"/>
              </a:spcBef>
              <a:buFont typeface="Wingdings" panose="05000000000000000000" pitchFamily="2" charset="2"/>
              <a:buChar char="v"/>
            </a:pPr>
            <a:r>
              <a:rPr lang="en-US" sz="2000" b="1" dirty="0" smtClean="0">
                <a:latin typeface="+mj-lt"/>
                <a:cs typeface="Calibri" panose="020F0502020204030204" pitchFamily="34" charset="0"/>
              </a:rPr>
              <a:t>Phone Number: </a:t>
            </a:r>
            <a:r>
              <a:rPr lang="en-US" sz="2000" dirty="0" smtClean="0">
                <a:latin typeface="+mj-lt"/>
                <a:cs typeface="Calibri" panose="020F0502020204030204" pitchFamily="34" charset="0"/>
              </a:rPr>
              <a:t>202-671-3300</a:t>
            </a:r>
          </a:p>
          <a:p>
            <a:pPr marL="457200" lvl="1" indent="0">
              <a:spcBef>
                <a:spcPts val="0"/>
              </a:spcBef>
              <a:buNone/>
            </a:pPr>
            <a:endParaRPr lang="en-US" sz="2000" b="1" dirty="0" smtClean="0">
              <a:latin typeface="+mj-lt"/>
              <a:cs typeface="Calibri" panose="020F0502020204030204" pitchFamily="34" charset="0"/>
            </a:endParaRPr>
          </a:p>
          <a:p>
            <a:pPr lvl="1">
              <a:spcBef>
                <a:spcPts val="0"/>
              </a:spcBef>
              <a:buFont typeface="Wingdings" panose="05000000000000000000" pitchFamily="2" charset="2"/>
              <a:buChar char="v"/>
            </a:pPr>
            <a:r>
              <a:rPr lang="en-US" sz="2000" b="1" dirty="0" smtClean="0">
                <a:latin typeface="+mj-lt"/>
                <a:cs typeface="Calibri" panose="020F0502020204030204" pitchFamily="34" charset="0"/>
              </a:rPr>
              <a:t>Website: </a:t>
            </a:r>
            <a:r>
              <a:rPr lang="en-US" sz="2000" dirty="0" smtClean="0">
                <a:latin typeface="+mj-lt"/>
                <a:hlinkClick r:id="rId6"/>
              </a:rPr>
              <a:t>doee.dc.gov/</a:t>
            </a:r>
            <a:r>
              <a:rPr lang="en-US" sz="2000" dirty="0" err="1" smtClean="0">
                <a:latin typeface="+mj-lt"/>
                <a:hlinkClick r:id="rId6"/>
              </a:rPr>
              <a:t>energybenchmarking</a:t>
            </a:r>
            <a:endParaRPr lang="en-US" sz="2000" dirty="0" smtClean="0">
              <a:latin typeface="+mj-lt"/>
              <a:cs typeface="Calibri" panose="020F0502020204030204" pitchFamily="34" charset="0"/>
            </a:endParaRPr>
          </a:p>
          <a:p>
            <a:pPr lvl="1">
              <a:spcBef>
                <a:spcPts val="0"/>
              </a:spcBef>
              <a:buFont typeface="Wingdings" panose="05000000000000000000" pitchFamily="2" charset="2"/>
              <a:buChar char="v"/>
            </a:pPr>
            <a:endParaRPr lang="en-US" sz="1600" dirty="0">
              <a:latin typeface="+mj-lt"/>
              <a:cs typeface="Calibri" panose="020F0502020204030204" pitchFamily="34" charset="0"/>
            </a:endParaRPr>
          </a:p>
          <a:p>
            <a:pPr lvl="1">
              <a:spcBef>
                <a:spcPts val="0"/>
              </a:spcBef>
              <a:buFont typeface="Wingdings" panose="05000000000000000000" pitchFamily="2" charset="2"/>
              <a:buChar char="v"/>
            </a:pPr>
            <a:endParaRPr lang="en-US" sz="1400" b="1" dirty="0">
              <a:latin typeface="+mj-lt"/>
              <a:cs typeface="Calibri" panose="020F0502020204030204" pitchFamily="34" charset="0"/>
            </a:endParaRPr>
          </a:p>
        </p:txBody>
      </p:sp>
      <p:sp>
        <p:nvSpPr>
          <p:cNvPr id="13" name="TextBox 12"/>
          <p:cNvSpPr txBox="1"/>
          <p:nvPr/>
        </p:nvSpPr>
        <p:spPr>
          <a:xfrm>
            <a:off x="40874" y="38100"/>
            <a:ext cx="5811248" cy="461653"/>
          </a:xfrm>
          <a:prstGeom prst="rect">
            <a:avLst/>
          </a:prstGeom>
          <a:noFill/>
        </p:spPr>
        <p:txBody>
          <a:bodyPr wrap="square" lIns="91428" tIns="45714" rIns="91428" bIns="45714" rtlCol="0">
            <a:spAutoFit/>
          </a:bodyPr>
          <a:lstStyle/>
          <a:p>
            <a:pPr defTabSz="914265"/>
            <a:r>
              <a:rPr lang="en-US" sz="2400" b="1" dirty="0" smtClean="0">
                <a:solidFill>
                  <a:srgbClr val="248C43"/>
                </a:solidFill>
                <a:latin typeface="Century Gothic"/>
              </a:rPr>
              <a:t>Contact Information</a:t>
            </a:r>
            <a:endParaRPr lang="en-US" sz="2400" b="1" dirty="0">
              <a:solidFill>
                <a:srgbClr val="248C43"/>
              </a:solidFill>
              <a:latin typeface="Century Gothic"/>
            </a:endParaRPr>
          </a:p>
        </p:txBody>
      </p:sp>
    </p:spTree>
    <p:extLst>
      <p:ext uri="{BB962C8B-B14F-4D97-AF65-F5344CB8AC3E}">
        <p14:creationId xmlns:p14="http://schemas.microsoft.com/office/powerpoint/2010/main" val="2836172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4768852"/>
            <a:ext cx="463296" cy="274320"/>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522136" y="4832346"/>
            <a:ext cx="463296" cy="274320"/>
          </a:xfrm>
          <a:prstGeom prst="rect">
            <a:avLst/>
          </a:prstGeom>
        </p:spPr>
      </p:pic>
      <p:grpSp>
        <p:nvGrpSpPr>
          <p:cNvPr id="22" name="Group 21"/>
          <p:cNvGrpSpPr/>
          <p:nvPr/>
        </p:nvGrpSpPr>
        <p:grpSpPr>
          <a:xfrm>
            <a:off x="0" y="4738094"/>
            <a:ext cx="9144000" cy="422910"/>
            <a:chOff x="0" y="4720590"/>
            <a:chExt cx="9144000" cy="422910"/>
          </a:xfrm>
        </p:grpSpPr>
        <p:sp>
          <p:nvSpPr>
            <p:cNvPr id="24" name="Rectangle 23"/>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7" name="TextBox 6"/>
          <p:cNvSpPr txBox="1"/>
          <p:nvPr/>
        </p:nvSpPr>
        <p:spPr>
          <a:xfrm>
            <a:off x="208586" y="1428750"/>
            <a:ext cx="8481262" cy="1754302"/>
          </a:xfrm>
          <a:prstGeom prst="rect">
            <a:avLst/>
          </a:prstGeom>
          <a:noFill/>
        </p:spPr>
        <p:txBody>
          <a:bodyPr wrap="square" lIns="91416" tIns="45708" rIns="91416" bIns="45708" rtlCol="0">
            <a:spAutoFit/>
          </a:bodyPr>
          <a:lstStyle/>
          <a:p>
            <a:pPr algn="ctr" defTabSz="914127"/>
            <a:r>
              <a:rPr lang="en-US" sz="5400" b="1" dirty="0" smtClean="0">
                <a:solidFill>
                  <a:srgbClr val="248C43"/>
                </a:solidFill>
                <a:latin typeface="Century Gothic"/>
              </a:rPr>
              <a:t>Question &amp;</a:t>
            </a:r>
          </a:p>
          <a:p>
            <a:pPr algn="ctr" defTabSz="914127"/>
            <a:r>
              <a:rPr lang="en-US" sz="5400" b="1" dirty="0" smtClean="0">
                <a:solidFill>
                  <a:srgbClr val="248C43"/>
                </a:solidFill>
                <a:latin typeface="Century Gothic"/>
              </a:rPr>
              <a:t>Answer</a:t>
            </a:r>
            <a:endParaRPr lang="en-US" sz="5400" b="1" dirty="0">
              <a:solidFill>
                <a:srgbClr val="248C43"/>
              </a:solidFill>
              <a:latin typeface="Century Gothic"/>
            </a:endParaRPr>
          </a:p>
        </p:txBody>
      </p:sp>
      <p:sp>
        <p:nvSpPr>
          <p:cNvPr id="8" name="Content Placeholder 2"/>
          <p:cNvSpPr>
            <a:spLocks noGrp="1"/>
          </p:cNvSpPr>
          <p:nvPr>
            <p:ph sz="half" idx="1"/>
          </p:nvPr>
        </p:nvSpPr>
        <p:spPr>
          <a:xfrm>
            <a:off x="384179" y="819151"/>
            <a:ext cx="7769221" cy="3809999"/>
          </a:xfrm>
        </p:spPr>
        <p:txBody>
          <a:bodyPr>
            <a:noAutofit/>
          </a:bodyPr>
          <a:lstStyle/>
          <a:p>
            <a:pPr marL="457200" lvl="1" indent="0">
              <a:spcBef>
                <a:spcPts val="0"/>
              </a:spcBef>
              <a:buNone/>
            </a:pPr>
            <a:endParaRPr lang="en-US" sz="1400" dirty="0">
              <a:cs typeface="Calibri" panose="020F0502020204030204" pitchFamily="34" charset="0"/>
            </a:endParaRPr>
          </a:p>
          <a:p>
            <a:pPr marL="0" indent="0">
              <a:spcBef>
                <a:spcPts val="0"/>
              </a:spcBef>
              <a:buNone/>
            </a:pPr>
            <a:endParaRPr lang="en-US" sz="1800" dirty="0" smtClean="0">
              <a:cs typeface="Calibri" panose="020F0502020204030204" pitchFamily="34" charset="0"/>
            </a:endParaRPr>
          </a:p>
          <a:p>
            <a:pPr>
              <a:spcBef>
                <a:spcPts val="0"/>
              </a:spcBef>
              <a:buFont typeface="Wingdings" panose="05000000000000000000" pitchFamily="2" charset="2"/>
              <a:buChar char="v"/>
            </a:pPr>
            <a:endParaRPr lang="en-US" sz="1800" dirty="0">
              <a:cs typeface="Calibri" panose="020F0502020204030204" pitchFamily="34" charset="0"/>
            </a:endParaRPr>
          </a:p>
          <a:p>
            <a:pPr>
              <a:spcBef>
                <a:spcPts val="0"/>
              </a:spcBef>
              <a:buFont typeface="Wingdings" panose="05000000000000000000" pitchFamily="2" charset="2"/>
              <a:buChar char="v"/>
            </a:pPr>
            <a:endParaRPr lang="en-US" sz="1800" dirty="0" smtClean="0">
              <a:cs typeface="Calibri" panose="020F0502020204030204" pitchFamily="34" charset="0"/>
            </a:endParaRPr>
          </a:p>
        </p:txBody>
      </p:sp>
    </p:spTree>
    <p:extLst>
      <p:ext uri="{BB962C8B-B14F-4D97-AF65-F5344CB8AC3E}">
        <p14:creationId xmlns:p14="http://schemas.microsoft.com/office/powerpoint/2010/main" val="1135658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536" y="-26040"/>
            <a:ext cx="10328736" cy="5169543"/>
          </a:xfrm>
          <a:prstGeom prst="rect">
            <a:avLst/>
          </a:prstGeom>
        </p:spPr>
      </p:pic>
      <p:sp>
        <p:nvSpPr>
          <p:cNvPr id="2" name="Title 1"/>
          <p:cNvSpPr>
            <a:spLocks noGrp="1"/>
          </p:cNvSpPr>
          <p:nvPr>
            <p:ph type="title"/>
          </p:nvPr>
        </p:nvSpPr>
        <p:spPr>
          <a:xfrm>
            <a:off x="457200" y="171450"/>
            <a:ext cx="8229600" cy="857250"/>
          </a:xfrm>
        </p:spPr>
        <p:txBody>
          <a:bodyPr/>
          <a:lstStyle/>
          <a:p>
            <a:r>
              <a:rPr lang="en-US" b="1" cap="all" dirty="0" smtClean="0">
                <a:solidFill>
                  <a:srgbClr val="248C43"/>
                </a:solidFill>
              </a:rPr>
              <a:t>Sustainable DC VISION</a:t>
            </a:r>
            <a:endParaRPr lang="en-US" b="1" cap="all" dirty="0">
              <a:solidFill>
                <a:srgbClr val="248C43"/>
              </a:solidFill>
            </a:endParaRPr>
          </a:p>
        </p:txBody>
      </p:sp>
      <p:sp>
        <p:nvSpPr>
          <p:cNvPr id="3" name="Content Placeholder 2"/>
          <p:cNvSpPr>
            <a:spLocks noGrp="1"/>
          </p:cNvSpPr>
          <p:nvPr>
            <p:ph idx="1"/>
          </p:nvPr>
        </p:nvSpPr>
        <p:spPr>
          <a:xfrm>
            <a:off x="495300" y="3771900"/>
            <a:ext cx="8153400" cy="857250"/>
          </a:xfrm>
          <a:solidFill>
            <a:schemeClr val="tx1">
              <a:lumMod val="25000"/>
              <a:lumOff val="75000"/>
              <a:alpha val="60000"/>
            </a:schemeClr>
          </a:solidFill>
        </p:spPr>
        <p:txBody>
          <a:bodyPr>
            <a:normAutofit fontScale="47500" lnSpcReduction="20000"/>
          </a:bodyPr>
          <a:lstStyle/>
          <a:p>
            <a:pPr marL="0" indent="0" algn="ctr">
              <a:buNone/>
            </a:pPr>
            <a:r>
              <a:rPr lang="en-US" sz="6000" dirty="0" smtClean="0"/>
              <a:t>Make DC the healthiest, greenest, most livable city in the country.</a:t>
            </a:r>
            <a:endParaRPr lang="en-US" sz="6000" dirty="0"/>
          </a:p>
        </p:txBody>
      </p:sp>
    </p:spTree>
    <p:extLst>
      <p:ext uri="{BB962C8B-B14F-4D97-AF65-F5344CB8AC3E}">
        <p14:creationId xmlns:p14="http://schemas.microsoft.com/office/powerpoint/2010/main" val="64257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4768852"/>
            <a:ext cx="463296" cy="274320"/>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522136" y="4832346"/>
            <a:ext cx="463296" cy="274320"/>
          </a:xfrm>
          <a:prstGeom prst="rect">
            <a:avLst/>
          </a:prstGeom>
        </p:spPr>
      </p:pic>
      <p:grpSp>
        <p:nvGrpSpPr>
          <p:cNvPr id="4" name="Group 3"/>
          <p:cNvGrpSpPr/>
          <p:nvPr/>
        </p:nvGrpSpPr>
        <p:grpSpPr>
          <a:xfrm>
            <a:off x="383419" y="598862"/>
            <a:ext cx="8077168" cy="3600136"/>
            <a:chOff x="250816" y="768146"/>
            <a:chExt cx="8263810" cy="3857692"/>
          </a:xfrm>
        </p:grpSpPr>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5483" y="962566"/>
              <a:ext cx="1687357" cy="1303866"/>
            </a:xfrm>
            <a:prstGeom prst="rect">
              <a:avLst/>
            </a:prstGeom>
          </p:spPr>
        </p:pic>
        <p:pic>
          <p:nvPicPr>
            <p:cNvPr id="2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943" t="16000" r="66208" b="10069"/>
            <a:stretch/>
          </p:blipFill>
          <p:spPr bwMode="auto">
            <a:xfrm>
              <a:off x="6825484" y="2429735"/>
              <a:ext cx="1689142" cy="200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Pentagon 25"/>
            <p:cNvSpPr/>
            <p:nvPr/>
          </p:nvSpPr>
          <p:spPr>
            <a:xfrm>
              <a:off x="2821047" y="3577750"/>
              <a:ext cx="3538359" cy="356616"/>
            </a:xfrm>
            <a:prstGeom prst="homePlate">
              <a:avLst/>
            </a:prstGeom>
            <a:solidFill>
              <a:srgbClr val="D2AA1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265"/>
              <a:r>
                <a:rPr lang="en-US" b="1" dirty="0">
                  <a:solidFill>
                    <a:prstClr val="white"/>
                  </a:solidFill>
                  <a:latin typeface="+mj-lt"/>
                  <a:cs typeface="Arial" panose="020B0604020202020204" pitchFamily="34" charset="0"/>
                </a:rPr>
                <a:t>NET ZERO RETROFITS</a:t>
              </a:r>
            </a:p>
          </p:txBody>
        </p:sp>
        <p:sp>
          <p:nvSpPr>
            <p:cNvPr id="27" name="Pentagon 26"/>
            <p:cNvSpPr/>
            <p:nvPr/>
          </p:nvSpPr>
          <p:spPr>
            <a:xfrm>
              <a:off x="2830573" y="2210519"/>
              <a:ext cx="3538359" cy="355193"/>
            </a:xfrm>
            <a:prstGeom prst="homePlate">
              <a:avLst/>
            </a:prstGeom>
            <a:solidFill>
              <a:srgbClr val="E976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265"/>
              <a:r>
                <a:rPr lang="en-US" b="1" dirty="0">
                  <a:solidFill>
                    <a:prstClr val="white"/>
                  </a:solidFill>
                  <a:latin typeface="+mj-lt"/>
                  <a:cs typeface="Arial" panose="020B0604020202020204" pitchFamily="34" charset="0"/>
                </a:rPr>
                <a:t>CUT ENERGY USE 50%</a:t>
              </a:r>
            </a:p>
          </p:txBody>
        </p:sp>
        <p:sp>
          <p:nvSpPr>
            <p:cNvPr id="28" name="Pentagon 27"/>
            <p:cNvSpPr/>
            <p:nvPr/>
          </p:nvSpPr>
          <p:spPr>
            <a:xfrm>
              <a:off x="2821048" y="4026564"/>
              <a:ext cx="3538359" cy="356616"/>
            </a:xfrm>
            <a:prstGeom prst="homePlate">
              <a:avLst/>
            </a:prstGeom>
            <a:solidFill>
              <a:srgbClr val="51B6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265"/>
              <a:r>
                <a:rPr lang="en-US" b="1" dirty="0">
                  <a:solidFill>
                    <a:prstClr val="white"/>
                  </a:solidFill>
                  <a:latin typeface="+mj-lt"/>
                  <a:cs typeface="Arial" panose="020B0604020202020204" pitchFamily="34" charset="0"/>
                </a:rPr>
                <a:t>CUT GHG EMISSIONS 50%</a:t>
              </a:r>
            </a:p>
          </p:txBody>
        </p:sp>
        <p:sp>
          <p:nvSpPr>
            <p:cNvPr id="29" name="Pentagon 28"/>
            <p:cNvSpPr/>
            <p:nvPr/>
          </p:nvSpPr>
          <p:spPr>
            <a:xfrm>
              <a:off x="2840098" y="962566"/>
              <a:ext cx="3538359" cy="356616"/>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265"/>
              <a:r>
                <a:rPr lang="en-US" b="1" dirty="0">
                  <a:solidFill>
                    <a:prstClr val="white"/>
                  </a:solidFill>
                  <a:latin typeface="+mj-lt"/>
                  <a:cs typeface="Arial" panose="020B0604020202020204" pitchFamily="34" charset="0"/>
                </a:rPr>
                <a:t>ADAPT TO CLIMATE CHANGE</a:t>
              </a:r>
            </a:p>
          </p:txBody>
        </p:sp>
        <p:sp>
          <p:nvSpPr>
            <p:cNvPr id="30" name="Pentagon 29"/>
            <p:cNvSpPr/>
            <p:nvPr/>
          </p:nvSpPr>
          <p:spPr>
            <a:xfrm>
              <a:off x="2840098" y="1419766"/>
              <a:ext cx="3538359" cy="356616"/>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265"/>
              <a:r>
                <a:rPr lang="en-US" b="1" dirty="0">
                  <a:solidFill>
                    <a:prstClr val="white"/>
                  </a:solidFill>
                  <a:latin typeface="+mj-lt"/>
                  <a:cs typeface="Arial" panose="020B0604020202020204" pitchFamily="34" charset="0"/>
                </a:rPr>
                <a:t>CLIMATE READY BUILDINGS</a:t>
              </a:r>
            </a:p>
          </p:txBody>
        </p:sp>
        <p:sp>
          <p:nvSpPr>
            <p:cNvPr id="31" name="Pentagon 30"/>
            <p:cNvSpPr/>
            <p:nvPr/>
          </p:nvSpPr>
          <p:spPr>
            <a:xfrm>
              <a:off x="2840097" y="3150921"/>
              <a:ext cx="3538359" cy="356616"/>
            </a:xfrm>
            <a:prstGeom prst="homePlate">
              <a:avLst/>
            </a:prstGeom>
            <a:solidFill>
              <a:srgbClr val="D2AA1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265"/>
              <a:r>
                <a:rPr lang="en-US" b="1" dirty="0">
                  <a:solidFill>
                    <a:prstClr val="white"/>
                  </a:solidFill>
                  <a:latin typeface="+mj-lt"/>
                  <a:cs typeface="Arial" panose="020B0604020202020204" pitchFamily="34" charset="0"/>
                </a:rPr>
                <a:t>NET ZERO NEW BUILDINGS</a:t>
              </a:r>
            </a:p>
          </p:txBody>
        </p:sp>
        <p:sp>
          <p:nvSpPr>
            <p:cNvPr id="32" name="Pentagon 31"/>
            <p:cNvSpPr/>
            <p:nvPr/>
          </p:nvSpPr>
          <p:spPr>
            <a:xfrm>
              <a:off x="2821048" y="2672742"/>
              <a:ext cx="3538359" cy="355193"/>
            </a:xfrm>
            <a:prstGeom prst="homePlate">
              <a:avLst/>
            </a:prstGeom>
            <a:solidFill>
              <a:srgbClr val="E976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265"/>
              <a:r>
                <a:rPr lang="en-US" b="1" dirty="0">
                  <a:solidFill>
                    <a:prstClr val="white"/>
                  </a:solidFill>
                  <a:latin typeface="+mj-lt"/>
                  <a:cs typeface="Arial" panose="020B0604020202020204" pitchFamily="34" charset="0"/>
                </a:rPr>
                <a:t>50% RENEWABLE ENERGY</a:t>
              </a:r>
            </a:p>
          </p:txBody>
        </p:sp>
        <p:pic>
          <p:nvPicPr>
            <p:cNvPr id="33" name="Picture 32"/>
            <p:cNvPicPr>
              <a:picLocks noChangeAspect="1"/>
            </p:cNvPicPr>
            <p:nvPr/>
          </p:nvPicPr>
          <p:blipFill rotWithShape="1">
            <a:blip r:embed="rId6" cstate="print">
              <a:extLst>
                <a:ext uri="{28A0092B-C50C-407E-A947-70E740481C1C}">
                  <a14:useLocalDpi xmlns:a14="http://schemas.microsoft.com/office/drawing/2010/main" val="0"/>
                </a:ext>
              </a:extLst>
            </a:blip>
            <a:srcRect l="15946" t="3971" r="11581" b="3561"/>
            <a:stretch/>
          </p:blipFill>
          <p:spPr>
            <a:xfrm>
              <a:off x="250816" y="768146"/>
              <a:ext cx="2336349" cy="3857692"/>
            </a:xfrm>
            <a:prstGeom prst="rect">
              <a:avLst/>
            </a:prstGeom>
          </p:spPr>
        </p:pic>
      </p:grpSp>
      <p:sp>
        <p:nvSpPr>
          <p:cNvPr id="34" name="TextBox 33"/>
          <p:cNvSpPr txBox="1"/>
          <p:nvPr/>
        </p:nvSpPr>
        <p:spPr>
          <a:xfrm>
            <a:off x="381000" y="4171950"/>
            <a:ext cx="8458200" cy="461653"/>
          </a:xfrm>
          <a:prstGeom prst="rect">
            <a:avLst/>
          </a:prstGeom>
          <a:noFill/>
        </p:spPr>
        <p:txBody>
          <a:bodyPr wrap="square" lIns="91428" tIns="45714" rIns="91428" bIns="45714" rtlCol="0">
            <a:spAutoFit/>
          </a:bodyPr>
          <a:lstStyle/>
          <a:p>
            <a:pPr algn="ctr" defTabSz="914265"/>
            <a:r>
              <a:rPr lang="en-US" sz="2400" b="1" dirty="0">
                <a:solidFill>
                  <a:schemeClr val="tx1">
                    <a:lumMod val="75000"/>
                    <a:lumOff val="25000"/>
                  </a:schemeClr>
                </a:solidFill>
                <a:latin typeface="Century Gothic"/>
              </a:rPr>
              <a:t>MAYOR BOWSER: COMMITTED TO ZERO CARBON BY </a:t>
            </a:r>
            <a:r>
              <a:rPr lang="en-US" sz="2400" b="1" dirty="0">
                <a:solidFill>
                  <a:srgbClr val="248C43"/>
                </a:solidFill>
                <a:latin typeface="Century Gothic"/>
              </a:rPr>
              <a:t>2050</a:t>
            </a:r>
          </a:p>
        </p:txBody>
      </p:sp>
      <p:sp>
        <p:nvSpPr>
          <p:cNvPr id="21" name="TextBox 20"/>
          <p:cNvSpPr txBox="1"/>
          <p:nvPr/>
        </p:nvSpPr>
        <p:spPr>
          <a:xfrm>
            <a:off x="457199" y="151750"/>
            <a:ext cx="2971801" cy="523208"/>
          </a:xfrm>
          <a:prstGeom prst="rect">
            <a:avLst/>
          </a:prstGeom>
          <a:noFill/>
        </p:spPr>
        <p:txBody>
          <a:bodyPr wrap="square" lIns="91428" tIns="45714" rIns="91428" bIns="45714" rtlCol="0">
            <a:spAutoFit/>
          </a:bodyPr>
          <a:lstStyle/>
          <a:p>
            <a:pPr defTabSz="914265"/>
            <a:r>
              <a:rPr lang="en-US" sz="2800" b="1" dirty="0">
                <a:solidFill>
                  <a:srgbClr val="248C43"/>
                </a:solidFill>
                <a:latin typeface="Century Gothic"/>
              </a:rPr>
              <a:t>GOALS: </a:t>
            </a:r>
            <a:r>
              <a:rPr lang="en-US" sz="2800" b="1" dirty="0">
                <a:solidFill>
                  <a:schemeClr val="tx1">
                    <a:lumMod val="75000"/>
                    <a:lumOff val="25000"/>
                  </a:schemeClr>
                </a:solidFill>
                <a:latin typeface="Century Gothic"/>
              </a:rPr>
              <a:t>2032</a:t>
            </a:r>
          </a:p>
        </p:txBody>
      </p:sp>
      <p:grpSp>
        <p:nvGrpSpPr>
          <p:cNvPr id="22" name="Group 21"/>
          <p:cNvGrpSpPr/>
          <p:nvPr/>
        </p:nvGrpSpPr>
        <p:grpSpPr>
          <a:xfrm>
            <a:off x="0" y="4738094"/>
            <a:ext cx="9144000" cy="422910"/>
            <a:chOff x="0" y="4720590"/>
            <a:chExt cx="9144000" cy="422910"/>
          </a:xfrm>
        </p:grpSpPr>
        <p:sp>
          <p:nvSpPr>
            <p:cNvPr id="24" name="Rectangle 23"/>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Tree>
    <p:extLst>
      <p:ext uri="{BB962C8B-B14F-4D97-AF65-F5344CB8AC3E}">
        <p14:creationId xmlns:p14="http://schemas.microsoft.com/office/powerpoint/2010/main" val="2368996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7205" b="71486" l="0" r="95925">
                        <a14:foregroundMark x1="85162" y1="67124" x2="85162" y2="67124"/>
                        <a14:foregroundMark x1="81087" y1="68255" x2="81087" y2="68255"/>
                        <a14:foregroundMark x1="70637" y1="70598" x2="70637" y2="70598"/>
                        <a14:foregroundMark x1="47440" y1="69548" x2="47440" y2="69548"/>
                        <a14:foregroundMark x1="31557" y1="47658" x2="31557" y2="47658"/>
                        <a14:foregroundMark x1="29885" y1="48223" x2="29885" y2="48223"/>
                        <a14:foregroundMark x1="33124" y1="47496" x2="33124" y2="47496"/>
                        <a14:foregroundMark x1="34274" y1="47334" x2="34274" y2="47334"/>
                        <a14:foregroundMark x1="35528" y1="47092" x2="35528" y2="47092"/>
                        <a14:foregroundMark x1="41902" y1="45880" x2="41902" y2="45880"/>
                        <a14:foregroundMark x1="41066" y1="46204" x2="41066" y2="46204"/>
                        <a14:foregroundMark x1="43783" y1="45638" x2="43783" y2="45638"/>
                        <a14:foregroundMark x1="44723" y1="45396" x2="44723" y2="45396"/>
                        <a14:foregroundMark x1="45977" y1="45315" x2="45977" y2="45315"/>
                        <a14:foregroundMark x1="46813" y1="45153" x2="46813" y2="45153"/>
                        <a14:foregroundMark x1="29467" y1="47819" x2="29467" y2="47819"/>
                        <a14:foregroundMark x1="7210" y1="48546" x2="7210" y2="48546"/>
                        <a14:foregroundMark x1="14629" y1="29968" x2="14629" y2="29968"/>
                        <a14:foregroundMark x1="15152" y1="30775" x2="15152" y2="30775"/>
                        <a14:foregroundMark x1="15883" y1="31422" x2="15883" y2="31422"/>
                        <a14:foregroundMark x1="16719" y1="32068" x2="16719" y2="32068"/>
                        <a14:foregroundMark x1="17137" y1="32714" x2="17137" y2="32714"/>
                      </a14:backgroundRemoval>
                    </a14:imgEffect>
                  </a14:imgLayer>
                </a14:imgProps>
              </a:ext>
              <a:ext uri="{28A0092B-C50C-407E-A947-70E740481C1C}">
                <a14:useLocalDpi xmlns:a14="http://schemas.microsoft.com/office/drawing/2010/main" val="0"/>
              </a:ext>
            </a:extLst>
          </a:blip>
          <a:srcRect t="15753" r="1072" b="28247"/>
          <a:stretch/>
        </p:blipFill>
        <p:spPr>
          <a:xfrm flipH="1">
            <a:off x="304800" y="897045"/>
            <a:ext cx="4464268" cy="3503505"/>
          </a:xfrm>
          <a:prstGeom prst="rect">
            <a:avLst/>
          </a:prstGeom>
        </p:spPr>
      </p:pic>
      <p:sp>
        <p:nvSpPr>
          <p:cNvPr id="23" name="TextBox 22"/>
          <p:cNvSpPr txBox="1"/>
          <p:nvPr/>
        </p:nvSpPr>
        <p:spPr>
          <a:xfrm>
            <a:off x="1828800" y="209552"/>
            <a:ext cx="3048000" cy="523220"/>
          </a:xfrm>
          <a:prstGeom prst="rect">
            <a:avLst/>
          </a:prstGeom>
          <a:noFill/>
        </p:spPr>
        <p:txBody>
          <a:bodyPr wrap="square" rtlCol="0">
            <a:spAutoFit/>
          </a:bodyPr>
          <a:lstStyle/>
          <a:p>
            <a:pPr algn="r"/>
            <a:r>
              <a:rPr lang="en-US" sz="1400" b="1" dirty="0">
                <a:solidFill>
                  <a:srgbClr val="262626"/>
                </a:solidFill>
                <a:latin typeface="Tw Cen MT" panose="020B0602020104020603" pitchFamily="34" charset="0"/>
              </a:rPr>
              <a:t> </a:t>
            </a:r>
          </a:p>
          <a:p>
            <a:pPr algn="r"/>
            <a:endParaRPr lang="en-US" sz="1400" dirty="0">
              <a:solidFill>
                <a:srgbClr val="262626"/>
              </a:solidFill>
              <a:latin typeface="Tw Cen MT" panose="020B0602020104020603" pitchFamily="34" charset="0"/>
            </a:endParaRPr>
          </a:p>
        </p:txBody>
      </p:sp>
      <p:sp>
        <p:nvSpPr>
          <p:cNvPr id="21" name="Rectangle 20"/>
          <p:cNvSpPr/>
          <p:nvPr/>
        </p:nvSpPr>
        <p:spPr>
          <a:xfrm>
            <a:off x="5105400" y="353023"/>
            <a:ext cx="3481248" cy="3557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white"/>
                </a:solidFill>
                <a:latin typeface="+mj-lt"/>
              </a:rPr>
              <a:t>NEW BUILDINGS</a:t>
            </a:r>
          </a:p>
        </p:txBody>
      </p:sp>
      <p:sp>
        <p:nvSpPr>
          <p:cNvPr id="28" name="Rectangle 27"/>
          <p:cNvSpPr/>
          <p:nvPr/>
        </p:nvSpPr>
        <p:spPr>
          <a:xfrm>
            <a:off x="5105399" y="1496020"/>
            <a:ext cx="3509822" cy="3557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white"/>
                </a:solidFill>
                <a:latin typeface="+mj-lt"/>
              </a:rPr>
              <a:t>EXISTING BUILDINGS</a:t>
            </a:r>
          </a:p>
        </p:txBody>
      </p:sp>
      <p:sp>
        <p:nvSpPr>
          <p:cNvPr id="18" name="Rectangle 17"/>
          <p:cNvSpPr/>
          <p:nvPr/>
        </p:nvSpPr>
        <p:spPr>
          <a:xfrm>
            <a:off x="5105401" y="3248620"/>
            <a:ext cx="3509822" cy="42432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white"/>
                </a:solidFill>
                <a:latin typeface="+mj-lt"/>
              </a:rPr>
              <a:t>100% RENEWABLE ELECTRICITY</a:t>
            </a:r>
          </a:p>
        </p:txBody>
      </p:sp>
      <p:sp>
        <p:nvSpPr>
          <p:cNvPr id="32" name="TextBox 31"/>
          <p:cNvSpPr txBox="1"/>
          <p:nvPr/>
        </p:nvSpPr>
        <p:spPr>
          <a:xfrm>
            <a:off x="5105400" y="732772"/>
            <a:ext cx="3481248" cy="646331"/>
          </a:xfrm>
          <a:prstGeom prst="rect">
            <a:avLst/>
          </a:prstGeom>
          <a:noFill/>
        </p:spPr>
        <p:txBody>
          <a:bodyPr wrap="square" rtlCol="0">
            <a:spAutoFit/>
          </a:bodyPr>
          <a:lstStyle/>
          <a:p>
            <a:r>
              <a:rPr lang="en-US" dirty="0">
                <a:solidFill>
                  <a:srgbClr val="262626"/>
                </a:solidFill>
                <a:latin typeface="+mj-lt"/>
              </a:rPr>
              <a:t>Adopt a </a:t>
            </a:r>
            <a:r>
              <a:rPr lang="en-US" b="1" dirty="0">
                <a:solidFill>
                  <a:srgbClr val="248C43"/>
                </a:solidFill>
                <a:latin typeface="+mj-lt"/>
              </a:rPr>
              <a:t>Net Zero Energy building code by 2026</a:t>
            </a:r>
          </a:p>
        </p:txBody>
      </p:sp>
      <p:sp>
        <p:nvSpPr>
          <p:cNvPr id="33" name="TextBox 32"/>
          <p:cNvSpPr txBox="1"/>
          <p:nvPr/>
        </p:nvSpPr>
        <p:spPr>
          <a:xfrm>
            <a:off x="5105400" y="1878925"/>
            <a:ext cx="3505200" cy="1200329"/>
          </a:xfrm>
          <a:prstGeom prst="rect">
            <a:avLst/>
          </a:prstGeom>
          <a:noFill/>
        </p:spPr>
        <p:txBody>
          <a:bodyPr wrap="square" rtlCol="0">
            <a:spAutoFit/>
          </a:bodyPr>
          <a:lstStyle/>
          <a:p>
            <a:r>
              <a:rPr lang="en-US" dirty="0">
                <a:solidFill>
                  <a:srgbClr val="262626"/>
                </a:solidFill>
                <a:latin typeface="+mj-lt"/>
              </a:rPr>
              <a:t>Improve the performance of existing buildings by implementing a </a:t>
            </a:r>
            <a:r>
              <a:rPr lang="en-US" b="1" dirty="0">
                <a:solidFill>
                  <a:srgbClr val="248C43"/>
                </a:solidFill>
                <a:latin typeface="+mj-lt"/>
              </a:rPr>
              <a:t>Building Energy Performance Standard </a:t>
            </a:r>
          </a:p>
        </p:txBody>
      </p:sp>
      <p:sp>
        <p:nvSpPr>
          <p:cNvPr id="19" name="TextBox 18"/>
          <p:cNvSpPr txBox="1"/>
          <p:nvPr/>
        </p:nvSpPr>
        <p:spPr>
          <a:xfrm>
            <a:off x="5105399" y="3705820"/>
            <a:ext cx="3505201" cy="923330"/>
          </a:xfrm>
          <a:prstGeom prst="rect">
            <a:avLst/>
          </a:prstGeom>
          <a:noFill/>
        </p:spPr>
        <p:txBody>
          <a:bodyPr wrap="square" rtlCol="0">
            <a:spAutoFit/>
          </a:bodyPr>
          <a:lstStyle/>
          <a:p>
            <a:r>
              <a:rPr lang="en-US" dirty="0">
                <a:solidFill>
                  <a:srgbClr val="262626"/>
                </a:solidFill>
                <a:latin typeface="+mj-lt"/>
              </a:rPr>
              <a:t>Require </a:t>
            </a:r>
            <a:r>
              <a:rPr lang="en-US" b="1" dirty="0">
                <a:solidFill>
                  <a:srgbClr val="248C43"/>
                </a:solidFill>
                <a:latin typeface="+mj-lt"/>
              </a:rPr>
              <a:t>100% renewable electricity </a:t>
            </a:r>
            <a:r>
              <a:rPr lang="en-US" dirty="0">
                <a:latin typeface="+mj-lt"/>
              </a:rPr>
              <a:t>by 2032</a:t>
            </a:r>
            <a:r>
              <a:rPr lang="en-US" dirty="0">
                <a:solidFill>
                  <a:srgbClr val="262626"/>
                </a:solidFill>
                <a:latin typeface="+mj-lt"/>
              </a:rPr>
              <a:t>, and </a:t>
            </a:r>
            <a:r>
              <a:rPr lang="en-US" b="1" dirty="0">
                <a:solidFill>
                  <a:srgbClr val="248C43"/>
                </a:solidFill>
                <a:latin typeface="+mj-lt"/>
              </a:rPr>
              <a:t>10% from local solar</a:t>
            </a:r>
            <a:r>
              <a:rPr lang="en-US" dirty="0">
                <a:solidFill>
                  <a:srgbClr val="262626"/>
                </a:solidFill>
                <a:latin typeface="+mj-lt"/>
              </a:rPr>
              <a:t> by 2041</a:t>
            </a:r>
            <a:endParaRPr lang="en-US" b="1" dirty="0">
              <a:solidFill>
                <a:srgbClr val="EF6D39"/>
              </a:solidFill>
              <a:latin typeface="+mj-lt"/>
            </a:endParaRPr>
          </a:p>
        </p:txBody>
      </p:sp>
      <p:sp>
        <p:nvSpPr>
          <p:cNvPr id="26" name="TextBox 25"/>
          <p:cNvSpPr txBox="1"/>
          <p:nvPr/>
        </p:nvSpPr>
        <p:spPr>
          <a:xfrm>
            <a:off x="923041" y="420928"/>
            <a:ext cx="3657600" cy="9017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810" tIns="19810" rIns="19810" bIns="19810" numCol="1" spcCol="14859" rtlCol="0" anchor="t">
            <a:spAutoFit/>
          </a:bodyPr>
          <a:lstStyle/>
          <a:p>
            <a:pPr defTabSz="321906" hangingPunct="0"/>
            <a:r>
              <a:rPr lang="en-US" sz="2800" b="1" kern="0" dirty="0">
                <a:solidFill>
                  <a:schemeClr val="tx1">
                    <a:lumMod val="75000"/>
                    <a:lumOff val="25000"/>
                  </a:schemeClr>
                </a:solidFill>
                <a:latin typeface="Century Gothic" panose="020B0502020202020204" pitchFamily="34" charset="0"/>
                <a:sym typeface="Helvetica Light"/>
              </a:rPr>
              <a:t>CLEAN ENERGY DC </a:t>
            </a:r>
          </a:p>
          <a:p>
            <a:pPr defTabSz="321906" hangingPunct="0"/>
            <a:r>
              <a:rPr lang="en-US" sz="2800" b="1" kern="0" dirty="0">
                <a:solidFill>
                  <a:schemeClr val="tx1">
                    <a:lumMod val="75000"/>
                    <a:lumOff val="25000"/>
                  </a:schemeClr>
                </a:solidFill>
                <a:latin typeface="Century Gothic" panose="020B0502020202020204" pitchFamily="34" charset="0"/>
                <a:sym typeface="Helvetica Light"/>
              </a:rPr>
              <a:t>MEANS….</a:t>
            </a:r>
          </a:p>
        </p:txBody>
      </p:sp>
      <p:sp>
        <p:nvSpPr>
          <p:cNvPr id="29" name="Title 1"/>
          <p:cNvSpPr txBox="1">
            <a:spLocks/>
          </p:cNvSpPr>
          <p:nvPr/>
        </p:nvSpPr>
        <p:spPr>
          <a:xfrm>
            <a:off x="533400" y="4324350"/>
            <a:ext cx="3931832" cy="380351"/>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1200" dirty="0">
                <a:solidFill>
                  <a:schemeClr val="tx1">
                    <a:lumMod val="75000"/>
                    <a:lumOff val="25000"/>
                  </a:schemeClr>
                </a:solidFill>
              </a:rPr>
              <a:t>CLEAN ENERGY DC OMNIBUS ACT OF 2018</a:t>
            </a:r>
          </a:p>
        </p:txBody>
      </p:sp>
      <p:grpSp>
        <p:nvGrpSpPr>
          <p:cNvPr id="30" name="Group 29"/>
          <p:cNvGrpSpPr/>
          <p:nvPr/>
        </p:nvGrpSpPr>
        <p:grpSpPr>
          <a:xfrm>
            <a:off x="0" y="4720590"/>
            <a:ext cx="9144000" cy="422910"/>
            <a:chOff x="0" y="4720590"/>
            <a:chExt cx="9144000" cy="422910"/>
          </a:xfrm>
        </p:grpSpPr>
        <p:sp>
          <p:nvSpPr>
            <p:cNvPr id="34" name="Rectangle 33"/>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pic>
        <p:nvPicPr>
          <p:cNvPr id="17" name="Picture 2" descr="O:\LOGOS\CLEAN ENERGY DC\CEDC-LOGO.jpg">
            <a:extLst>
              <a:ext uri="{FF2B5EF4-FFF2-40B4-BE49-F238E27FC236}">
                <a16:creationId xmlns:a16="http://schemas.microsoft.com/office/drawing/2014/main" xmlns="" id="{9735A5AC-8784-469E-BBEE-39CDDA1EAE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193"/>
            <a:ext cx="723882" cy="121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688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4768852"/>
            <a:ext cx="463296" cy="274320"/>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522136" y="4832346"/>
            <a:ext cx="463296" cy="274320"/>
          </a:xfrm>
          <a:prstGeom prst="rect">
            <a:avLst/>
          </a:prstGeom>
        </p:spPr>
      </p:pic>
      <p:grpSp>
        <p:nvGrpSpPr>
          <p:cNvPr id="22" name="Group 21"/>
          <p:cNvGrpSpPr/>
          <p:nvPr/>
        </p:nvGrpSpPr>
        <p:grpSpPr>
          <a:xfrm>
            <a:off x="0" y="4738094"/>
            <a:ext cx="9144000" cy="422910"/>
            <a:chOff x="0" y="4720590"/>
            <a:chExt cx="9144000" cy="422910"/>
          </a:xfrm>
        </p:grpSpPr>
        <p:sp>
          <p:nvSpPr>
            <p:cNvPr id="24" name="Rectangle 23"/>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37" name="TextBox 36"/>
          <p:cNvSpPr txBox="1"/>
          <p:nvPr/>
        </p:nvSpPr>
        <p:spPr>
          <a:xfrm>
            <a:off x="40875" y="38107"/>
            <a:ext cx="8481262" cy="461641"/>
          </a:xfrm>
          <a:prstGeom prst="rect">
            <a:avLst/>
          </a:prstGeom>
          <a:noFill/>
        </p:spPr>
        <p:txBody>
          <a:bodyPr wrap="square" lIns="91416" tIns="45708" rIns="91416" bIns="45708" rtlCol="0">
            <a:spAutoFit/>
          </a:bodyPr>
          <a:lstStyle/>
          <a:p>
            <a:pPr defTabSz="914127"/>
            <a:r>
              <a:rPr lang="en-US" sz="2400" b="1" dirty="0" smtClean="0">
                <a:solidFill>
                  <a:srgbClr val="248C43"/>
                </a:solidFill>
                <a:latin typeface="Century Gothic"/>
              </a:rPr>
              <a:t>Benchmarking Basics</a:t>
            </a:r>
            <a:endParaRPr lang="en-US" sz="2400" b="1" dirty="0">
              <a:solidFill>
                <a:srgbClr val="248C43"/>
              </a:solidFill>
              <a:latin typeface="Century Gothic"/>
            </a:endParaRPr>
          </a:p>
        </p:txBody>
      </p:sp>
      <p:sp>
        <p:nvSpPr>
          <p:cNvPr id="38" name="Content Placeholder 2"/>
          <p:cNvSpPr>
            <a:spLocks noGrp="1"/>
          </p:cNvSpPr>
          <p:nvPr>
            <p:ph sz="half" idx="1"/>
          </p:nvPr>
        </p:nvSpPr>
        <p:spPr>
          <a:xfrm>
            <a:off x="384179" y="819151"/>
            <a:ext cx="7769221" cy="3809999"/>
          </a:xfrm>
        </p:spPr>
        <p:txBody>
          <a:bodyPr>
            <a:noAutofit/>
          </a:bodyPr>
          <a:lstStyle/>
          <a:p>
            <a:pPr>
              <a:spcBef>
                <a:spcPts val="600"/>
              </a:spcBef>
              <a:spcAft>
                <a:spcPts val="600"/>
              </a:spcAft>
              <a:buFont typeface="Wingdings" panose="05000000000000000000" pitchFamily="2" charset="2"/>
              <a:buChar char="v"/>
            </a:pPr>
            <a:r>
              <a:rPr lang="en-US" sz="1800" dirty="0" smtClean="0">
                <a:latin typeface="+mj-lt"/>
                <a:cs typeface="Calibri" panose="020F0502020204030204" pitchFamily="34" charset="0"/>
              </a:rPr>
              <a:t>Clean </a:t>
            </a:r>
            <a:r>
              <a:rPr lang="en-US" sz="1800" dirty="0">
                <a:latin typeface="+mj-lt"/>
                <a:cs typeface="Calibri" panose="020F0502020204030204" pitchFamily="34" charset="0"/>
              </a:rPr>
              <a:t>and Affordable Energy Act of 2008 requires all private buildings &gt;50,000 square feet to report their </a:t>
            </a:r>
            <a:r>
              <a:rPr lang="en-US" sz="1800" b="1" dirty="0">
                <a:latin typeface="+mj-lt"/>
                <a:cs typeface="Calibri" panose="020F0502020204030204" pitchFamily="34" charset="0"/>
              </a:rPr>
              <a:t>annual energy and water use</a:t>
            </a:r>
            <a:r>
              <a:rPr lang="en-US" sz="1800" dirty="0">
                <a:latin typeface="+mj-lt"/>
                <a:cs typeface="Calibri" panose="020F0502020204030204" pitchFamily="34" charset="0"/>
              </a:rPr>
              <a:t> </a:t>
            </a:r>
          </a:p>
          <a:p>
            <a:pPr>
              <a:spcBef>
                <a:spcPts val="600"/>
              </a:spcBef>
              <a:spcAft>
                <a:spcPts val="600"/>
              </a:spcAft>
              <a:buFont typeface="Wingdings" panose="05000000000000000000" pitchFamily="2" charset="2"/>
              <a:buChar char="v"/>
            </a:pPr>
            <a:r>
              <a:rPr lang="en-US" sz="1800" dirty="0" smtClean="0">
                <a:latin typeface="+mj-lt"/>
                <a:cs typeface="Calibri" panose="020F0502020204030204" pitchFamily="34" charset="0"/>
              </a:rPr>
              <a:t>Annual </a:t>
            </a:r>
            <a:r>
              <a:rPr lang="en-US" sz="1800" dirty="0">
                <a:latin typeface="+mj-lt"/>
                <a:cs typeface="Calibri" panose="020F0502020204030204" pitchFamily="34" charset="0"/>
              </a:rPr>
              <a:t>reporting deadline is </a:t>
            </a:r>
            <a:r>
              <a:rPr lang="en-US" sz="1800" b="1" dirty="0">
                <a:latin typeface="+mj-lt"/>
                <a:cs typeface="Calibri" panose="020F0502020204030204" pitchFamily="34" charset="0"/>
              </a:rPr>
              <a:t>April 1</a:t>
            </a:r>
            <a:r>
              <a:rPr lang="en-US" sz="1800" dirty="0">
                <a:latin typeface="+mj-lt"/>
                <a:cs typeface="Calibri" panose="020F0502020204030204" pitchFamily="34" charset="0"/>
              </a:rPr>
              <a:t> of each </a:t>
            </a:r>
            <a:r>
              <a:rPr lang="en-US" sz="1800" dirty="0" smtClean="0">
                <a:latin typeface="+mj-lt"/>
                <a:cs typeface="Calibri" panose="020F0502020204030204" pitchFamily="34" charset="0"/>
              </a:rPr>
              <a:t>year</a:t>
            </a:r>
            <a:endParaRPr lang="en-US" sz="1800" dirty="0">
              <a:latin typeface="+mj-lt"/>
              <a:cs typeface="Calibri" panose="020F0502020204030204" pitchFamily="34" charset="0"/>
            </a:endParaRPr>
          </a:p>
          <a:p>
            <a:pPr>
              <a:spcBef>
                <a:spcPts val="600"/>
              </a:spcBef>
              <a:spcAft>
                <a:spcPts val="600"/>
              </a:spcAft>
              <a:buFont typeface="Wingdings" panose="05000000000000000000" pitchFamily="2" charset="2"/>
              <a:buChar char="v"/>
            </a:pPr>
            <a:r>
              <a:rPr lang="en-US" sz="1800" dirty="0" smtClean="0">
                <a:latin typeface="+mj-lt"/>
                <a:cs typeface="Calibri" panose="020F0502020204030204" pitchFamily="34" charset="0"/>
              </a:rPr>
              <a:t>All reporting is done through the US EPA’s ENERGY STAR Portfolio Manager </a:t>
            </a:r>
            <a:endParaRPr lang="en-US" sz="1800" dirty="0">
              <a:latin typeface="+mj-lt"/>
              <a:cs typeface="Calibri" panose="020F0502020204030204" pitchFamily="34" charset="0"/>
            </a:endParaRPr>
          </a:p>
          <a:p>
            <a:pPr>
              <a:spcBef>
                <a:spcPts val="600"/>
              </a:spcBef>
              <a:spcAft>
                <a:spcPts val="600"/>
              </a:spcAft>
              <a:buFont typeface="Wingdings" panose="05000000000000000000" pitchFamily="2" charset="2"/>
              <a:buChar char="v"/>
            </a:pPr>
            <a:r>
              <a:rPr lang="en-US" sz="1800" dirty="0" smtClean="0">
                <a:latin typeface="+mj-lt"/>
                <a:cs typeface="Calibri" panose="020F0502020204030204" pitchFamily="34" charset="0"/>
              </a:rPr>
              <a:t>Failure </a:t>
            </a:r>
            <a:r>
              <a:rPr lang="en-US" sz="1800" dirty="0">
                <a:latin typeface="+mj-lt"/>
                <a:cs typeface="Calibri" panose="020F0502020204030204" pitchFamily="34" charset="0"/>
              </a:rPr>
              <a:t>to meet the reporting requirements results in a fine of up to $100/day for every day that buildings are not in </a:t>
            </a:r>
            <a:r>
              <a:rPr lang="en-US" sz="1800" dirty="0" smtClean="0">
                <a:latin typeface="+mj-lt"/>
                <a:cs typeface="Calibri" panose="020F0502020204030204" pitchFamily="34" charset="0"/>
              </a:rPr>
              <a:t>compliance</a:t>
            </a:r>
            <a:endParaRPr lang="en-US" sz="1800" dirty="0">
              <a:latin typeface="+mj-lt"/>
              <a:cs typeface="Calibri" panose="020F0502020204030204" pitchFamily="34" charset="0"/>
            </a:endParaRPr>
          </a:p>
          <a:p>
            <a:pPr>
              <a:spcBef>
                <a:spcPts val="600"/>
              </a:spcBef>
              <a:spcAft>
                <a:spcPts val="600"/>
              </a:spcAft>
              <a:buFont typeface="Wingdings" panose="05000000000000000000" pitchFamily="2" charset="2"/>
              <a:buChar char="v"/>
            </a:pPr>
            <a:r>
              <a:rPr lang="en-US" sz="1800" dirty="0" smtClean="0">
                <a:latin typeface="+mj-lt"/>
                <a:cs typeface="Calibri" panose="020F0502020204030204" pitchFamily="34" charset="0"/>
              </a:rPr>
              <a:t>In </a:t>
            </a:r>
            <a:r>
              <a:rPr lang="en-US" sz="1800" b="1" dirty="0" smtClean="0">
                <a:latin typeface="+mj-lt"/>
                <a:cs typeface="Calibri" panose="020F0502020204030204" pitchFamily="34" charset="0"/>
              </a:rPr>
              <a:t>2022 </a:t>
            </a:r>
            <a:r>
              <a:rPr lang="en-US" sz="1800" dirty="0" smtClean="0">
                <a:latin typeface="+mj-lt"/>
                <a:cs typeface="Calibri" panose="020F0502020204030204" pitchFamily="34" charset="0"/>
              </a:rPr>
              <a:t>(reporting 2021 data), the benchmarking building size threshold drops to </a:t>
            </a:r>
            <a:r>
              <a:rPr lang="en-US" sz="1800" b="1" dirty="0" smtClean="0">
                <a:latin typeface="+mj-lt"/>
                <a:cs typeface="Calibri" panose="020F0502020204030204" pitchFamily="34" charset="0"/>
              </a:rPr>
              <a:t>25k </a:t>
            </a:r>
            <a:r>
              <a:rPr lang="en-US" sz="1800" b="1" dirty="0" err="1" smtClean="0">
                <a:latin typeface="+mj-lt"/>
                <a:cs typeface="Calibri" panose="020F0502020204030204" pitchFamily="34" charset="0"/>
              </a:rPr>
              <a:t>sq</a:t>
            </a:r>
            <a:r>
              <a:rPr lang="en-US" sz="1800" b="1" dirty="0" smtClean="0">
                <a:latin typeface="+mj-lt"/>
                <a:cs typeface="Calibri" panose="020F0502020204030204" pitchFamily="34" charset="0"/>
              </a:rPr>
              <a:t> </a:t>
            </a:r>
            <a:r>
              <a:rPr lang="en-US" sz="1800" b="1" dirty="0" err="1" smtClean="0">
                <a:latin typeface="+mj-lt"/>
                <a:cs typeface="Calibri" panose="020F0502020204030204" pitchFamily="34" charset="0"/>
              </a:rPr>
              <a:t>ft</a:t>
            </a:r>
            <a:r>
              <a:rPr lang="en-US" sz="1800" dirty="0" smtClean="0">
                <a:latin typeface="+mj-lt"/>
                <a:cs typeface="Calibri" panose="020F0502020204030204" pitchFamily="34" charset="0"/>
              </a:rPr>
              <a:t>, and in </a:t>
            </a:r>
            <a:r>
              <a:rPr lang="en-US" sz="1800" b="1" dirty="0" smtClean="0">
                <a:latin typeface="+mj-lt"/>
                <a:cs typeface="Calibri" panose="020F0502020204030204" pitchFamily="34" charset="0"/>
              </a:rPr>
              <a:t>2024</a:t>
            </a:r>
            <a:r>
              <a:rPr lang="en-US" sz="1800" dirty="0" smtClean="0">
                <a:latin typeface="+mj-lt"/>
                <a:cs typeface="Calibri" panose="020F0502020204030204" pitchFamily="34" charset="0"/>
              </a:rPr>
              <a:t> (reporting 2023 data) it drops to </a:t>
            </a:r>
            <a:r>
              <a:rPr lang="en-US" sz="1800" b="1" dirty="0" smtClean="0">
                <a:latin typeface="+mj-lt"/>
                <a:cs typeface="Calibri" panose="020F0502020204030204" pitchFamily="34" charset="0"/>
              </a:rPr>
              <a:t>10k </a:t>
            </a:r>
            <a:r>
              <a:rPr lang="en-US" sz="1800" b="1" dirty="0" err="1" smtClean="0">
                <a:latin typeface="+mj-lt"/>
                <a:cs typeface="Calibri" panose="020F0502020204030204" pitchFamily="34" charset="0"/>
              </a:rPr>
              <a:t>sq</a:t>
            </a:r>
            <a:r>
              <a:rPr lang="en-US" sz="1800" b="1" dirty="0">
                <a:latin typeface="+mj-lt"/>
                <a:cs typeface="Calibri" panose="020F0502020204030204" pitchFamily="34" charset="0"/>
              </a:rPr>
              <a:t> </a:t>
            </a:r>
            <a:r>
              <a:rPr lang="en-US" sz="1800" b="1" dirty="0" err="1" smtClean="0">
                <a:latin typeface="+mj-lt"/>
                <a:cs typeface="Calibri" panose="020F0502020204030204" pitchFamily="34" charset="0"/>
              </a:rPr>
              <a:t>ft</a:t>
            </a:r>
            <a:endParaRPr lang="en-US" sz="1800" b="1" dirty="0">
              <a:latin typeface="+mj-lt"/>
              <a:cs typeface="Calibri" panose="020F0502020204030204" pitchFamily="34" charset="0"/>
            </a:endParaRPr>
          </a:p>
          <a:p>
            <a:pPr>
              <a:spcBef>
                <a:spcPts val="600"/>
              </a:spcBef>
              <a:buFont typeface="Wingdings" panose="05000000000000000000" pitchFamily="2" charset="2"/>
              <a:buChar char="q"/>
            </a:pPr>
            <a:endParaRPr lang="en-US" sz="1200" dirty="0">
              <a:cs typeface="Calibri" panose="020F0502020204030204" pitchFamily="34" charset="0"/>
            </a:endParaRPr>
          </a:p>
        </p:txBody>
      </p:sp>
    </p:spTree>
    <p:extLst>
      <p:ext uri="{BB962C8B-B14F-4D97-AF65-F5344CB8AC3E}">
        <p14:creationId xmlns:p14="http://schemas.microsoft.com/office/powerpoint/2010/main" val="1984331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4768852"/>
            <a:ext cx="463296" cy="274320"/>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522136" y="4832346"/>
            <a:ext cx="463296" cy="274320"/>
          </a:xfrm>
          <a:prstGeom prst="rect">
            <a:avLst/>
          </a:prstGeom>
        </p:spPr>
      </p:pic>
      <p:grpSp>
        <p:nvGrpSpPr>
          <p:cNvPr id="22" name="Group 21"/>
          <p:cNvGrpSpPr/>
          <p:nvPr/>
        </p:nvGrpSpPr>
        <p:grpSpPr>
          <a:xfrm>
            <a:off x="0" y="4738094"/>
            <a:ext cx="9144000" cy="422910"/>
            <a:chOff x="0" y="4720590"/>
            <a:chExt cx="9144000" cy="422910"/>
          </a:xfrm>
        </p:grpSpPr>
        <p:sp>
          <p:nvSpPr>
            <p:cNvPr id="24" name="Rectangle 23"/>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37" name="TextBox 36"/>
          <p:cNvSpPr txBox="1"/>
          <p:nvPr/>
        </p:nvSpPr>
        <p:spPr>
          <a:xfrm>
            <a:off x="40875" y="38107"/>
            <a:ext cx="8481262" cy="461641"/>
          </a:xfrm>
          <a:prstGeom prst="rect">
            <a:avLst/>
          </a:prstGeom>
          <a:noFill/>
        </p:spPr>
        <p:txBody>
          <a:bodyPr wrap="square" lIns="91416" tIns="45708" rIns="91416" bIns="45708" rtlCol="0">
            <a:spAutoFit/>
          </a:bodyPr>
          <a:lstStyle/>
          <a:p>
            <a:pPr defTabSz="914127"/>
            <a:r>
              <a:rPr lang="en-US" sz="2400" b="1" dirty="0" smtClean="0">
                <a:solidFill>
                  <a:srgbClr val="248C43"/>
                </a:solidFill>
                <a:latin typeface="Century Gothic"/>
              </a:rPr>
              <a:t>Benchmarking </a:t>
            </a:r>
            <a:r>
              <a:rPr lang="en-US" sz="2400" b="1" dirty="0" smtClean="0">
                <a:solidFill>
                  <a:srgbClr val="248C43"/>
                </a:solidFill>
                <a:latin typeface="Century Gothic"/>
              </a:rPr>
              <a:t>Resources</a:t>
            </a:r>
            <a:endParaRPr lang="en-US" sz="2400" b="1" dirty="0">
              <a:solidFill>
                <a:srgbClr val="248C43"/>
              </a:solidFill>
              <a:latin typeface="Century Gothic"/>
            </a:endParaRPr>
          </a:p>
        </p:txBody>
      </p:sp>
      <p:sp>
        <p:nvSpPr>
          <p:cNvPr id="38" name="Content Placeholder 2"/>
          <p:cNvSpPr>
            <a:spLocks noGrp="1"/>
          </p:cNvSpPr>
          <p:nvPr>
            <p:ph sz="half" idx="1"/>
          </p:nvPr>
        </p:nvSpPr>
        <p:spPr>
          <a:xfrm>
            <a:off x="384179" y="819151"/>
            <a:ext cx="7769221" cy="3809999"/>
          </a:xfrm>
        </p:spPr>
        <p:txBody>
          <a:bodyPr>
            <a:noAutofit/>
          </a:bodyPr>
          <a:lstStyle/>
          <a:p>
            <a:pPr>
              <a:spcBef>
                <a:spcPts val="600"/>
              </a:spcBef>
              <a:spcAft>
                <a:spcPts val="600"/>
              </a:spcAft>
              <a:buFont typeface="Wingdings" panose="05000000000000000000" pitchFamily="2" charset="2"/>
              <a:buChar char="v"/>
            </a:pPr>
            <a:r>
              <a:rPr lang="en-US" sz="1800" dirty="0" smtClean="0">
                <a:latin typeface="+mj-lt"/>
                <a:cs typeface="Calibri" panose="020F0502020204030204" pitchFamily="34" charset="0"/>
              </a:rPr>
              <a:t>ENERGY STAR Portfolio Manager offers a number of webinars and recorded videos that cover the basics of how to benchmark a building and use the Portfolio Manager tool</a:t>
            </a:r>
            <a:endParaRPr lang="en-US" sz="1800" dirty="0">
              <a:latin typeface="+mj-lt"/>
              <a:cs typeface="Calibri" panose="020F0502020204030204" pitchFamily="34" charset="0"/>
            </a:endParaRPr>
          </a:p>
          <a:p>
            <a:pPr lvl="1">
              <a:spcBef>
                <a:spcPts val="600"/>
              </a:spcBef>
              <a:spcAft>
                <a:spcPts val="600"/>
              </a:spcAft>
              <a:buFont typeface="Wingdings" panose="05000000000000000000" pitchFamily="2" charset="2"/>
              <a:buChar char="v"/>
            </a:pPr>
            <a:r>
              <a:rPr lang="en-US" sz="1600" dirty="0" smtClean="0">
                <a:latin typeface="+mj-lt"/>
                <a:cs typeface="Calibri" panose="020F0502020204030204" pitchFamily="34" charset="0"/>
              </a:rPr>
              <a:t>We recommend Portfolio Manager 101 for buildings that are benchmarking for the first time</a:t>
            </a:r>
          </a:p>
          <a:p>
            <a:pPr lvl="1">
              <a:spcBef>
                <a:spcPts val="600"/>
              </a:spcBef>
              <a:spcAft>
                <a:spcPts val="600"/>
              </a:spcAft>
              <a:buFont typeface="Wingdings" panose="05000000000000000000" pitchFamily="2" charset="2"/>
              <a:buChar char="v"/>
            </a:pPr>
            <a:r>
              <a:rPr lang="en-US" sz="1600" dirty="0" smtClean="0">
                <a:latin typeface="+mj-lt"/>
                <a:cs typeface="Calibri" panose="020F0502020204030204" pitchFamily="34" charset="0"/>
              </a:rPr>
              <a:t>Full list of upcoming webinars, recorded presentations, and demonstration videos found here: </a:t>
            </a:r>
            <a:r>
              <a:rPr lang="en-US" sz="1600" dirty="0" smtClean="0">
                <a:latin typeface="+mj-lt"/>
                <a:hlinkClick r:id="rId5"/>
              </a:rPr>
              <a:t>www.energystar.gov/buildings/training/training</a:t>
            </a:r>
            <a:endParaRPr lang="en-US" sz="1600" dirty="0">
              <a:latin typeface="+mj-lt"/>
              <a:cs typeface="Calibri" panose="020F0502020204030204" pitchFamily="34" charset="0"/>
            </a:endParaRPr>
          </a:p>
          <a:p>
            <a:pPr>
              <a:spcBef>
                <a:spcPts val="600"/>
              </a:spcBef>
              <a:spcAft>
                <a:spcPts val="600"/>
              </a:spcAft>
              <a:buFont typeface="Wingdings" panose="05000000000000000000" pitchFamily="2" charset="2"/>
              <a:buChar char="v"/>
            </a:pPr>
            <a:r>
              <a:rPr lang="en-US" sz="2000" dirty="0" smtClean="0">
                <a:latin typeface="+mj-lt"/>
                <a:cs typeface="Calibri" panose="020F0502020204030204" pitchFamily="34" charset="0"/>
              </a:rPr>
              <a:t>Portfolio Manager also maintains a comprehensive list of FAQs found here: </a:t>
            </a:r>
            <a:r>
              <a:rPr lang="en-US" sz="2000" dirty="0">
                <a:latin typeface="+mj-lt"/>
                <a:hlinkClick r:id="rId6"/>
              </a:rPr>
              <a:t>https://portfoliomanager.zendesk.com/hc/en-us</a:t>
            </a:r>
            <a:endParaRPr lang="en-US" sz="2000" dirty="0" smtClean="0">
              <a:latin typeface="+mj-lt"/>
              <a:cs typeface="Calibri" panose="020F0502020204030204" pitchFamily="34" charset="0"/>
            </a:endParaRPr>
          </a:p>
          <a:p>
            <a:pPr lvl="1">
              <a:spcBef>
                <a:spcPts val="600"/>
              </a:spcBef>
              <a:spcAft>
                <a:spcPts val="600"/>
              </a:spcAft>
              <a:buFont typeface="Wingdings" panose="05000000000000000000" pitchFamily="2" charset="2"/>
              <a:buChar char="v"/>
            </a:pPr>
            <a:endParaRPr lang="en-US" sz="1600" dirty="0">
              <a:cs typeface="Calibri" panose="020F0502020204030204" pitchFamily="34" charset="0"/>
            </a:endParaRPr>
          </a:p>
          <a:p>
            <a:pPr>
              <a:spcBef>
                <a:spcPts val="0"/>
              </a:spcBef>
              <a:buFont typeface="Wingdings" panose="05000000000000000000" pitchFamily="2" charset="2"/>
              <a:buChar char="v"/>
            </a:pPr>
            <a:endParaRPr lang="en-US" sz="2000" dirty="0">
              <a:cs typeface="Calibri" panose="020F0502020204030204" pitchFamily="34" charset="0"/>
            </a:endParaRPr>
          </a:p>
        </p:txBody>
      </p:sp>
    </p:spTree>
    <p:extLst>
      <p:ext uri="{BB962C8B-B14F-4D97-AF65-F5344CB8AC3E}">
        <p14:creationId xmlns:p14="http://schemas.microsoft.com/office/powerpoint/2010/main" val="1781996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4768852"/>
            <a:ext cx="463296" cy="274320"/>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522136" y="4832346"/>
            <a:ext cx="463296" cy="274320"/>
          </a:xfrm>
          <a:prstGeom prst="rect">
            <a:avLst/>
          </a:prstGeom>
        </p:spPr>
      </p:pic>
      <p:grpSp>
        <p:nvGrpSpPr>
          <p:cNvPr id="22" name="Group 21"/>
          <p:cNvGrpSpPr/>
          <p:nvPr/>
        </p:nvGrpSpPr>
        <p:grpSpPr>
          <a:xfrm>
            <a:off x="0" y="4738094"/>
            <a:ext cx="9144000" cy="422910"/>
            <a:chOff x="0" y="4720590"/>
            <a:chExt cx="9144000" cy="422910"/>
          </a:xfrm>
        </p:grpSpPr>
        <p:sp>
          <p:nvSpPr>
            <p:cNvPr id="24" name="Rectangle 23"/>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7" name="TextBox 6"/>
          <p:cNvSpPr txBox="1"/>
          <p:nvPr/>
        </p:nvSpPr>
        <p:spPr>
          <a:xfrm>
            <a:off x="40875" y="38107"/>
            <a:ext cx="8481262" cy="461641"/>
          </a:xfrm>
          <a:prstGeom prst="rect">
            <a:avLst/>
          </a:prstGeom>
          <a:noFill/>
        </p:spPr>
        <p:txBody>
          <a:bodyPr wrap="square" lIns="91416" tIns="45708" rIns="91416" bIns="45708" rtlCol="0">
            <a:spAutoFit/>
          </a:bodyPr>
          <a:lstStyle/>
          <a:p>
            <a:pPr defTabSz="914127"/>
            <a:r>
              <a:rPr lang="en-US" sz="2400" b="1" dirty="0" smtClean="0">
                <a:solidFill>
                  <a:srgbClr val="248C43"/>
                </a:solidFill>
                <a:latin typeface="Century Gothic"/>
              </a:rPr>
              <a:t>Benefits of Automatic Reporting</a:t>
            </a:r>
            <a:endParaRPr lang="en-US" sz="2400" b="1" dirty="0">
              <a:solidFill>
                <a:srgbClr val="248C43"/>
              </a:solidFill>
              <a:latin typeface="Century Gothic"/>
            </a:endParaRPr>
          </a:p>
        </p:txBody>
      </p:sp>
      <p:sp>
        <p:nvSpPr>
          <p:cNvPr id="8" name="Content Placeholder 2"/>
          <p:cNvSpPr>
            <a:spLocks noGrp="1"/>
          </p:cNvSpPr>
          <p:nvPr>
            <p:ph sz="half" idx="1"/>
          </p:nvPr>
        </p:nvSpPr>
        <p:spPr>
          <a:xfrm>
            <a:off x="384179" y="819151"/>
            <a:ext cx="7769221" cy="3809999"/>
          </a:xfrm>
        </p:spPr>
        <p:txBody>
          <a:bodyPr>
            <a:noAutofit/>
          </a:bodyPr>
          <a:lstStyle/>
          <a:p>
            <a:pPr>
              <a:spcBef>
                <a:spcPts val="600"/>
              </a:spcBef>
              <a:spcAft>
                <a:spcPts val="600"/>
              </a:spcAft>
              <a:buFont typeface="Wingdings" panose="05000000000000000000" pitchFamily="2" charset="2"/>
              <a:buChar char="v"/>
            </a:pPr>
            <a:r>
              <a:rPr lang="en-US" sz="1800" dirty="0" smtClean="0">
                <a:latin typeface="Century Gothic" panose="020B0502020202020204" pitchFamily="34" charset="0"/>
                <a:cs typeface="Calibri" panose="020F0502020204030204" pitchFamily="34" charset="0"/>
              </a:rPr>
              <a:t>Automatic Annual Reporting is done through Portfolio Manager Web Services</a:t>
            </a:r>
            <a:endParaRPr lang="en-US" sz="1800" dirty="0">
              <a:latin typeface="Century Gothic" panose="020B0502020202020204" pitchFamily="34" charset="0"/>
              <a:cs typeface="Calibri" panose="020F0502020204030204" pitchFamily="34" charset="0"/>
            </a:endParaRPr>
          </a:p>
          <a:p>
            <a:pPr>
              <a:spcBef>
                <a:spcPts val="600"/>
              </a:spcBef>
              <a:spcAft>
                <a:spcPts val="600"/>
              </a:spcAft>
              <a:buFont typeface="Wingdings" panose="05000000000000000000" pitchFamily="2" charset="2"/>
              <a:buChar char="v"/>
            </a:pPr>
            <a:r>
              <a:rPr lang="en-US" sz="1800" dirty="0" smtClean="0">
                <a:latin typeface="Century Gothic" panose="020B0502020202020204" pitchFamily="34" charset="0"/>
                <a:cs typeface="Calibri" panose="020F0502020204030204" pitchFamily="34" charset="0"/>
              </a:rPr>
              <a:t>Allows DOEE to automatically download property use details and energy and water data from your Portfolio Manager account</a:t>
            </a:r>
            <a:endParaRPr lang="en-US" sz="1800" dirty="0">
              <a:latin typeface="Century Gothic" panose="020B0502020202020204" pitchFamily="34" charset="0"/>
              <a:cs typeface="Calibri" panose="020F0502020204030204" pitchFamily="34" charset="0"/>
            </a:endParaRPr>
          </a:p>
          <a:p>
            <a:pPr>
              <a:spcBef>
                <a:spcPts val="600"/>
              </a:spcBef>
              <a:spcAft>
                <a:spcPts val="600"/>
              </a:spcAft>
              <a:buFont typeface="Wingdings" panose="05000000000000000000" pitchFamily="2" charset="2"/>
              <a:buChar char="v"/>
            </a:pPr>
            <a:r>
              <a:rPr lang="en-US" sz="1800" dirty="0">
                <a:latin typeface="Century Gothic" panose="020B0502020202020204" pitchFamily="34" charset="0"/>
                <a:cs typeface="Calibri" panose="020F0502020204030204" pitchFamily="34" charset="0"/>
              </a:rPr>
              <a:t>One-time enrollment </a:t>
            </a:r>
            <a:r>
              <a:rPr lang="en-US" sz="1800" dirty="0" smtClean="0">
                <a:latin typeface="Century Gothic" panose="020B0502020202020204" pitchFamily="34" charset="0"/>
                <a:cs typeface="Calibri" panose="020F0502020204030204" pitchFamily="34" charset="0"/>
              </a:rPr>
              <a:t>process and replaces manual submission of benchmarking reports</a:t>
            </a:r>
          </a:p>
          <a:p>
            <a:pPr>
              <a:spcBef>
                <a:spcPts val="600"/>
              </a:spcBef>
              <a:spcAft>
                <a:spcPts val="600"/>
              </a:spcAft>
              <a:buFont typeface="Wingdings" panose="05000000000000000000" pitchFamily="2" charset="2"/>
              <a:buChar char="v"/>
            </a:pPr>
            <a:r>
              <a:rPr lang="en-US" sz="1800" dirty="0" smtClean="0">
                <a:latin typeface="Century Gothic" panose="020B0502020202020204" pitchFamily="34" charset="0"/>
                <a:cs typeface="Calibri" panose="020F0502020204030204" pitchFamily="34" charset="0"/>
              </a:rPr>
              <a:t>Updates </a:t>
            </a:r>
            <a:r>
              <a:rPr lang="en-US" sz="1800" dirty="0">
                <a:latin typeface="Century Gothic" panose="020B0502020202020204" pitchFamily="34" charset="0"/>
                <a:cs typeface="Calibri" panose="020F0502020204030204" pitchFamily="34" charset="0"/>
              </a:rPr>
              <a:t>or changes to your report are automatically transferred to DOEE without needing to resubmit </a:t>
            </a:r>
            <a:r>
              <a:rPr lang="en-US" sz="1800" dirty="0" smtClean="0">
                <a:latin typeface="Century Gothic" panose="020B0502020202020204" pitchFamily="34" charset="0"/>
                <a:cs typeface="Calibri" panose="020F0502020204030204" pitchFamily="34" charset="0"/>
              </a:rPr>
              <a:t>report</a:t>
            </a:r>
            <a:endParaRPr lang="en-US" sz="1800" dirty="0">
              <a:latin typeface="Century Gothic" panose="020B0502020202020204" pitchFamily="34" charset="0"/>
              <a:cs typeface="Calibri" panose="020F0502020204030204" pitchFamily="34" charset="0"/>
            </a:endParaRPr>
          </a:p>
          <a:p>
            <a:pPr>
              <a:spcBef>
                <a:spcPts val="600"/>
              </a:spcBef>
              <a:spcAft>
                <a:spcPts val="600"/>
              </a:spcAft>
              <a:buFont typeface="Wingdings" panose="05000000000000000000" pitchFamily="2" charset="2"/>
              <a:buChar char="v"/>
            </a:pPr>
            <a:r>
              <a:rPr lang="en-US" sz="1800" dirty="0" smtClean="0">
                <a:latin typeface="Century Gothic" panose="020B0502020202020204" pitchFamily="34" charset="0"/>
                <a:cs typeface="Calibri" panose="020F0502020204030204" pitchFamily="34" charset="0"/>
              </a:rPr>
              <a:t>Easy transfer of ownership in Portfolio Manager</a:t>
            </a:r>
          </a:p>
          <a:p>
            <a:pPr>
              <a:spcBef>
                <a:spcPts val="600"/>
              </a:spcBef>
              <a:spcAft>
                <a:spcPts val="600"/>
              </a:spcAft>
              <a:buFont typeface="Wingdings" panose="05000000000000000000" pitchFamily="2" charset="2"/>
              <a:buChar char="v"/>
            </a:pPr>
            <a:r>
              <a:rPr lang="en-US" sz="1800" dirty="0" smtClean="0">
                <a:latin typeface="Century Gothic" panose="020B0502020202020204" pitchFamily="34" charset="0"/>
                <a:cs typeface="Calibri" panose="020F0502020204030204" pitchFamily="34" charset="0"/>
              </a:rPr>
              <a:t>Pre-reporting compliance assistance and data quality checks</a:t>
            </a:r>
            <a:endParaRPr lang="en-US" sz="1800" dirty="0">
              <a:latin typeface="Century Gothic" panose="020B0502020202020204" pitchFamily="34" charset="0"/>
              <a:cs typeface="Calibri" panose="020F0502020204030204" pitchFamily="34" charset="0"/>
            </a:endParaRPr>
          </a:p>
          <a:p>
            <a:pPr marL="0" indent="0">
              <a:spcBef>
                <a:spcPts val="0"/>
              </a:spcBef>
              <a:buNone/>
            </a:pPr>
            <a:endParaRPr lang="en-US" sz="1800" dirty="0" smtClean="0">
              <a:cs typeface="Calibri" panose="020F0502020204030204" pitchFamily="34" charset="0"/>
            </a:endParaRPr>
          </a:p>
          <a:p>
            <a:pPr>
              <a:spcBef>
                <a:spcPts val="0"/>
              </a:spcBef>
              <a:buFont typeface="Wingdings" panose="05000000000000000000" pitchFamily="2" charset="2"/>
              <a:buChar char="v"/>
            </a:pPr>
            <a:endParaRPr lang="en-US" sz="1800" dirty="0">
              <a:cs typeface="Calibri" panose="020F0502020204030204" pitchFamily="34" charset="0"/>
            </a:endParaRPr>
          </a:p>
          <a:p>
            <a:pPr>
              <a:spcBef>
                <a:spcPts val="0"/>
              </a:spcBef>
              <a:buFont typeface="Wingdings" panose="05000000000000000000" pitchFamily="2" charset="2"/>
              <a:buChar char="v"/>
            </a:pPr>
            <a:endParaRPr lang="en-US" sz="1800" dirty="0" smtClean="0">
              <a:cs typeface="Calibri" panose="020F0502020204030204" pitchFamily="34" charset="0"/>
            </a:endParaRPr>
          </a:p>
        </p:txBody>
      </p:sp>
    </p:spTree>
    <p:extLst>
      <p:ext uri="{BB962C8B-B14F-4D97-AF65-F5344CB8AC3E}">
        <p14:creationId xmlns:p14="http://schemas.microsoft.com/office/powerpoint/2010/main" val="1616382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4768852"/>
            <a:ext cx="463296" cy="274320"/>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522136" y="4832346"/>
            <a:ext cx="463296" cy="274320"/>
          </a:xfrm>
          <a:prstGeom prst="rect">
            <a:avLst/>
          </a:prstGeom>
        </p:spPr>
      </p:pic>
      <p:grpSp>
        <p:nvGrpSpPr>
          <p:cNvPr id="22" name="Group 21"/>
          <p:cNvGrpSpPr/>
          <p:nvPr/>
        </p:nvGrpSpPr>
        <p:grpSpPr>
          <a:xfrm>
            <a:off x="0" y="4738094"/>
            <a:ext cx="9144000" cy="422910"/>
            <a:chOff x="0" y="4720590"/>
            <a:chExt cx="9144000" cy="422910"/>
          </a:xfrm>
        </p:grpSpPr>
        <p:sp>
          <p:nvSpPr>
            <p:cNvPr id="24" name="Rectangle 23"/>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7" name="TextBox 6"/>
          <p:cNvSpPr txBox="1"/>
          <p:nvPr/>
        </p:nvSpPr>
        <p:spPr>
          <a:xfrm>
            <a:off x="40875" y="38107"/>
            <a:ext cx="8481262" cy="461641"/>
          </a:xfrm>
          <a:prstGeom prst="rect">
            <a:avLst/>
          </a:prstGeom>
          <a:noFill/>
        </p:spPr>
        <p:txBody>
          <a:bodyPr wrap="square" lIns="91416" tIns="45708" rIns="91416" bIns="45708" rtlCol="0">
            <a:spAutoFit/>
          </a:bodyPr>
          <a:lstStyle/>
          <a:p>
            <a:pPr defTabSz="914127"/>
            <a:r>
              <a:rPr lang="en-US" sz="2400" b="1" dirty="0" smtClean="0">
                <a:solidFill>
                  <a:srgbClr val="248C43"/>
                </a:solidFill>
                <a:latin typeface="Century Gothic"/>
              </a:rPr>
              <a:t>Disclaimers</a:t>
            </a:r>
            <a:endParaRPr lang="en-US" sz="2400" b="1" dirty="0">
              <a:solidFill>
                <a:srgbClr val="248C43"/>
              </a:solidFill>
              <a:latin typeface="Century Gothic"/>
            </a:endParaRPr>
          </a:p>
        </p:txBody>
      </p:sp>
      <p:sp>
        <p:nvSpPr>
          <p:cNvPr id="8" name="Content Placeholder 2"/>
          <p:cNvSpPr>
            <a:spLocks noGrp="1"/>
          </p:cNvSpPr>
          <p:nvPr>
            <p:ph sz="half" idx="1"/>
          </p:nvPr>
        </p:nvSpPr>
        <p:spPr>
          <a:xfrm>
            <a:off x="384179" y="819151"/>
            <a:ext cx="7769221" cy="3809999"/>
          </a:xfrm>
        </p:spPr>
        <p:txBody>
          <a:bodyPr>
            <a:noAutofit/>
          </a:bodyPr>
          <a:lstStyle/>
          <a:p>
            <a:pPr>
              <a:spcBef>
                <a:spcPts val="600"/>
              </a:spcBef>
              <a:spcAft>
                <a:spcPts val="600"/>
              </a:spcAft>
              <a:buFont typeface="Wingdings" panose="05000000000000000000" pitchFamily="2" charset="2"/>
              <a:buChar char="v"/>
            </a:pPr>
            <a:r>
              <a:rPr lang="en-US" sz="1800" b="1" dirty="0" smtClean="0">
                <a:latin typeface="+mj-lt"/>
                <a:cs typeface="Calibri" panose="020F0502020204030204" pitchFamily="34" charset="0"/>
              </a:rPr>
              <a:t>You will still need to update energy and water use information in Portfolio Manager every year before the reporting deadline</a:t>
            </a:r>
            <a:endParaRPr lang="en-US" sz="1800" dirty="0">
              <a:latin typeface="+mj-lt"/>
              <a:cs typeface="Calibri" panose="020F0502020204030204" pitchFamily="34" charset="0"/>
            </a:endParaRPr>
          </a:p>
          <a:p>
            <a:pPr>
              <a:spcBef>
                <a:spcPts val="600"/>
              </a:spcBef>
              <a:spcAft>
                <a:spcPts val="600"/>
              </a:spcAft>
              <a:buFont typeface="Wingdings" panose="05000000000000000000" pitchFamily="2" charset="2"/>
              <a:buChar char="v"/>
            </a:pPr>
            <a:r>
              <a:rPr lang="en-US" sz="1800" dirty="0" smtClean="0">
                <a:latin typeface="+mj-lt"/>
                <a:cs typeface="Calibri" panose="020F0502020204030204" pitchFamily="34" charset="0"/>
              </a:rPr>
              <a:t>DOEE is able to see and download data from your property, but it does NOT have the ability to edit, add, or delete any records</a:t>
            </a:r>
            <a:endParaRPr lang="en-US" sz="1800" dirty="0">
              <a:latin typeface="+mj-lt"/>
              <a:cs typeface="Calibri" panose="020F0502020204030204" pitchFamily="34" charset="0"/>
            </a:endParaRPr>
          </a:p>
          <a:p>
            <a:pPr>
              <a:spcBef>
                <a:spcPts val="600"/>
              </a:spcBef>
              <a:spcAft>
                <a:spcPts val="600"/>
              </a:spcAft>
              <a:buFont typeface="Wingdings" panose="05000000000000000000" pitchFamily="2" charset="2"/>
              <a:buChar char="v"/>
            </a:pPr>
            <a:r>
              <a:rPr lang="en-US" sz="1800" dirty="0" smtClean="0">
                <a:latin typeface="+mj-lt"/>
                <a:cs typeface="Calibri" panose="020F0502020204030204" pitchFamily="34" charset="0"/>
              </a:rPr>
              <a:t>DOEE will be able to see all data input into your Portfolio Manager property, including cost information. However, </a:t>
            </a:r>
            <a:r>
              <a:rPr lang="en-US" sz="1800" b="1" dirty="0" smtClean="0">
                <a:latin typeface="+mj-lt"/>
                <a:cs typeface="Calibri" panose="020F0502020204030204" pitchFamily="34" charset="0"/>
              </a:rPr>
              <a:t>DOEE will NOT collect, download, or disclose any financial information during reporting process</a:t>
            </a:r>
          </a:p>
          <a:p>
            <a:pPr>
              <a:spcBef>
                <a:spcPts val="0"/>
              </a:spcBef>
              <a:buFont typeface="Wingdings" panose="05000000000000000000" pitchFamily="2" charset="2"/>
              <a:buChar char="v"/>
            </a:pPr>
            <a:endParaRPr lang="en-US" sz="1800" dirty="0">
              <a:cs typeface="Calibri" panose="020F0502020204030204" pitchFamily="34" charset="0"/>
            </a:endParaRPr>
          </a:p>
          <a:p>
            <a:pPr marL="0" indent="0">
              <a:spcBef>
                <a:spcPts val="0"/>
              </a:spcBef>
              <a:buNone/>
            </a:pPr>
            <a:endParaRPr lang="en-US" sz="1800" dirty="0" smtClean="0">
              <a:cs typeface="Calibri" panose="020F0502020204030204" pitchFamily="34" charset="0"/>
            </a:endParaRPr>
          </a:p>
          <a:p>
            <a:pPr>
              <a:spcBef>
                <a:spcPts val="0"/>
              </a:spcBef>
              <a:buFont typeface="Wingdings" panose="05000000000000000000" pitchFamily="2" charset="2"/>
              <a:buChar char="v"/>
            </a:pPr>
            <a:endParaRPr lang="en-US" sz="1800" dirty="0">
              <a:cs typeface="Calibri" panose="020F0502020204030204" pitchFamily="34" charset="0"/>
            </a:endParaRPr>
          </a:p>
          <a:p>
            <a:pPr>
              <a:spcBef>
                <a:spcPts val="0"/>
              </a:spcBef>
              <a:buFont typeface="Wingdings" panose="05000000000000000000" pitchFamily="2" charset="2"/>
              <a:buChar char="v"/>
            </a:pPr>
            <a:endParaRPr lang="en-US" sz="1800" dirty="0" smtClean="0">
              <a:cs typeface="Calibri" panose="020F0502020204030204" pitchFamily="34" charset="0"/>
            </a:endParaRPr>
          </a:p>
        </p:txBody>
      </p:sp>
    </p:spTree>
    <p:extLst>
      <p:ext uri="{BB962C8B-B14F-4D97-AF65-F5344CB8AC3E}">
        <p14:creationId xmlns:p14="http://schemas.microsoft.com/office/powerpoint/2010/main" val="1616382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4768852"/>
            <a:ext cx="463296" cy="274320"/>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522136" y="4832346"/>
            <a:ext cx="463296" cy="274320"/>
          </a:xfrm>
          <a:prstGeom prst="rect">
            <a:avLst/>
          </a:prstGeom>
        </p:spPr>
      </p:pic>
      <p:grpSp>
        <p:nvGrpSpPr>
          <p:cNvPr id="22" name="Group 21"/>
          <p:cNvGrpSpPr/>
          <p:nvPr/>
        </p:nvGrpSpPr>
        <p:grpSpPr>
          <a:xfrm>
            <a:off x="0" y="4738094"/>
            <a:ext cx="9144000" cy="422910"/>
            <a:chOff x="0" y="4720590"/>
            <a:chExt cx="9144000" cy="422910"/>
          </a:xfrm>
        </p:grpSpPr>
        <p:sp>
          <p:nvSpPr>
            <p:cNvPr id="24" name="Rectangle 23"/>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7" name="TextBox 6"/>
          <p:cNvSpPr txBox="1"/>
          <p:nvPr/>
        </p:nvSpPr>
        <p:spPr>
          <a:xfrm>
            <a:off x="40875" y="38107"/>
            <a:ext cx="8481262" cy="461641"/>
          </a:xfrm>
          <a:prstGeom prst="rect">
            <a:avLst/>
          </a:prstGeom>
          <a:noFill/>
        </p:spPr>
        <p:txBody>
          <a:bodyPr wrap="square" lIns="91416" tIns="45708" rIns="91416" bIns="45708" rtlCol="0">
            <a:spAutoFit/>
          </a:bodyPr>
          <a:lstStyle/>
          <a:p>
            <a:pPr defTabSz="914127"/>
            <a:r>
              <a:rPr lang="en-US" sz="2400" b="1" dirty="0" smtClean="0">
                <a:solidFill>
                  <a:srgbClr val="248C43"/>
                </a:solidFill>
                <a:latin typeface="Century Gothic"/>
              </a:rPr>
              <a:t>Prior to Submitting Your Report</a:t>
            </a:r>
            <a:endParaRPr lang="en-US" sz="2400" b="1" dirty="0">
              <a:solidFill>
                <a:srgbClr val="248C43"/>
              </a:solidFill>
              <a:latin typeface="Century Gothic"/>
            </a:endParaRPr>
          </a:p>
        </p:txBody>
      </p:sp>
      <p:sp>
        <p:nvSpPr>
          <p:cNvPr id="8" name="Content Placeholder 2"/>
          <p:cNvSpPr>
            <a:spLocks noGrp="1"/>
          </p:cNvSpPr>
          <p:nvPr>
            <p:ph sz="half" idx="1"/>
          </p:nvPr>
        </p:nvSpPr>
        <p:spPr>
          <a:xfrm>
            <a:off x="384179" y="819151"/>
            <a:ext cx="7769221" cy="3809999"/>
          </a:xfrm>
        </p:spPr>
        <p:txBody>
          <a:bodyPr>
            <a:noAutofit/>
          </a:bodyPr>
          <a:lstStyle/>
          <a:p>
            <a:pPr>
              <a:spcBef>
                <a:spcPts val="600"/>
              </a:spcBef>
              <a:spcAft>
                <a:spcPts val="600"/>
              </a:spcAft>
              <a:buFont typeface="Wingdings" panose="05000000000000000000" pitchFamily="2" charset="2"/>
              <a:buChar char="v"/>
            </a:pPr>
            <a:r>
              <a:rPr lang="en-US" sz="1800" dirty="0" smtClean="0">
                <a:latin typeface="+mj-lt"/>
                <a:cs typeface="Calibri" panose="020F0502020204030204" pitchFamily="34" charset="0"/>
              </a:rPr>
              <a:t>Enter complete property use details and energy and water data into your Portfolio Manager account for the applicable calendar year. If you are benchmarking for the first time, refer to Portfolio Manager 101 training and the </a:t>
            </a:r>
            <a:r>
              <a:rPr lang="en-US" sz="1800" dirty="0" smtClean="0">
                <a:latin typeface="+mj-lt"/>
                <a:cs typeface="Calibri" panose="020F0502020204030204" pitchFamily="34" charset="0"/>
                <a:hlinkClick r:id="rId5"/>
              </a:rPr>
              <a:t>District’s Data Collection Worksheet</a:t>
            </a:r>
            <a:r>
              <a:rPr lang="en-US" sz="1800" dirty="0" smtClean="0">
                <a:latin typeface="+mj-lt"/>
                <a:cs typeface="Calibri" panose="020F0502020204030204" pitchFamily="34" charset="0"/>
              </a:rPr>
              <a:t> to see what is required </a:t>
            </a:r>
          </a:p>
          <a:p>
            <a:pPr lvl="1">
              <a:spcBef>
                <a:spcPts val="600"/>
              </a:spcBef>
              <a:spcAft>
                <a:spcPts val="600"/>
              </a:spcAft>
              <a:buFont typeface="Wingdings" panose="05000000000000000000" pitchFamily="2" charset="2"/>
              <a:buChar char="v"/>
            </a:pPr>
            <a:r>
              <a:rPr lang="en-US" sz="1600" dirty="0" smtClean="0">
                <a:latin typeface="+mj-lt"/>
                <a:cs typeface="Calibri" panose="020F0502020204030204" pitchFamily="34" charset="0"/>
              </a:rPr>
              <a:t>To be reported, your property must have an address with “District of Columbia (D.C.)” set as the state, and have an Energy Use Intensity (EUI) number</a:t>
            </a:r>
            <a:endParaRPr lang="en-US" sz="1800" dirty="0">
              <a:latin typeface="+mj-lt"/>
              <a:cs typeface="Calibri" panose="020F0502020204030204" pitchFamily="34" charset="0"/>
            </a:endParaRPr>
          </a:p>
          <a:p>
            <a:pPr>
              <a:spcBef>
                <a:spcPts val="600"/>
              </a:spcBef>
              <a:spcAft>
                <a:spcPts val="600"/>
              </a:spcAft>
              <a:buFont typeface="Wingdings" panose="05000000000000000000" pitchFamily="2" charset="2"/>
              <a:buChar char="v"/>
            </a:pPr>
            <a:r>
              <a:rPr lang="en-US" sz="1800" dirty="0" smtClean="0">
                <a:latin typeface="+mj-lt"/>
                <a:cs typeface="Calibri" panose="020F0502020204030204" pitchFamily="34" charset="0"/>
              </a:rPr>
              <a:t>Identify your properties in Portfolio Manager using the District of Columbia Real Property Unique ID</a:t>
            </a:r>
            <a:endParaRPr lang="en-US" sz="1800" dirty="0">
              <a:latin typeface="+mj-lt"/>
              <a:cs typeface="Calibri" panose="020F0502020204030204" pitchFamily="34" charset="0"/>
            </a:endParaRPr>
          </a:p>
          <a:p>
            <a:pPr>
              <a:spcBef>
                <a:spcPts val="600"/>
              </a:spcBef>
              <a:spcAft>
                <a:spcPts val="600"/>
              </a:spcAft>
              <a:buFont typeface="Wingdings" panose="05000000000000000000" pitchFamily="2" charset="2"/>
              <a:buChar char="v"/>
            </a:pPr>
            <a:r>
              <a:rPr lang="en-US" sz="1800" dirty="0" smtClean="0">
                <a:latin typeface="+mj-lt"/>
                <a:cs typeface="Calibri" panose="020F0502020204030204" pitchFamily="34" charset="0"/>
              </a:rPr>
              <a:t>Run the Data Quality Checker in Portfolio Manager to identify any missing or unusual values in your report</a:t>
            </a:r>
          </a:p>
          <a:p>
            <a:pPr marL="457200" lvl="1" indent="0">
              <a:spcBef>
                <a:spcPts val="0"/>
              </a:spcBef>
              <a:buNone/>
            </a:pPr>
            <a:endParaRPr lang="en-US" sz="1400" dirty="0">
              <a:cs typeface="Calibri" panose="020F0502020204030204" pitchFamily="34" charset="0"/>
            </a:endParaRPr>
          </a:p>
          <a:p>
            <a:pPr marL="0" indent="0">
              <a:spcBef>
                <a:spcPts val="0"/>
              </a:spcBef>
              <a:buNone/>
            </a:pPr>
            <a:endParaRPr lang="en-US" sz="1800" dirty="0" smtClean="0">
              <a:cs typeface="Calibri" panose="020F0502020204030204" pitchFamily="34" charset="0"/>
            </a:endParaRPr>
          </a:p>
          <a:p>
            <a:pPr>
              <a:spcBef>
                <a:spcPts val="0"/>
              </a:spcBef>
              <a:buFont typeface="Wingdings" panose="05000000000000000000" pitchFamily="2" charset="2"/>
              <a:buChar char="v"/>
            </a:pPr>
            <a:endParaRPr lang="en-US" sz="1800" dirty="0">
              <a:cs typeface="Calibri" panose="020F0502020204030204" pitchFamily="34" charset="0"/>
            </a:endParaRPr>
          </a:p>
          <a:p>
            <a:pPr>
              <a:spcBef>
                <a:spcPts val="0"/>
              </a:spcBef>
              <a:buFont typeface="Wingdings" panose="05000000000000000000" pitchFamily="2" charset="2"/>
              <a:buChar char="v"/>
            </a:pPr>
            <a:endParaRPr lang="en-US" sz="1800" dirty="0" smtClean="0">
              <a:cs typeface="Calibri" panose="020F0502020204030204" pitchFamily="34" charset="0"/>
            </a:endParaRPr>
          </a:p>
        </p:txBody>
      </p:sp>
    </p:spTree>
    <p:extLst>
      <p:ext uri="{BB962C8B-B14F-4D97-AF65-F5344CB8AC3E}">
        <p14:creationId xmlns:p14="http://schemas.microsoft.com/office/powerpoint/2010/main" val="1616382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TEMPLATE-4-3">
  <a:themeElements>
    <a:clrScheme name="DOEE Template 1">
      <a:dk1>
        <a:srgbClr val="262626"/>
      </a:dk1>
      <a:lt1>
        <a:sysClr val="window" lastClr="FFFFFF"/>
      </a:lt1>
      <a:dk2>
        <a:srgbClr val="3F3F3F"/>
      </a:dk2>
      <a:lt2>
        <a:srgbClr val="EEECE1"/>
      </a:lt2>
      <a:accent1>
        <a:srgbClr val="248C43"/>
      </a:accent1>
      <a:accent2>
        <a:srgbClr val="225B8B"/>
      </a:accent2>
      <a:accent3>
        <a:srgbClr val="BFEF25"/>
      </a:accent3>
      <a:accent4>
        <a:srgbClr val="1689CA"/>
      </a:accent4>
      <a:accent5>
        <a:srgbClr val="4BACC6"/>
      </a:accent5>
      <a:accent6>
        <a:srgbClr val="574370"/>
      </a:accent6>
      <a:hlink>
        <a:srgbClr val="7F7F7F"/>
      </a:hlink>
      <a:folHlink>
        <a:srgbClr val="B2A2C7"/>
      </a:folHlink>
    </a:clrScheme>
    <a:fontScheme name="DOEE">
      <a:majorFont>
        <a:latin typeface="Century Gothic"/>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SIMPLE-TEMPLATE-4-3</Template>
  <TotalTime>9103</TotalTime>
  <Words>1072</Words>
  <Application>Microsoft Office PowerPoint</Application>
  <PresentationFormat>On-screen Show (16:9)</PresentationFormat>
  <Paragraphs>124</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SIMPLE-TEMPLATE-4-3</vt:lpstr>
      <vt:lpstr>Energy Benchmarking: How to Enroll in Automatic Reporting</vt:lpstr>
      <vt:lpstr>Sustainable DC 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ServUS</dc:creator>
  <cp:lastModifiedBy>Helps</cp:lastModifiedBy>
  <cp:revision>134</cp:revision>
  <dcterms:created xsi:type="dcterms:W3CDTF">2017-07-07T15:36:42Z</dcterms:created>
  <dcterms:modified xsi:type="dcterms:W3CDTF">2020-02-24T19:36:39Z</dcterms:modified>
</cp:coreProperties>
</file>