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1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56" r:id="rId2"/>
    <p:sldId id="301" r:id="rId3"/>
    <p:sldId id="399" r:id="rId4"/>
    <p:sldId id="408" r:id="rId5"/>
    <p:sldId id="402" r:id="rId6"/>
    <p:sldId id="415" r:id="rId7"/>
    <p:sldId id="419" r:id="rId8"/>
    <p:sldId id="406" r:id="rId9"/>
    <p:sldId id="420" r:id="rId10"/>
    <p:sldId id="431" r:id="rId11"/>
    <p:sldId id="407" r:id="rId12"/>
    <p:sldId id="422" r:id="rId13"/>
    <p:sldId id="423" r:id="rId14"/>
    <p:sldId id="424" r:id="rId15"/>
    <p:sldId id="404" r:id="rId16"/>
    <p:sldId id="427" r:id="rId17"/>
    <p:sldId id="429" r:id="rId18"/>
    <p:sldId id="430" r:id="rId19"/>
    <p:sldId id="326" r:id="rId20"/>
    <p:sldId id="425" r:id="rId21"/>
    <p:sldId id="393" r:id="rId22"/>
    <p:sldId id="417" r:id="rId23"/>
    <p:sldId id="319" r:id="rId24"/>
    <p:sldId id="426" r:id="rId25"/>
    <p:sldId id="352" r:id="rId26"/>
    <p:sldId id="356" r:id="rId27"/>
    <p:sldId id="38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C43"/>
    <a:srgbClr val="225B8B"/>
    <a:srgbClr val="262626"/>
    <a:srgbClr val="00CC00"/>
    <a:srgbClr val="0099CC"/>
    <a:srgbClr val="EF4555"/>
    <a:srgbClr val="A2F6A6"/>
    <a:srgbClr val="FFFFCC"/>
    <a:srgbClr val="9999FF"/>
    <a:srgbClr val="FF9933"/>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4" autoAdjust="0"/>
    <p:restoredTop sz="18867" autoAdjust="0"/>
  </p:normalViewPr>
  <p:slideViewPr>
    <p:cSldViewPr>
      <p:cViewPr varScale="1">
        <p:scale>
          <a:sx n="16" d="100"/>
          <a:sy n="16" d="100"/>
        </p:scale>
        <p:origin x="3506" y="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eve.givens\Documents\Green%20Building%20Report\Drafts\Data\Copy%20of%20Copy%20of%20GHG%20Summary%20Table%202014-2015.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efile01\OPS\USA\Green%20Building%20and%20Climate%20Branch\Green%20Building\Green%20Building%20Report\Green%20Building%20Report%202018\Data\GBR%20Benchmarking%20reporting%20analysis_2020010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doefile01\OPS\USA\Green%20Building%20and%20Climate%20Branch\Green%20Building\Green%20Building%20Report\Green%20Building%20Report%202018\Data\GBR%20Benchmarking%20reporting%20analysis_2020010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doefile01\OPS\USA\Green%20Building%20and%20Climate%20Branch\Green%20Building\Green%20Building%20Report\Green%20Building%20Report%202018\Data\GBR%20Benchmarking%20reporting%20analysis_20200109.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doefile01\OPS\USA\Green%20Building%20and%20Climate%20Branch\Green%20Building\Green%20Building%20Report\Green%20Building%20Report%202018\Data\GBR%20Benchmarking%20reporting%20analysis_202001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7\Data\Citywide%20GHG%20Summary%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7\Data\Citywide%20GHG%20Summary%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Emissions%20by%20Sector%20for%20Green%20Building%20Report%201-7-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Emissions%20by%20Sector%20for%20Green%20Building%20Report%201-7-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Emissions%20by%20Sector%20for%20Green%20Building%20Report%201-7-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LEED%20Certifications%20Graphs%202018.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LEED%20Certifications%20Graphs%202018.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doefile01\OPS\USA\Green%20Building%20and%20Climate%20Branch\Green%20Building\Green%20Building%20Report\Green%20Building%20Report%202018\Data\Analysis%20for%20Green%20Building%20Report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 Tables and Graphs'!$AM$46</c:f>
              <c:strCache>
                <c:ptCount val="1"/>
                <c:pt idx="0">
                  <c:v>Weather Normalized Site EUI (kBtu/SQFT) 2014 - 2018 Observed &amp; Interpolated Data (N=235) 0.5% decreased from 2014 to 2018</c:v>
                </c:pt>
              </c:strCache>
            </c:strRef>
          </c:tx>
          <c:invertIfNegative val="0"/>
          <c:dPt>
            <c:idx val="1"/>
            <c:invertIfNegative val="0"/>
            <c:bubble3D val="0"/>
            <c:spPr>
              <a:solidFill>
                <a:schemeClr val="accent6"/>
              </a:solidFill>
            </c:spPr>
            <c:extLst>
              <c:ext xmlns:c16="http://schemas.microsoft.com/office/drawing/2014/chart" uri="{C3380CC4-5D6E-409C-BE32-E72D297353CC}">
                <c16:uniqueId val="{00000001-430F-40F8-863D-618A7039DAFB}"/>
              </c:ext>
            </c:extLst>
          </c:dPt>
          <c:dPt>
            <c:idx val="2"/>
            <c:invertIfNegative val="0"/>
            <c:bubble3D val="0"/>
            <c:spPr>
              <a:solidFill>
                <a:schemeClr val="accent3"/>
              </a:solidFill>
            </c:spPr>
            <c:extLst>
              <c:ext xmlns:c16="http://schemas.microsoft.com/office/drawing/2014/chart" uri="{C3380CC4-5D6E-409C-BE32-E72D297353CC}">
                <c16:uniqueId val="{00000003-430F-40F8-863D-618A7039DAFB}"/>
              </c:ext>
            </c:extLst>
          </c:dPt>
          <c:dPt>
            <c:idx val="3"/>
            <c:invertIfNegative val="0"/>
            <c:bubble3D val="0"/>
            <c:spPr>
              <a:solidFill>
                <a:schemeClr val="accent4"/>
              </a:solidFill>
            </c:spPr>
            <c:extLst>
              <c:ext xmlns:c16="http://schemas.microsoft.com/office/drawing/2014/chart" uri="{C3380CC4-5D6E-409C-BE32-E72D297353CC}">
                <c16:uniqueId val="{00000005-430F-40F8-863D-618A7039DAFB}"/>
              </c:ext>
            </c:extLst>
          </c:dPt>
          <c:dPt>
            <c:idx val="4"/>
            <c:invertIfNegative val="0"/>
            <c:bubble3D val="0"/>
            <c:spPr>
              <a:solidFill>
                <a:schemeClr val="accent5"/>
              </a:solidFill>
            </c:spPr>
            <c:extLst>
              <c:ext xmlns:c16="http://schemas.microsoft.com/office/drawing/2014/chart" uri="{C3380CC4-5D6E-409C-BE32-E72D297353CC}">
                <c16:uniqueId val="{00000007-430F-40F8-863D-618A7039DAFB}"/>
              </c:ext>
            </c:extLst>
          </c:dPt>
          <c:dLbls>
            <c:dLbl>
              <c:idx val="1"/>
              <c:layout>
                <c:manualLayout>
                  <c:x val="3.0008402352658743E-3"/>
                  <c:y val="-4.363588693574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0F-40F8-863D-618A7039DAF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2014</c:v>
              </c:pt>
              <c:pt idx="1">
                <c:v>2015</c:v>
              </c:pt>
              <c:pt idx="2">
                <c:v>2016</c:v>
              </c:pt>
              <c:pt idx="3">
                <c:v>2017</c:v>
              </c:pt>
              <c:pt idx="4">
                <c:v>2018</c:v>
              </c:pt>
            </c:numLit>
          </c:cat>
          <c:val>
            <c:numRef>
              <c:f>'Summary Tables and Graphs'!$S$91:$W$91</c:f>
              <c:numCache>
                <c:formatCode>0.0</c:formatCode>
                <c:ptCount val="5"/>
                <c:pt idx="0">
                  <c:v>91.242978723404235</c:v>
                </c:pt>
                <c:pt idx="1">
                  <c:v>92.354468085106348</c:v>
                </c:pt>
                <c:pt idx="2">
                  <c:v>86.894042553191497</c:v>
                </c:pt>
                <c:pt idx="3">
                  <c:v>87.846382978723426</c:v>
                </c:pt>
                <c:pt idx="4">
                  <c:v>90.77361702127655</c:v>
                </c:pt>
              </c:numCache>
            </c:numRef>
          </c:val>
          <c:extLst>
            <c:ext xmlns:c16="http://schemas.microsoft.com/office/drawing/2014/chart" uri="{C3380CC4-5D6E-409C-BE32-E72D297353CC}">
              <c16:uniqueId val="{00000008-430F-40F8-863D-618A7039DAFB}"/>
            </c:ext>
          </c:extLst>
        </c:ser>
        <c:dLbls>
          <c:dLblPos val="outEnd"/>
          <c:showLegendKey val="0"/>
          <c:showVal val="1"/>
          <c:showCatName val="0"/>
          <c:showSerName val="0"/>
          <c:showPercent val="0"/>
          <c:showBubbleSize val="0"/>
        </c:dLbls>
        <c:gapWidth val="150"/>
        <c:axId val="150011264"/>
        <c:axId val="150433792"/>
      </c:barChart>
      <c:catAx>
        <c:axId val="150011264"/>
        <c:scaling>
          <c:orientation val="minMax"/>
        </c:scaling>
        <c:delete val="0"/>
        <c:axPos val="b"/>
        <c:numFmt formatCode="General" sourceLinked="1"/>
        <c:majorTickMark val="out"/>
        <c:minorTickMark val="none"/>
        <c:tickLblPos val="nextTo"/>
        <c:crossAx val="150433792"/>
        <c:crosses val="autoZero"/>
        <c:auto val="1"/>
        <c:lblAlgn val="ctr"/>
        <c:lblOffset val="100"/>
        <c:noMultiLvlLbl val="0"/>
      </c:catAx>
      <c:valAx>
        <c:axId val="150433792"/>
        <c:scaling>
          <c:orientation val="minMax"/>
          <c:max val="93"/>
          <c:min val="81"/>
        </c:scaling>
        <c:delete val="0"/>
        <c:axPos val="l"/>
        <c:majorGridlines/>
        <c:numFmt formatCode="0" sourceLinked="0"/>
        <c:majorTickMark val="out"/>
        <c:minorTickMark val="none"/>
        <c:tickLblPos val="nextTo"/>
        <c:crossAx val="150011264"/>
        <c:crosses val="autoZero"/>
        <c:crossBetween val="between"/>
      </c:valAx>
    </c:plotArea>
    <c:plotVisOnly val="1"/>
    <c:dispBlanksAs val="gap"/>
    <c:showDLblsOverMax val="0"/>
  </c:chart>
  <c:txPr>
    <a:bodyPr/>
    <a:lstStyle/>
    <a:p>
      <a:pPr>
        <a:defRPr>
          <a:latin typeface="+mj-lt"/>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0928912580627"/>
          <c:y val="5.939861474947114E-2"/>
          <c:w val="0.88745821541230074"/>
          <c:h val="0.78977488345110203"/>
        </c:manualLayout>
      </c:layout>
      <c:barChart>
        <c:barDir val="col"/>
        <c:grouping val="clustered"/>
        <c:varyColors val="0"/>
        <c:ser>
          <c:idx val="1"/>
          <c:order val="0"/>
          <c:tx>
            <c:strRef>
              <c:f>Sheet1!$B$35</c:f>
              <c:strCache>
                <c:ptCount val="1"/>
                <c:pt idx="0">
                  <c:v>K-12</c:v>
                </c:pt>
              </c:strCache>
            </c:strRef>
          </c:tx>
          <c:spPr>
            <a:solidFill>
              <a:schemeClr val="accent1"/>
            </a:solidFill>
          </c:spPr>
          <c:invertIfNegative val="0"/>
          <c:dLbls>
            <c:dLbl>
              <c:idx val="0"/>
              <c:tx>
                <c:rich>
                  <a:bodyPr/>
                  <a:lstStyle/>
                  <a:p>
                    <a:r>
                      <a:rPr lang="en-US"/>
                      <a:t>78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56-42B0-AAEC-174A5B6D91BC}"/>
                </c:ext>
              </c:extLst>
            </c:dLbl>
            <c:dLbl>
              <c:idx val="1"/>
              <c:tx>
                <c:rich>
                  <a:bodyPr/>
                  <a:lstStyle/>
                  <a:p>
                    <a:r>
                      <a:rPr lang="en-US"/>
                      <a:t>78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56-42B0-AAEC-174A5B6D91BC}"/>
                </c:ext>
              </c:extLst>
            </c:dLbl>
            <c:dLbl>
              <c:idx val="2"/>
              <c:tx>
                <c:rich>
                  <a:bodyPr/>
                  <a:lstStyle/>
                  <a:p>
                    <a:r>
                      <a:rPr lang="en-US"/>
                      <a:t>74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56-42B0-AAEC-174A5B6D91BC}"/>
                </c:ext>
              </c:extLst>
            </c:dLbl>
            <c:dLbl>
              <c:idx val="3"/>
              <c:layout>
                <c:manualLayout>
                  <c:x val="-4.8480856805617973E-3"/>
                  <c:y val="5.8055139125483633E-3"/>
                </c:manualLayout>
              </c:layout>
              <c:tx>
                <c:rich>
                  <a:bodyPr/>
                  <a:lstStyle/>
                  <a:p>
                    <a:r>
                      <a:rPr lang="en-US" dirty="0"/>
                      <a:t>74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3A-4881-B2E5-9175965DA71F}"/>
                </c:ext>
              </c:extLst>
            </c:dLbl>
            <c:dLbl>
              <c:idx val="4"/>
              <c:tx>
                <c:rich>
                  <a:bodyPr/>
                  <a:lstStyle/>
                  <a:p>
                    <a:r>
                      <a:rPr lang="en-US" dirty="0"/>
                      <a:t>76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56-42B0-AAEC-174A5B6D91BC}"/>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Sheet1!$D$34:$H$34</c:f>
              <c:numCache>
                <c:formatCode>General</c:formatCode>
                <c:ptCount val="5"/>
                <c:pt idx="0">
                  <c:v>2014</c:v>
                </c:pt>
                <c:pt idx="1">
                  <c:v>2015</c:v>
                </c:pt>
                <c:pt idx="2">
                  <c:v>2016</c:v>
                </c:pt>
                <c:pt idx="3">
                  <c:v>2017</c:v>
                </c:pt>
                <c:pt idx="4">
                  <c:v>2018</c:v>
                </c:pt>
              </c:numCache>
            </c:numRef>
          </c:cat>
          <c:val>
            <c:numRef>
              <c:f>Sheet1!$D$35:$H$35</c:f>
              <c:numCache>
                <c:formatCode>0.00</c:formatCode>
                <c:ptCount val="5"/>
                <c:pt idx="0">
                  <c:v>78</c:v>
                </c:pt>
                <c:pt idx="1">
                  <c:v>77.7</c:v>
                </c:pt>
                <c:pt idx="2">
                  <c:v>74</c:v>
                </c:pt>
                <c:pt idx="3">
                  <c:v>74.099999999999994</c:v>
                </c:pt>
                <c:pt idx="4">
                  <c:v>76.400000000000006</c:v>
                </c:pt>
              </c:numCache>
            </c:numRef>
          </c:val>
          <c:extLst>
            <c:ext xmlns:c16="http://schemas.microsoft.com/office/drawing/2014/chart" uri="{C3380CC4-5D6E-409C-BE32-E72D297353CC}">
              <c16:uniqueId val="{00000001-C53A-4881-B2E5-9175965DA71F}"/>
            </c:ext>
          </c:extLst>
        </c:ser>
        <c:ser>
          <c:idx val="2"/>
          <c:order val="1"/>
          <c:tx>
            <c:strRef>
              <c:f>Sheet1!$B$36</c:f>
              <c:strCache>
                <c:ptCount val="1"/>
                <c:pt idx="0">
                  <c:v>Multi-Family</c:v>
                </c:pt>
              </c:strCache>
            </c:strRef>
          </c:tx>
          <c:spPr>
            <a:solidFill>
              <a:schemeClr val="accent2"/>
            </a:solidFill>
          </c:spPr>
          <c:invertIfNegative val="0"/>
          <c:dLbls>
            <c:dLbl>
              <c:idx val="0"/>
              <c:tx>
                <c:rich>
                  <a:bodyPr/>
                  <a:lstStyle/>
                  <a:p>
                    <a:r>
                      <a:rPr lang="en-US"/>
                      <a:t>81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56-42B0-AAEC-174A5B6D91BC}"/>
                </c:ext>
              </c:extLst>
            </c:dLbl>
            <c:dLbl>
              <c:idx val="1"/>
              <c:tx>
                <c:rich>
                  <a:bodyPr/>
                  <a:lstStyle/>
                  <a:p>
                    <a:r>
                      <a:rPr lang="en-US"/>
                      <a:t>97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56-42B0-AAEC-174A5B6D91BC}"/>
                </c:ext>
              </c:extLst>
            </c:dLbl>
            <c:dLbl>
              <c:idx val="2"/>
              <c:tx>
                <c:rich>
                  <a:bodyPr/>
                  <a:lstStyle/>
                  <a:p>
                    <a:r>
                      <a:rPr lang="en-US"/>
                      <a:t>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56-42B0-AAEC-174A5B6D91BC}"/>
                </c:ext>
              </c:extLst>
            </c:dLbl>
            <c:dLbl>
              <c:idx val="3"/>
              <c:tx>
                <c:rich>
                  <a:bodyPr/>
                  <a:lstStyle/>
                  <a:p>
                    <a:r>
                      <a:rPr lang="en-US"/>
                      <a:t>95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56-42B0-AAEC-174A5B6D91BC}"/>
                </c:ext>
              </c:extLst>
            </c:dLbl>
            <c:dLbl>
              <c:idx val="4"/>
              <c:layout>
                <c:manualLayout>
                  <c:x val="-1.9130215255004216E-3"/>
                  <c:y val="8.5562761148129524E-3"/>
                </c:manualLayout>
              </c:layout>
              <c:tx>
                <c:rich>
                  <a:bodyPr/>
                  <a:lstStyle/>
                  <a:p>
                    <a:r>
                      <a:rPr lang="en-US" dirty="0"/>
                      <a:t>97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3A-4881-B2E5-9175965DA71F}"/>
                </c:ext>
              </c:extLst>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Sheet1!$D$34:$H$34</c:f>
              <c:numCache>
                <c:formatCode>General</c:formatCode>
                <c:ptCount val="5"/>
                <c:pt idx="0">
                  <c:v>2014</c:v>
                </c:pt>
                <c:pt idx="1">
                  <c:v>2015</c:v>
                </c:pt>
                <c:pt idx="2">
                  <c:v>2016</c:v>
                </c:pt>
                <c:pt idx="3">
                  <c:v>2017</c:v>
                </c:pt>
                <c:pt idx="4">
                  <c:v>2018</c:v>
                </c:pt>
              </c:numCache>
            </c:numRef>
          </c:cat>
          <c:val>
            <c:numRef>
              <c:f>Sheet1!$D$36:$H$36</c:f>
              <c:numCache>
                <c:formatCode>0.00</c:formatCode>
                <c:ptCount val="5"/>
                <c:pt idx="0">
                  <c:v>81.099999999999994</c:v>
                </c:pt>
                <c:pt idx="1">
                  <c:v>97.3</c:v>
                </c:pt>
                <c:pt idx="2">
                  <c:v>91.841367263213826</c:v>
                </c:pt>
                <c:pt idx="3">
                  <c:v>95.1</c:v>
                </c:pt>
                <c:pt idx="4">
                  <c:v>96.9</c:v>
                </c:pt>
              </c:numCache>
            </c:numRef>
          </c:val>
          <c:extLst>
            <c:ext xmlns:c16="http://schemas.microsoft.com/office/drawing/2014/chart" uri="{C3380CC4-5D6E-409C-BE32-E72D297353CC}">
              <c16:uniqueId val="{00000003-C53A-4881-B2E5-9175965DA71F}"/>
            </c:ext>
          </c:extLst>
        </c:ser>
        <c:dLbls>
          <c:showLegendKey val="0"/>
          <c:showVal val="0"/>
          <c:showCatName val="0"/>
          <c:showSerName val="0"/>
          <c:showPercent val="0"/>
          <c:showBubbleSize val="0"/>
        </c:dLbls>
        <c:gapWidth val="150"/>
        <c:axId val="150799872"/>
        <c:axId val="150801408"/>
      </c:barChart>
      <c:catAx>
        <c:axId val="150799872"/>
        <c:scaling>
          <c:orientation val="minMax"/>
        </c:scaling>
        <c:delete val="0"/>
        <c:axPos val="b"/>
        <c:numFmt formatCode="General" sourceLinked="1"/>
        <c:majorTickMark val="out"/>
        <c:minorTickMark val="none"/>
        <c:tickLblPos val="nextTo"/>
        <c:txPr>
          <a:bodyPr/>
          <a:lstStyle/>
          <a:p>
            <a:pPr>
              <a:defRPr sz="1400"/>
            </a:pPr>
            <a:endParaRPr lang="en-US"/>
          </a:p>
        </c:txPr>
        <c:crossAx val="150801408"/>
        <c:crosses val="autoZero"/>
        <c:auto val="1"/>
        <c:lblAlgn val="ctr"/>
        <c:lblOffset val="100"/>
        <c:noMultiLvlLbl val="0"/>
      </c:catAx>
      <c:valAx>
        <c:axId val="150801408"/>
        <c:scaling>
          <c:orientation val="minMax"/>
          <c:max val="100"/>
          <c:min val="0"/>
        </c:scaling>
        <c:delete val="0"/>
        <c:axPos val="l"/>
        <c:majorGridlines/>
        <c:numFmt formatCode="0.00" sourceLinked="1"/>
        <c:majorTickMark val="out"/>
        <c:minorTickMark val="none"/>
        <c:tickLblPos val="nextTo"/>
        <c:txPr>
          <a:bodyPr/>
          <a:lstStyle/>
          <a:p>
            <a:pPr>
              <a:defRPr sz="1400"/>
            </a:pPr>
            <a:endParaRPr lang="en-US"/>
          </a:p>
        </c:txPr>
        <c:crossAx val="150799872"/>
        <c:crosses val="autoZero"/>
        <c:crossBetween val="between"/>
      </c:valAx>
    </c:plotArea>
    <c:legend>
      <c:legendPos val="r"/>
      <c:layout>
        <c:manualLayout>
          <c:xMode val="edge"/>
          <c:yMode val="edge"/>
          <c:x val="0.6201794056256833"/>
          <c:y val="0.92256121514265921"/>
          <c:w val="0.34404141665477594"/>
          <c:h val="7.7438829443573956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99692733423793E-2"/>
          <c:y val="4.6940465139617152E-2"/>
          <c:w val="0.89677945026275507"/>
          <c:h val="0.88203417045083921"/>
        </c:manualLayout>
      </c:layout>
      <c:barChart>
        <c:barDir val="col"/>
        <c:grouping val="clustered"/>
        <c:varyColors val="0"/>
        <c:ser>
          <c:idx val="0"/>
          <c:order val="0"/>
          <c:tx>
            <c:strRef>
              <c:f>'Summary Tables and Graphs'!$AM$1</c:f>
              <c:strCache>
                <c:ptCount val="1"/>
                <c:pt idx="0">
                  <c:v>Weather Normalized Site EUI (kBtu/SQFT) 2014 - 2018 Observed &amp; Interpolated Data (N=1578) 1% decreased from 2014 to 2018</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1-C9B7-4D9C-B7DF-C178E5169A69}"/>
              </c:ext>
            </c:extLst>
          </c:dPt>
          <c:dPt>
            <c:idx val="1"/>
            <c:invertIfNegative val="0"/>
            <c:bubble3D val="0"/>
            <c:spPr>
              <a:solidFill>
                <a:schemeClr val="accent4"/>
              </a:solidFill>
            </c:spPr>
            <c:extLst>
              <c:ext xmlns:c16="http://schemas.microsoft.com/office/drawing/2014/chart" uri="{C3380CC4-5D6E-409C-BE32-E72D297353CC}">
                <c16:uniqueId val="{00000003-C9B7-4D9C-B7DF-C178E5169A69}"/>
              </c:ext>
            </c:extLst>
          </c:dPt>
          <c:dPt>
            <c:idx val="2"/>
            <c:invertIfNegative val="0"/>
            <c:bubble3D val="0"/>
            <c:spPr>
              <a:solidFill>
                <a:schemeClr val="accent5"/>
              </a:solidFill>
            </c:spPr>
            <c:extLst>
              <c:ext xmlns:c16="http://schemas.microsoft.com/office/drawing/2014/chart" uri="{C3380CC4-5D6E-409C-BE32-E72D297353CC}">
                <c16:uniqueId val="{00000005-C9B7-4D9C-B7DF-C178E5169A69}"/>
              </c:ext>
            </c:extLst>
          </c:dPt>
          <c:dPt>
            <c:idx val="3"/>
            <c:invertIfNegative val="0"/>
            <c:bubble3D val="0"/>
            <c:spPr>
              <a:solidFill>
                <a:schemeClr val="accent6"/>
              </a:solidFill>
            </c:spPr>
            <c:extLst>
              <c:ext xmlns:c16="http://schemas.microsoft.com/office/drawing/2014/chart" uri="{C3380CC4-5D6E-409C-BE32-E72D297353CC}">
                <c16:uniqueId val="{00000007-C9B7-4D9C-B7DF-C178E5169A69}"/>
              </c:ext>
            </c:extLst>
          </c:dPt>
          <c:dLbls>
            <c:dLbl>
              <c:idx val="1"/>
              <c:layout>
                <c:manualLayout>
                  <c:x val="0"/>
                  <c:y val="-1.8680677174547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B7-4D9C-B7DF-C178E5169A69}"/>
                </c:ext>
              </c:extLst>
            </c:dLbl>
            <c:dLbl>
              <c:idx val="3"/>
              <c:layout>
                <c:manualLayout>
                  <c:x val="1.7785548023850561E-3"/>
                  <c:y val="-3.2691185055458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B7-4D9C-B7DF-C178E5169A69}"/>
                </c:ext>
              </c:extLst>
            </c:dLbl>
            <c:spPr>
              <a:noFill/>
              <a:ln>
                <a:noFill/>
              </a:ln>
              <a:effectLst/>
            </c:spPr>
            <c:txPr>
              <a:bodyPr/>
              <a:lstStyle/>
              <a:p>
                <a:pPr>
                  <a:defRPr sz="14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2014</c:v>
              </c:pt>
              <c:pt idx="1">
                <c:v>2015</c:v>
              </c:pt>
              <c:pt idx="2">
                <c:v>2016</c:v>
              </c:pt>
              <c:pt idx="3">
                <c:v>2017</c:v>
              </c:pt>
              <c:pt idx="4">
                <c:v>2018</c:v>
              </c:pt>
            </c:numLit>
          </c:cat>
          <c:val>
            <c:numRef>
              <c:f>'Summary Tables and Graphs'!$S$44:$W$44</c:f>
              <c:numCache>
                <c:formatCode>0.0</c:formatCode>
                <c:ptCount val="5"/>
                <c:pt idx="0">
                  <c:v>74.905259822560225</c:v>
                </c:pt>
                <c:pt idx="1">
                  <c:v>74.010583016476403</c:v>
                </c:pt>
                <c:pt idx="2">
                  <c:v>72.975411913815023</c:v>
                </c:pt>
                <c:pt idx="3">
                  <c:v>70.692839036755359</c:v>
                </c:pt>
                <c:pt idx="4">
                  <c:v>74.155830164765604</c:v>
                </c:pt>
              </c:numCache>
            </c:numRef>
          </c:val>
          <c:extLst>
            <c:ext xmlns:c16="http://schemas.microsoft.com/office/drawing/2014/chart" uri="{C3380CC4-5D6E-409C-BE32-E72D297353CC}">
              <c16:uniqueId val="{00000008-C9B7-4D9C-B7DF-C178E5169A69}"/>
            </c:ext>
          </c:extLst>
        </c:ser>
        <c:dLbls>
          <c:dLblPos val="outEnd"/>
          <c:showLegendKey val="0"/>
          <c:showVal val="1"/>
          <c:showCatName val="0"/>
          <c:showSerName val="0"/>
          <c:showPercent val="0"/>
          <c:showBubbleSize val="0"/>
        </c:dLbls>
        <c:gapWidth val="150"/>
        <c:axId val="150514688"/>
        <c:axId val="150531456"/>
      </c:barChart>
      <c:catAx>
        <c:axId val="150514688"/>
        <c:scaling>
          <c:orientation val="minMax"/>
        </c:scaling>
        <c:delete val="0"/>
        <c:axPos val="b"/>
        <c:numFmt formatCode="General" sourceLinked="1"/>
        <c:majorTickMark val="out"/>
        <c:minorTickMark val="none"/>
        <c:tickLblPos val="nextTo"/>
        <c:txPr>
          <a:bodyPr/>
          <a:lstStyle/>
          <a:p>
            <a:pPr>
              <a:defRPr sz="1400">
                <a:latin typeface="+mj-lt"/>
              </a:defRPr>
            </a:pPr>
            <a:endParaRPr lang="en-US"/>
          </a:p>
        </c:txPr>
        <c:crossAx val="150531456"/>
        <c:crosses val="autoZero"/>
        <c:auto val="1"/>
        <c:lblAlgn val="ctr"/>
        <c:lblOffset val="100"/>
        <c:noMultiLvlLbl val="0"/>
      </c:catAx>
      <c:valAx>
        <c:axId val="150531456"/>
        <c:scaling>
          <c:orientation val="minMax"/>
        </c:scaling>
        <c:delete val="0"/>
        <c:axPos val="l"/>
        <c:majorGridlines/>
        <c:numFmt formatCode="0" sourceLinked="0"/>
        <c:majorTickMark val="out"/>
        <c:minorTickMark val="none"/>
        <c:tickLblPos val="nextTo"/>
        <c:txPr>
          <a:bodyPr/>
          <a:lstStyle/>
          <a:p>
            <a:pPr>
              <a:defRPr sz="1500"/>
            </a:pPr>
            <a:endParaRPr lang="en-US"/>
          </a:p>
        </c:txPr>
        <c:crossAx val="150514688"/>
        <c:crosses val="autoZero"/>
        <c:crossBetween val="between"/>
      </c:valAx>
    </c:plotArea>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74095686448366E-2"/>
          <c:y val="3.7848977973945833E-2"/>
          <c:w val="0.90643247119863546"/>
          <c:h val="0.84814181950634215"/>
        </c:manualLayout>
      </c:layout>
      <c:barChart>
        <c:barDir val="col"/>
        <c:grouping val="clustered"/>
        <c:varyColors val="0"/>
        <c:ser>
          <c:idx val="0"/>
          <c:order val="0"/>
          <c:tx>
            <c:strRef>
              <c:f>'Summary Tables and Graphs'!$CJ$1</c:f>
              <c:strCache>
                <c:ptCount val="1"/>
                <c:pt idx="0">
                  <c:v>Office Weather Normalized Site EUI (kBtu/SQFT) 2014 - 2018 Observed &amp; Interpolated  Data (N=564) 5.5% decreased from 2014 to 2018</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1-00A4-405E-85DA-CC572474B29F}"/>
              </c:ext>
            </c:extLst>
          </c:dPt>
          <c:dPt>
            <c:idx val="1"/>
            <c:invertIfNegative val="0"/>
            <c:bubble3D val="0"/>
            <c:spPr>
              <a:solidFill>
                <a:schemeClr val="accent4"/>
              </a:solidFill>
            </c:spPr>
            <c:extLst>
              <c:ext xmlns:c16="http://schemas.microsoft.com/office/drawing/2014/chart" uri="{C3380CC4-5D6E-409C-BE32-E72D297353CC}">
                <c16:uniqueId val="{00000003-00A4-405E-85DA-CC572474B29F}"/>
              </c:ext>
            </c:extLst>
          </c:dPt>
          <c:dPt>
            <c:idx val="2"/>
            <c:invertIfNegative val="0"/>
            <c:bubble3D val="0"/>
            <c:spPr>
              <a:solidFill>
                <a:schemeClr val="accent5"/>
              </a:solidFill>
            </c:spPr>
            <c:extLst>
              <c:ext xmlns:c16="http://schemas.microsoft.com/office/drawing/2014/chart" uri="{C3380CC4-5D6E-409C-BE32-E72D297353CC}">
                <c16:uniqueId val="{00000005-00A4-405E-85DA-CC572474B29F}"/>
              </c:ext>
            </c:extLst>
          </c:dPt>
          <c:dPt>
            <c:idx val="3"/>
            <c:invertIfNegative val="0"/>
            <c:bubble3D val="0"/>
            <c:spPr>
              <a:solidFill>
                <a:schemeClr val="accent6"/>
              </a:solidFill>
            </c:spPr>
            <c:extLst>
              <c:ext xmlns:c16="http://schemas.microsoft.com/office/drawing/2014/chart" uri="{C3380CC4-5D6E-409C-BE32-E72D297353CC}">
                <c16:uniqueId val="{00000007-00A4-405E-85DA-CC572474B29F}"/>
              </c:ext>
            </c:extLst>
          </c:dPt>
          <c:dLbls>
            <c:dLbl>
              <c:idx val="0"/>
              <c:layout>
                <c:manualLayout>
                  <c:x val="0"/>
                  <c:y val="-1.96169725428583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A4-405E-85DA-CC572474B29F}"/>
                </c:ext>
              </c:extLst>
            </c:dLbl>
            <c:dLbl>
              <c:idx val="1"/>
              <c:layout>
                <c:manualLayout>
                  <c:x val="-3.3404596472474614E-3"/>
                  <c:y val="-2.8024246489797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A4-405E-85DA-CC572474B29F}"/>
                </c:ext>
              </c:extLst>
            </c:dLbl>
            <c:dLbl>
              <c:idx val="2"/>
              <c:layout>
                <c:manualLayout>
                  <c:x val="-1.6702298236237307E-3"/>
                  <c:y val="-1.68145478938785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A4-405E-85DA-CC572474B29F}"/>
                </c:ext>
              </c:extLst>
            </c:dLbl>
            <c:dLbl>
              <c:idx val="3"/>
              <c:layout>
                <c:manualLayout>
                  <c:x val="-1.6702298236237307E-3"/>
                  <c:y val="-4.4838794383676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A4-405E-85DA-CC572474B29F}"/>
                </c:ext>
              </c:extLst>
            </c:dLbl>
            <c:spPr>
              <a:noFill/>
              <a:ln>
                <a:noFill/>
              </a:ln>
              <a:effectLst/>
            </c:spPr>
            <c:txPr>
              <a:bodyPr/>
              <a:lstStyle/>
              <a:p>
                <a:pPr>
                  <a:defRPr sz="14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FF0000"/>
                </a:solidFill>
              </a:ln>
            </c:spPr>
            <c:trendlineType val="linear"/>
            <c:dispRSqr val="0"/>
            <c:dispEq val="0"/>
          </c:trendline>
          <c:cat>
            <c:numLit>
              <c:formatCode>General</c:formatCode>
              <c:ptCount val="5"/>
              <c:pt idx="0">
                <c:v>2014</c:v>
              </c:pt>
              <c:pt idx="1">
                <c:v>2015</c:v>
              </c:pt>
              <c:pt idx="2">
                <c:v>2016</c:v>
              </c:pt>
              <c:pt idx="3">
                <c:v>2017</c:v>
              </c:pt>
              <c:pt idx="4">
                <c:v>2018</c:v>
              </c:pt>
            </c:numLit>
          </c:cat>
          <c:val>
            <c:numRef>
              <c:f>'Summary Tables and Graphs'!$S$4:$W$4</c:f>
              <c:numCache>
                <c:formatCode>0.0</c:formatCode>
                <c:ptCount val="5"/>
                <c:pt idx="0">
                  <c:v>69.538829787234079</c:v>
                </c:pt>
                <c:pt idx="1">
                  <c:v>69.25070921985818</c:v>
                </c:pt>
                <c:pt idx="2">
                  <c:v>66.956028368794321</c:v>
                </c:pt>
                <c:pt idx="3">
                  <c:v>65.074468085106389</c:v>
                </c:pt>
                <c:pt idx="4">
                  <c:v>65.740780141843956</c:v>
                </c:pt>
              </c:numCache>
            </c:numRef>
          </c:val>
          <c:extLst>
            <c:ext xmlns:c16="http://schemas.microsoft.com/office/drawing/2014/chart" uri="{C3380CC4-5D6E-409C-BE32-E72D297353CC}">
              <c16:uniqueId val="{00000009-00A4-405E-85DA-CC572474B29F}"/>
            </c:ext>
          </c:extLst>
        </c:ser>
        <c:dLbls>
          <c:dLblPos val="outEnd"/>
          <c:showLegendKey val="0"/>
          <c:showVal val="1"/>
          <c:showCatName val="0"/>
          <c:showSerName val="0"/>
          <c:showPercent val="0"/>
          <c:showBubbleSize val="0"/>
        </c:dLbls>
        <c:gapWidth val="150"/>
        <c:axId val="150609920"/>
        <c:axId val="150611456"/>
      </c:barChart>
      <c:catAx>
        <c:axId val="150609920"/>
        <c:scaling>
          <c:orientation val="minMax"/>
        </c:scaling>
        <c:delete val="0"/>
        <c:axPos val="b"/>
        <c:numFmt formatCode="General" sourceLinked="1"/>
        <c:majorTickMark val="out"/>
        <c:minorTickMark val="none"/>
        <c:tickLblPos val="nextTo"/>
        <c:txPr>
          <a:bodyPr/>
          <a:lstStyle/>
          <a:p>
            <a:pPr>
              <a:defRPr sz="1500">
                <a:latin typeface="+mj-lt"/>
              </a:defRPr>
            </a:pPr>
            <a:endParaRPr lang="en-US"/>
          </a:p>
        </c:txPr>
        <c:crossAx val="150611456"/>
        <c:crosses val="autoZero"/>
        <c:auto val="1"/>
        <c:lblAlgn val="ctr"/>
        <c:lblOffset val="100"/>
        <c:noMultiLvlLbl val="0"/>
      </c:catAx>
      <c:valAx>
        <c:axId val="150611456"/>
        <c:scaling>
          <c:orientation val="minMax"/>
          <c:min val="50"/>
        </c:scaling>
        <c:delete val="0"/>
        <c:axPos val="l"/>
        <c:majorGridlines/>
        <c:numFmt formatCode="0" sourceLinked="0"/>
        <c:majorTickMark val="out"/>
        <c:minorTickMark val="none"/>
        <c:tickLblPos val="nextTo"/>
        <c:txPr>
          <a:bodyPr/>
          <a:lstStyle/>
          <a:p>
            <a:pPr>
              <a:defRPr sz="1500">
                <a:latin typeface="+mj-lt"/>
              </a:defRPr>
            </a:pPr>
            <a:endParaRPr lang="en-US"/>
          </a:p>
        </c:txPr>
        <c:crossAx val="150609920"/>
        <c:crosses val="autoZero"/>
        <c:crossBetween val="between"/>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 Tables and Graphs'!$BL$1</c:f>
              <c:strCache>
                <c:ptCount val="1"/>
                <c:pt idx="0">
                  <c:v>Multifamily Housing Weather Normalized Site EUI (kBtu/SQFT) 2014 - 2018 Observed &amp; Interpolated Data (N=633) 7% increased from 2014 to 2018</c:v>
                </c:pt>
              </c:strCache>
            </c:strRef>
          </c:tx>
          <c:invertIfNegative val="0"/>
          <c:dPt>
            <c:idx val="0"/>
            <c:invertIfNegative val="0"/>
            <c:bubble3D val="0"/>
            <c:spPr>
              <a:solidFill>
                <a:schemeClr val="accent3"/>
              </a:solidFill>
            </c:spPr>
            <c:extLst>
              <c:ext xmlns:c16="http://schemas.microsoft.com/office/drawing/2014/chart" uri="{C3380CC4-5D6E-409C-BE32-E72D297353CC}">
                <c16:uniqueId val="{00000001-651C-4022-8592-F178267C6CAD}"/>
              </c:ext>
            </c:extLst>
          </c:dPt>
          <c:dPt>
            <c:idx val="1"/>
            <c:invertIfNegative val="0"/>
            <c:bubble3D val="0"/>
            <c:spPr>
              <a:solidFill>
                <a:schemeClr val="accent4"/>
              </a:solidFill>
            </c:spPr>
            <c:extLst>
              <c:ext xmlns:c16="http://schemas.microsoft.com/office/drawing/2014/chart" uri="{C3380CC4-5D6E-409C-BE32-E72D297353CC}">
                <c16:uniqueId val="{00000003-651C-4022-8592-F178267C6CAD}"/>
              </c:ext>
            </c:extLst>
          </c:dPt>
          <c:dPt>
            <c:idx val="2"/>
            <c:invertIfNegative val="0"/>
            <c:bubble3D val="0"/>
            <c:spPr>
              <a:solidFill>
                <a:schemeClr val="accent5"/>
              </a:solidFill>
            </c:spPr>
            <c:extLst>
              <c:ext xmlns:c16="http://schemas.microsoft.com/office/drawing/2014/chart" uri="{C3380CC4-5D6E-409C-BE32-E72D297353CC}">
                <c16:uniqueId val="{00000005-651C-4022-8592-F178267C6CAD}"/>
              </c:ext>
            </c:extLst>
          </c:dPt>
          <c:dPt>
            <c:idx val="3"/>
            <c:invertIfNegative val="0"/>
            <c:bubble3D val="0"/>
            <c:spPr>
              <a:solidFill>
                <a:schemeClr val="accent6"/>
              </a:solidFill>
            </c:spPr>
            <c:extLst>
              <c:ext xmlns:c16="http://schemas.microsoft.com/office/drawing/2014/chart" uri="{C3380CC4-5D6E-409C-BE32-E72D297353CC}">
                <c16:uniqueId val="{00000007-651C-4022-8592-F178267C6CAD}"/>
              </c:ext>
            </c:extLst>
          </c:dPt>
          <c:dLbls>
            <c:dLbl>
              <c:idx val="0"/>
              <c:layout>
                <c:manualLayout>
                  <c:x val="-4.9971631023358045E-3"/>
                  <c:y val="-1.90780495022807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1C-4022-8592-F178267C6CAD}"/>
                </c:ext>
              </c:extLst>
            </c:dLbl>
            <c:dLbl>
              <c:idx val="1"/>
              <c:layout>
                <c:manualLayout>
                  <c:x val="-1.6958431251988648E-3"/>
                  <c:y val="-2.91190623013485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1C-4022-8592-F178267C6CAD}"/>
                </c:ext>
              </c:extLst>
            </c:dLbl>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a:solidFill>
                  <a:srgbClr val="FF0000"/>
                </a:solidFill>
              </a:ln>
            </c:spPr>
            <c:trendlineType val="linear"/>
            <c:dispRSqr val="0"/>
            <c:dispEq val="0"/>
          </c:trendline>
          <c:cat>
            <c:numLit>
              <c:formatCode>General</c:formatCode>
              <c:ptCount val="5"/>
              <c:pt idx="0">
                <c:v>2014</c:v>
              </c:pt>
              <c:pt idx="1">
                <c:v>2015</c:v>
              </c:pt>
              <c:pt idx="2">
                <c:v>2016</c:v>
              </c:pt>
              <c:pt idx="3">
                <c:v>2017</c:v>
              </c:pt>
              <c:pt idx="4">
                <c:v>2018</c:v>
              </c:pt>
            </c:numLit>
          </c:cat>
          <c:val>
            <c:numRef>
              <c:f>'Summary Tables and Graphs'!$S$3:$W$3</c:f>
              <c:numCache>
                <c:formatCode>0.0</c:formatCode>
                <c:ptCount val="5"/>
                <c:pt idx="0">
                  <c:v>61.037282780410813</c:v>
                </c:pt>
                <c:pt idx="1">
                  <c:v>60.811532385466123</c:v>
                </c:pt>
                <c:pt idx="2">
                  <c:v>60.363665086887842</c:v>
                </c:pt>
                <c:pt idx="3">
                  <c:v>60.665718799368065</c:v>
                </c:pt>
                <c:pt idx="4">
                  <c:v>65.283886255924088</c:v>
                </c:pt>
              </c:numCache>
            </c:numRef>
          </c:val>
          <c:extLst>
            <c:ext xmlns:c16="http://schemas.microsoft.com/office/drawing/2014/chart" uri="{C3380CC4-5D6E-409C-BE32-E72D297353CC}">
              <c16:uniqueId val="{00000009-651C-4022-8592-F178267C6CAD}"/>
            </c:ext>
          </c:extLst>
        </c:ser>
        <c:dLbls>
          <c:dLblPos val="outEnd"/>
          <c:showLegendKey val="0"/>
          <c:showVal val="1"/>
          <c:showCatName val="0"/>
          <c:showSerName val="0"/>
          <c:showPercent val="0"/>
          <c:showBubbleSize val="0"/>
        </c:dLbls>
        <c:gapWidth val="150"/>
        <c:axId val="150684416"/>
        <c:axId val="150685952"/>
      </c:barChart>
      <c:catAx>
        <c:axId val="150684416"/>
        <c:scaling>
          <c:orientation val="minMax"/>
        </c:scaling>
        <c:delete val="0"/>
        <c:axPos val="b"/>
        <c:numFmt formatCode="General" sourceLinked="1"/>
        <c:majorTickMark val="out"/>
        <c:minorTickMark val="none"/>
        <c:tickLblPos val="nextTo"/>
        <c:txPr>
          <a:bodyPr/>
          <a:lstStyle/>
          <a:p>
            <a:pPr>
              <a:defRPr sz="1500"/>
            </a:pPr>
            <a:endParaRPr lang="en-US"/>
          </a:p>
        </c:txPr>
        <c:crossAx val="150685952"/>
        <c:crosses val="autoZero"/>
        <c:auto val="1"/>
        <c:lblAlgn val="ctr"/>
        <c:lblOffset val="100"/>
        <c:noMultiLvlLbl val="0"/>
      </c:catAx>
      <c:valAx>
        <c:axId val="150685952"/>
        <c:scaling>
          <c:orientation val="minMax"/>
          <c:max val="70"/>
          <c:min val="50"/>
        </c:scaling>
        <c:delete val="0"/>
        <c:axPos val="l"/>
        <c:majorGridlines/>
        <c:numFmt formatCode="0" sourceLinked="0"/>
        <c:majorTickMark val="out"/>
        <c:minorTickMark val="none"/>
        <c:tickLblPos val="nextTo"/>
        <c:txPr>
          <a:bodyPr/>
          <a:lstStyle/>
          <a:p>
            <a:pPr>
              <a:defRPr sz="1500"/>
            </a:pPr>
            <a:endParaRPr lang="en-US"/>
          </a:p>
        </c:txPr>
        <c:crossAx val="15068441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Pt>
            <c:idx val="0"/>
            <c:bubble3D val="0"/>
            <c:spPr>
              <a:solidFill>
                <a:schemeClr val="accent1">
                  <a:lumMod val="60000"/>
                  <a:lumOff val="40000"/>
                </a:schemeClr>
              </a:solidFill>
            </c:spPr>
            <c:extLst>
              <c:ext xmlns:c16="http://schemas.microsoft.com/office/drawing/2014/chart" uri="{C3380CC4-5D6E-409C-BE32-E72D297353CC}">
                <c16:uniqueId val="{00000001-EEF2-4786-9F39-B16EF0FA7A84}"/>
              </c:ext>
            </c:extLst>
          </c:dPt>
          <c:dPt>
            <c:idx val="1"/>
            <c:bubble3D val="0"/>
            <c:spPr>
              <a:solidFill>
                <a:schemeClr val="accent4">
                  <a:lumMod val="40000"/>
                  <a:lumOff val="60000"/>
                </a:schemeClr>
              </a:solidFill>
            </c:spPr>
            <c:extLst>
              <c:ext xmlns:c16="http://schemas.microsoft.com/office/drawing/2014/chart" uri="{C3380CC4-5D6E-409C-BE32-E72D297353CC}">
                <c16:uniqueId val="{00000003-EEF2-4786-9F39-B16EF0FA7A84}"/>
              </c:ext>
            </c:extLst>
          </c:dPt>
          <c:dLbls>
            <c:spPr>
              <a:noFill/>
              <a:ln>
                <a:noFill/>
              </a:ln>
              <a:effectLst/>
            </c:spPr>
            <c:txPr>
              <a:bodyPr wrap="square" lIns="38100" tIns="19050" rIns="38100" bIns="19050" anchor="ctr">
                <a:spAutoFit/>
              </a:bodyPr>
              <a:lstStyle/>
              <a:p>
                <a:pPr>
                  <a:defRPr>
                    <a:latin typeface="Arial Narrow" panose="020B0606020202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numRef>
              <c:f>'Summary Charts Citywide'!$A$130:$A$132</c:f>
              <c:numCache>
                <c:formatCode>General</c:formatCode>
                <c:ptCount val="3"/>
              </c:numCache>
            </c:numRef>
          </c:cat>
          <c:val>
            <c:numRef>
              <c:f>'Summary Charts Citywide'!$B$130:$B$132</c:f>
              <c:numCache>
                <c:formatCode>General</c:formatCode>
                <c:ptCount val="3"/>
              </c:numCache>
            </c:numRef>
          </c:val>
          <c:extLst>
            <c:ext xmlns:c16="http://schemas.microsoft.com/office/drawing/2014/chart" uri="{C3380CC4-5D6E-409C-BE32-E72D297353CC}">
              <c16:uniqueId val="{00000004-EEF2-4786-9F39-B16EF0FA7A84}"/>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lumMod val="60000"/>
                  <a:lumOff val="40000"/>
                </a:schemeClr>
              </a:solidFill>
            </c:spPr>
            <c:extLst>
              <c:ext xmlns:c16="http://schemas.microsoft.com/office/drawing/2014/chart" uri="{C3380CC4-5D6E-409C-BE32-E72D297353CC}">
                <c16:uniqueId val="{00000001-A057-4759-B366-AA188DAAE378}"/>
              </c:ext>
            </c:extLst>
          </c:dPt>
          <c:dPt>
            <c:idx val="1"/>
            <c:bubble3D val="0"/>
            <c:spPr>
              <a:solidFill>
                <a:schemeClr val="accent5">
                  <a:lumMod val="40000"/>
                  <a:lumOff val="60000"/>
                </a:schemeClr>
              </a:solidFill>
            </c:spPr>
            <c:extLst>
              <c:ext xmlns:c16="http://schemas.microsoft.com/office/drawing/2014/chart" uri="{C3380CC4-5D6E-409C-BE32-E72D297353CC}">
                <c16:uniqueId val="{00000003-A057-4759-B366-AA188DAAE378}"/>
              </c:ext>
            </c:extLst>
          </c:dPt>
          <c:dPt>
            <c:idx val="2"/>
            <c:bubble3D val="0"/>
            <c:spPr>
              <a:solidFill>
                <a:schemeClr val="accent4">
                  <a:lumMod val="75000"/>
                </a:schemeClr>
              </a:solidFill>
              <a:ln>
                <a:solidFill>
                  <a:srgbClr val="0070C0"/>
                </a:solidFill>
              </a:ln>
            </c:spPr>
            <c:extLst>
              <c:ext xmlns:c16="http://schemas.microsoft.com/office/drawing/2014/chart" uri="{C3380CC4-5D6E-409C-BE32-E72D297353CC}">
                <c16:uniqueId val="{00000005-CD3A-408E-8433-57A0AB77C886}"/>
              </c:ext>
            </c:extLst>
          </c:dPt>
          <c:cat>
            <c:strRef>
              <c:f>'Summary Charts Citywide'!$N$115:$N$117</c:f>
              <c:strCache>
                <c:ptCount val="3"/>
                <c:pt idx="0">
                  <c:v>Buildings &amp; Energy</c:v>
                </c:pt>
                <c:pt idx="1">
                  <c:v>Transportation</c:v>
                </c:pt>
                <c:pt idx="2">
                  <c:v>Waste</c:v>
                </c:pt>
              </c:strCache>
            </c:strRef>
          </c:cat>
          <c:val>
            <c:numRef>
              <c:f>'Summary Charts Citywide'!$O$115:$O$117</c:f>
              <c:numCache>
                <c:formatCode>_(* #,##0.0_);_(* \(#,##0.0\);_(* "-"??_);_(@_)</c:formatCode>
                <c:ptCount val="3"/>
                <c:pt idx="0">
                  <c:v>0</c:v>
                </c:pt>
                <c:pt idx="1">
                  <c:v>0</c:v>
                </c:pt>
                <c:pt idx="2">
                  <c:v>0</c:v>
                </c:pt>
              </c:numCache>
            </c:numRef>
          </c:val>
          <c:extLst>
            <c:ext xmlns:c16="http://schemas.microsoft.com/office/drawing/2014/chart" uri="{C3380CC4-5D6E-409C-BE32-E72D297353CC}">
              <c16:uniqueId val="{00000004-A057-4759-B366-AA188DAAE378}"/>
            </c:ext>
          </c:extLst>
        </c:ser>
        <c:dLbls>
          <c:showLegendKey val="0"/>
          <c:showVal val="0"/>
          <c:showCatName val="0"/>
          <c:showSerName val="0"/>
          <c:showPercent val="0"/>
          <c:showBubbleSize val="0"/>
          <c:showLeaderLines val="1"/>
        </c:dLbls>
        <c:firstSliceAng val="0"/>
      </c:pieChart>
    </c:plotArea>
    <c:legend>
      <c:legendPos val="b"/>
      <c:legendEntry>
        <c:idx val="0"/>
        <c:txPr>
          <a:bodyPr/>
          <a:lstStyle/>
          <a:p>
            <a:pPr>
              <a:defRPr sz="1600">
                <a:latin typeface="+mj-lt"/>
              </a:defRPr>
            </a:pPr>
            <a:endParaRPr lang="en-US"/>
          </a:p>
        </c:txPr>
      </c:legendEntry>
      <c:legendEntry>
        <c:idx val="1"/>
        <c:txPr>
          <a:bodyPr/>
          <a:lstStyle/>
          <a:p>
            <a:pPr>
              <a:defRPr sz="1600">
                <a:latin typeface="+mj-lt"/>
              </a:defRPr>
            </a:pPr>
            <a:endParaRPr lang="en-US"/>
          </a:p>
        </c:txPr>
      </c:legendEntry>
      <c:legendEntry>
        <c:idx val="2"/>
        <c:txPr>
          <a:bodyPr/>
          <a:lstStyle/>
          <a:p>
            <a:pPr>
              <a:defRPr sz="1600">
                <a:latin typeface="+mj-lt"/>
              </a:defRPr>
            </a:pPr>
            <a:endParaRPr lang="en-US"/>
          </a:p>
        </c:txPr>
      </c:legendEntry>
      <c:layout>
        <c:manualLayout>
          <c:xMode val="edge"/>
          <c:yMode val="edge"/>
          <c:x val="2.5952715561855549E-2"/>
          <c:y val="0.10762633087793028"/>
          <c:w val="0.80719916784412049"/>
          <c:h val="0.89237366912206972"/>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0"/>
            <c:bubble3D val="0"/>
            <c:spPr>
              <a:solidFill>
                <a:schemeClr val="accent5">
                  <a:lumMod val="40000"/>
                  <a:lumOff val="60000"/>
                </a:schemeClr>
              </a:solidFill>
            </c:spPr>
            <c:extLst>
              <c:ext xmlns:c16="http://schemas.microsoft.com/office/drawing/2014/chart" uri="{C3380CC4-5D6E-409C-BE32-E72D297353CC}">
                <c16:uniqueId val="{00000001-796A-4039-A781-B31552E6D68F}"/>
              </c:ext>
            </c:extLst>
          </c:dPt>
          <c:dPt>
            <c:idx val="1"/>
            <c:bubble3D val="0"/>
            <c:spPr>
              <a:solidFill>
                <a:srgbClr val="0070C0"/>
              </a:solidFill>
            </c:spPr>
            <c:extLst>
              <c:ext xmlns:c16="http://schemas.microsoft.com/office/drawing/2014/chart" uri="{C3380CC4-5D6E-409C-BE32-E72D297353CC}">
                <c16:uniqueId val="{00000003-796A-4039-A781-B31552E6D68F}"/>
              </c:ext>
            </c:extLst>
          </c:dPt>
          <c:dPt>
            <c:idx val="2"/>
            <c:bubble3D val="0"/>
            <c:spPr>
              <a:solidFill>
                <a:schemeClr val="accent1">
                  <a:lumMod val="60000"/>
                  <a:lumOff val="40000"/>
                </a:schemeClr>
              </a:solidFill>
            </c:spPr>
            <c:extLst>
              <c:ext xmlns:c16="http://schemas.microsoft.com/office/drawing/2014/chart" uri="{C3380CC4-5D6E-409C-BE32-E72D297353CC}">
                <c16:uniqueId val="{00000005-796A-4039-A781-B31552E6D68F}"/>
              </c:ext>
            </c:extLst>
          </c:dPt>
          <c:dLbls>
            <c:dLbl>
              <c:idx val="0"/>
              <c:layout>
                <c:manualLayout>
                  <c:x val="-0.12262833675564681"/>
                  <c:y val="0.193058907202703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6A-4039-A781-B31552E6D68F}"/>
                </c:ext>
              </c:extLst>
            </c:dLbl>
            <c:dLbl>
              <c:idx val="1"/>
              <c:layout>
                <c:manualLayout>
                  <c:x val="-1.944520795270201E-4"/>
                  <c:y val="-4.04930115707277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6A-4039-A781-B31552E6D68F}"/>
                </c:ext>
              </c:extLst>
            </c:dLbl>
            <c:dLbl>
              <c:idx val="2"/>
              <c:layout>
                <c:manualLayout>
                  <c:x val="0.18274518046640473"/>
                  <c:y val="-0.161693201185394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6A-4039-A781-B31552E6D68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val>
            <c:numRef>
              <c:f>Sheet1!$H$2:$H$4</c:f>
              <c:numCache>
                <c:formatCode>0%</c:formatCode>
                <c:ptCount val="3"/>
                <c:pt idx="0">
                  <c:v>0.23</c:v>
                </c:pt>
                <c:pt idx="1">
                  <c:v>4.2750098561720941E-2</c:v>
                </c:pt>
                <c:pt idx="2">
                  <c:v>0.73</c:v>
                </c:pt>
              </c:numCache>
            </c:numRef>
          </c:val>
          <c:extLst>
            <c:ext xmlns:c16="http://schemas.microsoft.com/office/drawing/2014/chart" uri="{C3380CC4-5D6E-409C-BE32-E72D297353CC}">
              <c16:uniqueId val="{00000006-796A-4039-A781-B31552E6D68F}"/>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0"/>
            <c:bubble3D val="0"/>
            <c:spPr>
              <a:solidFill>
                <a:schemeClr val="accent4">
                  <a:lumMod val="40000"/>
                  <a:lumOff val="60000"/>
                </a:schemeClr>
              </a:solidFill>
            </c:spPr>
            <c:extLst>
              <c:ext xmlns:c16="http://schemas.microsoft.com/office/drawing/2014/chart" uri="{C3380CC4-5D6E-409C-BE32-E72D297353CC}">
                <c16:uniqueId val="{00000001-7491-4C8D-93D0-9523C111C0E5}"/>
              </c:ext>
            </c:extLst>
          </c:dPt>
          <c:dPt>
            <c:idx val="1"/>
            <c:bubble3D val="0"/>
            <c:spPr>
              <a:solidFill>
                <a:srgbClr val="0070C0"/>
              </a:solidFill>
            </c:spPr>
            <c:extLst>
              <c:ext xmlns:c16="http://schemas.microsoft.com/office/drawing/2014/chart" uri="{C3380CC4-5D6E-409C-BE32-E72D297353CC}">
                <c16:uniqueId val="{00000003-7491-4C8D-93D0-9523C111C0E5}"/>
              </c:ext>
            </c:extLst>
          </c:dPt>
          <c:dPt>
            <c:idx val="2"/>
            <c:bubble3D val="0"/>
            <c:spPr>
              <a:solidFill>
                <a:schemeClr val="accent1">
                  <a:lumMod val="60000"/>
                  <a:lumOff val="40000"/>
                </a:schemeClr>
              </a:solidFill>
            </c:spPr>
            <c:extLst>
              <c:ext xmlns:c16="http://schemas.microsoft.com/office/drawing/2014/chart" uri="{C3380CC4-5D6E-409C-BE32-E72D297353CC}">
                <c16:uniqueId val="{00000005-7491-4C8D-93D0-9523C111C0E5}"/>
              </c:ext>
            </c:extLst>
          </c:dPt>
          <c:dLbls>
            <c:dLbl>
              <c:idx val="0"/>
              <c:layout>
                <c:manualLayout>
                  <c:x val="-0.11539238845144358"/>
                  <c:y val="0.18604879403607677"/>
                </c:manualLayout>
              </c:layout>
              <c:tx>
                <c:rich>
                  <a:bodyPr/>
                  <a:lstStyle/>
                  <a:p>
                    <a:r>
                      <a:rPr lang="en-US" dirty="0"/>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91-4C8D-93D0-9523C111C0E5}"/>
                </c:ext>
              </c:extLst>
            </c:dLbl>
            <c:dLbl>
              <c:idx val="1"/>
              <c:layout>
                <c:manualLayout>
                  <c:x val="-7.6432633420822401E-3"/>
                  <c:y val="6.77324032618376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91-4C8D-93D0-9523C111C0E5}"/>
                </c:ext>
              </c:extLst>
            </c:dLbl>
            <c:dLbl>
              <c:idx val="2"/>
              <c:layout>
                <c:manualLayout>
                  <c:x val="0.17477712160979877"/>
                  <c:y val="-0.16859526534143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91-4C8D-93D0-9523C111C0E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val>
            <c:numRef>
              <c:f>Sheet1!$G$2:$G$4</c:f>
              <c:numCache>
                <c:formatCode>0%</c:formatCode>
                <c:ptCount val="3"/>
                <c:pt idx="0">
                  <c:v>0.21017343252335408</c:v>
                </c:pt>
                <c:pt idx="1">
                  <c:v>4.3188277112096517E-2</c:v>
                </c:pt>
                <c:pt idx="2">
                  <c:v>0.74663829036454943</c:v>
                </c:pt>
              </c:numCache>
            </c:numRef>
          </c:val>
          <c:extLst>
            <c:ext xmlns:c16="http://schemas.microsoft.com/office/drawing/2014/chart" uri="{C3380CC4-5D6E-409C-BE32-E72D297353CC}">
              <c16:uniqueId val="{00000006-7491-4C8D-93D0-9523C111C0E5}"/>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Pt>
            <c:idx val="0"/>
            <c:bubble3D val="0"/>
            <c:spPr>
              <a:solidFill>
                <a:schemeClr val="accent4">
                  <a:lumMod val="40000"/>
                  <a:lumOff val="60000"/>
                </a:schemeClr>
              </a:solidFill>
            </c:spPr>
            <c:extLst>
              <c:ext xmlns:c16="http://schemas.microsoft.com/office/drawing/2014/chart" uri="{C3380CC4-5D6E-409C-BE32-E72D297353CC}">
                <c16:uniqueId val="{00000001-8F08-45FA-B91D-B39E5AD3538E}"/>
              </c:ext>
            </c:extLst>
          </c:dPt>
          <c:dPt>
            <c:idx val="1"/>
            <c:bubble3D val="0"/>
            <c:spPr>
              <a:solidFill>
                <a:srgbClr val="0070C0"/>
              </a:solidFill>
            </c:spPr>
            <c:extLst>
              <c:ext xmlns:c16="http://schemas.microsoft.com/office/drawing/2014/chart" uri="{C3380CC4-5D6E-409C-BE32-E72D297353CC}">
                <c16:uniqueId val="{00000003-8F08-45FA-B91D-B39E5AD3538E}"/>
              </c:ext>
            </c:extLst>
          </c:dPt>
          <c:dPt>
            <c:idx val="2"/>
            <c:bubble3D val="0"/>
            <c:spPr>
              <a:solidFill>
                <a:schemeClr val="accent1">
                  <a:lumMod val="60000"/>
                  <a:lumOff val="40000"/>
                </a:schemeClr>
              </a:solidFill>
            </c:spPr>
            <c:extLst>
              <c:ext xmlns:c16="http://schemas.microsoft.com/office/drawing/2014/chart" uri="{C3380CC4-5D6E-409C-BE32-E72D297353CC}">
                <c16:uniqueId val="{00000005-8F08-45FA-B91D-B39E5AD3538E}"/>
              </c:ext>
            </c:extLst>
          </c:dPt>
          <c:dLbls>
            <c:dLbl>
              <c:idx val="1"/>
              <c:layout>
                <c:manualLayout>
                  <c:x val="-1.8103674540682416E-3"/>
                  <c:y val="2.427055993000874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08-45FA-B91D-B39E5AD3538E}"/>
                </c:ext>
              </c:extLst>
            </c:dLbl>
            <c:dLbl>
              <c:idx val="2"/>
              <c:layout>
                <c:manualLayout>
                  <c:x val="0.15120997375328085"/>
                  <c:y val="-0.2600014581510643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08-45FA-B91D-B39E5AD3538E}"/>
                </c:ext>
              </c:extLst>
            </c:dLbl>
            <c:spPr>
              <a:noFill/>
              <a:ln>
                <a:noFill/>
              </a:ln>
              <a:effectLst/>
            </c:spPr>
            <c:dLblPos val="ctr"/>
            <c:showLegendKey val="0"/>
            <c:showVal val="1"/>
            <c:showCatName val="0"/>
            <c:showSerName val="0"/>
            <c:showPercent val="0"/>
            <c:showBubbleSize val="0"/>
            <c:showLeaderLines val="1"/>
            <c:extLst>
              <c:ext xmlns:c15="http://schemas.microsoft.com/office/drawing/2012/chart" uri="{CE6537A1-D6FC-4f65-9D91-7224C49458BB}"/>
            </c:extLst>
          </c:dLbls>
          <c:val>
            <c:numRef>
              <c:f>Sheet1!$F$2:$F$4</c:f>
              <c:numCache>
                <c:formatCode>0%</c:formatCode>
                <c:ptCount val="3"/>
                <c:pt idx="0">
                  <c:v>0.18664711235306305</c:v>
                </c:pt>
                <c:pt idx="1">
                  <c:v>3.3421585196096636E-2</c:v>
                </c:pt>
                <c:pt idx="2">
                  <c:v>0.77383723186209308</c:v>
                </c:pt>
              </c:numCache>
            </c:numRef>
          </c:val>
          <c:extLst>
            <c:ext xmlns:c16="http://schemas.microsoft.com/office/drawing/2014/chart" uri="{C3380CC4-5D6E-409C-BE32-E72D297353CC}">
              <c16:uniqueId val="{00000006-8F08-45FA-B91D-B39E5AD3538E}"/>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8942612201668"/>
          <c:y val="9.6805660305377114E-2"/>
          <c:w val="0.86332184728409544"/>
          <c:h val="0.79053260515496293"/>
        </c:manualLayout>
      </c:layout>
      <c:barChart>
        <c:barDir val="col"/>
        <c:grouping val="stacked"/>
        <c:varyColors val="0"/>
        <c:ser>
          <c:idx val="0"/>
          <c:order val="0"/>
          <c:tx>
            <c:strRef>
              <c:f>Sheet1!$F$4</c:f>
              <c:strCache>
                <c:ptCount val="1"/>
                <c:pt idx="0">
                  <c:v>Certified</c:v>
                </c:pt>
              </c:strCache>
            </c:strRef>
          </c:tx>
          <c:spPr>
            <a:solidFill>
              <a:srgbClr val="92D050"/>
            </a:solidFill>
          </c:spPr>
          <c:invertIfNegative val="0"/>
          <c:dLbls>
            <c:spPr>
              <a:noFill/>
              <a:ln>
                <a:noFill/>
              </a:ln>
              <a:effectLst/>
            </c:spPr>
            <c:txPr>
              <a:bodyPr/>
              <a:lstStyle/>
              <a:p>
                <a:pPr>
                  <a:defRPr sz="18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Sheet1!$G$4</c:f>
              <c:numCache>
                <c:formatCode>0</c:formatCode>
                <c:ptCount val="1"/>
                <c:pt idx="0">
                  <c:v>59</c:v>
                </c:pt>
              </c:numCache>
            </c:numRef>
          </c:val>
          <c:extLst>
            <c:ext xmlns:c16="http://schemas.microsoft.com/office/drawing/2014/chart" uri="{C3380CC4-5D6E-409C-BE32-E72D297353CC}">
              <c16:uniqueId val="{00000000-BC56-446D-8EDF-1ED2698B2B3F}"/>
            </c:ext>
          </c:extLst>
        </c:ser>
        <c:ser>
          <c:idx val="1"/>
          <c:order val="1"/>
          <c:tx>
            <c:strRef>
              <c:f>Sheet1!$F$5</c:f>
              <c:strCache>
                <c:ptCount val="1"/>
                <c:pt idx="0">
                  <c:v>Silver</c:v>
                </c:pt>
              </c:strCache>
            </c:strRef>
          </c:tx>
          <c:spPr>
            <a:solidFill>
              <a:srgbClr val="A6A6A6"/>
            </a:solidFill>
          </c:spPr>
          <c:invertIfNegative val="0"/>
          <c:dLbls>
            <c:spPr>
              <a:noFill/>
              <a:ln>
                <a:noFill/>
              </a:ln>
              <a:effectLst/>
            </c:spPr>
            <c:txPr>
              <a:bodyPr/>
              <a:lstStyle/>
              <a:p>
                <a:pPr>
                  <a:defRPr sz="18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Sheet1!$G$5</c:f>
              <c:numCache>
                <c:formatCode>0</c:formatCode>
                <c:ptCount val="1"/>
                <c:pt idx="0">
                  <c:v>106</c:v>
                </c:pt>
              </c:numCache>
            </c:numRef>
          </c:val>
          <c:extLst>
            <c:ext xmlns:c16="http://schemas.microsoft.com/office/drawing/2014/chart" uri="{C3380CC4-5D6E-409C-BE32-E72D297353CC}">
              <c16:uniqueId val="{00000001-BC56-446D-8EDF-1ED2698B2B3F}"/>
            </c:ext>
          </c:extLst>
        </c:ser>
        <c:ser>
          <c:idx val="2"/>
          <c:order val="2"/>
          <c:tx>
            <c:strRef>
              <c:f>Sheet1!$F$6</c:f>
              <c:strCache>
                <c:ptCount val="1"/>
                <c:pt idx="0">
                  <c:v>Gold</c:v>
                </c:pt>
              </c:strCache>
            </c:strRef>
          </c:tx>
          <c:spPr>
            <a:solidFill>
              <a:srgbClr val="C79451"/>
            </a:solidFill>
          </c:spPr>
          <c:invertIfNegative val="0"/>
          <c:dLbls>
            <c:spPr>
              <a:noFill/>
              <a:ln>
                <a:noFill/>
              </a:ln>
              <a:effectLst/>
            </c:spPr>
            <c:txPr>
              <a:bodyPr/>
              <a:lstStyle/>
              <a:p>
                <a:pPr>
                  <a:defRPr sz="18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Sheet1!$G$6</c:f>
              <c:numCache>
                <c:formatCode>0</c:formatCode>
                <c:ptCount val="1"/>
                <c:pt idx="0">
                  <c:v>168</c:v>
                </c:pt>
              </c:numCache>
            </c:numRef>
          </c:val>
          <c:extLst>
            <c:ext xmlns:c16="http://schemas.microsoft.com/office/drawing/2014/chart" uri="{C3380CC4-5D6E-409C-BE32-E72D297353CC}">
              <c16:uniqueId val="{00000002-BC56-446D-8EDF-1ED2698B2B3F}"/>
            </c:ext>
          </c:extLst>
        </c:ser>
        <c:ser>
          <c:idx val="3"/>
          <c:order val="3"/>
          <c:tx>
            <c:strRef>
              <c:f>Sheet1!$F$7</c:f>
              <c:strCache>
                <c:ptCount val="1"/>
                <c:pt idx="0">
                  <c:v>Platinum</c:v>
                </c:pt>
              </c:strCache>
            </c:strRef>
          </c:tx>
          <c:spPr>
            <a:solidFill>
              <a:srgbClr val="7F7F7F"/>
            </a:solidFill>
          </c:spPr>
          <c:invertIfNegative val="0"/>
          <c:dLbls>
            <c:spPr>
              <a:noFill/>
              <a:ln>
                <a:noFill/>
              </a:ln>
              <a:effectLst/>
            </c:spPr>
            <c:txPr>
              <a:bodyPr/>
              <a:lstStyle/>
              <a:p>
                <a:pPr>
                  <a:defRPr sz="18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Sheet1!$G$7</c:f>
              <c:numCache>
                <c:formatCode>0</c:formatCode>
                <c:ptCount val="1"/>
                <c:pt idx="0">
                  <c:v>33</c:v>
                </c:pt>
              </c:numCache>
            </c:numRef>
          </c:val>
          <c:extLst>
            <c:ext xmlns:c16="http://schemas.microsoft.com/office/drawing/2014/chart" uri="{C3380CC4-5D6E-409C-BE32-E72D297353CC}">
              <c16:uniqueId val="{00000003-BC56-446D-8EDF-1ED2698B2B3F}"/>
            </c:ext>
          </c:extLst>
        </c:ser>
        <c:dLbls>
          <c:dLblPos val="ctr"/>
          <c:showLegendKey val="0"/>
          <c:showVal val="1"/>
          <c:showCatName val="0"/>
          <c:showSerName val="0"/>
          <c:showPercent val="0"/>
          <c:showBubbleSize val="0"/>
        </c:dLbls>
        <c:gapWidth val="150"/>
        <c:overlap val="100"/>
        <c:axId val="146429824"/>
        <c:axId val="146431360"/>
      </c:barChart>
      <c:catAx>
        <c:axId val="146429824"/>
        <c:scaling>
          <c:orientation val="minMax"/>
        </c:scaling>
        <c:delete val="1"/>
        <c:axPos val="b"/>
        <c:majorTickMark val="out"/>
        <c:minorTickMark val="none"/>
        <c:tickLblPos val="nextTo"/>
        <c:crossAx val="146431360"/>
        <c:crosses val="autoZero"/>
        <c:auto val="1"/>
        <c:lblAlgn val="ctr"/>
        <c:lblOffset val="100"/>
        <c:noMultiLvlLbl val="0"/>
      </c:catAx>
      <c:valAx>
        <c:axId val="146431360"/>
        <c:scaling>
          <c:orientation val="minMax"/>
          <c:max val="375"/>
          <c:min val="0"/>
        </c:scaling>
        <c:delete val="0"/>
        <c:axPos val="l"/>
        <c:majorGridlines/>
        <c:numFmt formatCode="0" sourceLinked="1"/>
        <c:majorTickMark val="out"/>
        <c:minorTickMark val="none"/>
        <c:tickLblPos val="nextTo"/>
        <c:txPr>
          <a:bodyPr/>
          <a:lstStyle/>
          <a:p>
            <a:pPr>
              <a:defRPr sz="1400">
                <a:latin typeface="Trebuchet MS" panose="020B0603020202020204" pitchFamily="34" charset="0"/>
              </a:defRPr>
            </a:pPr>
            <a:endParaRPr lang="en-US"/>
          </a:p>
        </c:txPr>
        <c:crossAx val="146429824"/>
        <c:crosses val="autoZero"/>
        <c:crossBetween val="between"/>
      </c:valAx>
    </c:plotArea>
    <c:legend>
      <c:legendPos val="b"/>
      <c:layout>
        <c:manualLayout>
          <c:xMode val="edge"/>
          <c:yMode val="edge"/>
          <c:x val="1.9594186466869723E-2"/>
          <c:y val="0.9332626845770311"/>
          <c:w val="0.97793690057718174"/>
          <c:h val="6.5114531138153187E-2"/>
        </c:manualLayout>
      </c:layout>
      <c:overlay val="0"/>
      <c:txPr>
        <a:bodyPr/>
        <a:lstStyle/>
        <a:p>
          <a:pPr>
            <a:defRPr sz="1200">
              <a:latin typeface="Trebuchet MS" panose="020B0603020202020204" pitchFamily="34" charset="0"/>
            </a:defRPr>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56441170676247"/>
          <c:y val="3.8107170324802493E-2"/>
          <c:w val="0.73263801399825024"/>
          <c:h val="0.87033134670320911"/>
        </c:manualLayout>
      </c:layout>
      <c:barChart>
        <c:barDir val="col"/>
        <c:grouping val="stacked"/>
        <c:varyColors val="0"/>
        <c:ser>
          <c:idx val="1"/>
          <c:order val="0"/>
          <c:tx>
            <c:v>2014</c:v>
          </c:tx>
          <c:spPr>
            <a:solidFill>
              <a:srgbClr val="FFC000"/>
            </a:solidFill>
          </c:spPr>
          <c:invertIfNegative val="0"/>
          <c:dLbls>
            <c:spPr>
              <a:noFill/>
              <a:ln>
                <a:noFill/>
              </a:ln>
              <a:effectLst/>
            </c:spPr>
            <c:txPr>
              <a:bodyPr/>
              <a:lstStyle/>
              <a:p>
                <a:pPr>
                  <a:defRPr sz="14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Sheet1!$B$47</c:f>
              <c:numCache>
                <c:formatCode>0</c:formatCode>
                <c:ptCount val="1"/>
                <c:pt idx="0">
                  <c:v>10</c:v>
                </c:pt>
              </c:numCache>
            </c:numRef>
          </c:val>
          <c:extLst>
            <c:ext xmlns:c16="http://schemas.microsoft.com/office/drawing/2014/chart" uri="{C3380CC4-5D6E-409C-BE32-E72D297353CC}">
              <c16:uniqueId val="{00000000-2CB6-4C0E-9001-81773EB891C7}"/>
            </c:ext>
          </c:extLst>
        </c:ser>
        <c:ser>
          <c:idx val="0"/>
          <c:order val="1"/>
          <c:tx>
            <c:v>2015</c:v>
          </c:tx>
          <c:spPr>
            <a:solidFill>
              <a:srgbClr val="EF4555"/>
            </a:solidFill>
          </c:spPr>
          <c:invertIfNegative val="0"/>
          <c:dLbls>
            <c:spPr>
              <a:noFill/>
              <a:ln>
                <a:noFill/>
              </a:ln>
              <a:effectLst/>
            </c:spPr>
            <c:txPr>
              <a:bodyPr/>
              <a:lstStyle/>
              <a:p>
                <a:pPr>
                  <a:defRPr sz="16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Sheet1!$B$48</c:f>
              <c:numCache>
                <c:formatCode>0</c:formatCode>
                <c:ptCount val="1"/>
                <c:pt idx="0">
                  <c:v>32</c:v>
                </c:pt>
              </c:numCache>
            </c:numRef>
          </c:val>
          <c:extLst>
            <c:ext xmlns:c16="http://schemas.microsoft.com/office/drawing/2014/chart" uri="{C3380CC4-5D6E-409C-BE32-E72D297353CC}">
              <c16:uniqueId val="{00000001-2CB6-4C0E-9001-81773EB891C7}"/>
            </c:ext>
          </c:extLst>
        </c:ser>
        <c:ser>
          <c:idx val="2"/>
          <c:order val="2"/>
          <c:tx>
            <c:v>2016</c:v>
          </c:tx>
          <c:spPr>
            <a:solidFill>
              <a:srgbClr val="99FF66"/>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B6-4C0E-9001-81773EB891C7}"/>
                </c:ext>
              </c:extLst>
            </c:dLbl>
            <c:spPr>
              <a:noFill/>
              <a:ln>
                <a:noFill/>
              </a:ln>
              <a:effectLst/>
            </c:spPr>
            <c:txPr>
              <a:bodyPr/>
              <a:lstStyle/>
              <a:p>
                <a:pPr>
                  <a:defRPr sz="1600">
                    <a:latin typeface="Trebuchet MS" panose="020B0603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Sheet1!$B$49</c:f>
              <c:numCache>
                <c:formatCode>0</c:formatCode>
                <c:ptCount val="1"/>
                <c:pt idx="0">
                  <c:v>74</c:v>
                </c:pt>
              </c:numCache>
            </c:numRef>
          </c:val>
          <c:extLst>
            <c:ext xmlns:c16="http://schemas.microsoft.com/office/drawing/2014/chart" uri="{C3380CC4-5D6E-409C-BE32-E72D297353CC}">
              <c16:uniqueId val="{00000003-2CB6-4C0E-9001-81773EB891C7}"/>
            </c:ext>
          </c:extLst>
        </c:ser>
        <c:ser>
          <c:idx val="3"/>
          <c:order val="3"/>
          <c:tx>
            <c:v>2017</c:v>
          </c:tx>
          <c:spPr>
            <a:solidFill>
              <a:schemeClr val="accent4">
                <a:lumMod val="60000"/>
                <a:lumOff val="40000"/>
              </a:schemeClr>
            </a:solidFill>
          </c:spPr>
          <c:invertIfNegative val="0"/>
          <c:dLbls>
            <c:spPr>
              <a:noFill/>
              <a:ln>
                <a:noFill/>
              </a:ln>
              <a:effectLst/>
            </c:spPr>
            <c:txPr>
              <a:bodyPr/>
              <a:lstStyle/>
              <a:p>
                <a:pPr>
                  <a:defRPr sz="16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Sheet1!$B$50</c:f>
              <c:numCache>
                <c:formatCode>0</c:formatCode>
                <c:ptCount val="1"/>
                <c:pt idx="0">
                  <c:v>139</c:v>
                </c:pt>
              </c:numCache>
            </c:numRef>
          </c:val>
          <c:extLst>
            <c:ext xmlns:c16="http://schemas.microsoft.com/office/drawing/2014/chart" uri="{C3380CC4-5D6E-409C-BE32-E72D297353CC}">
              <c16:uniqueId val="{00000004-2CB6-4C0E-9001-81773EB891C7}"/>
            </c:ext>
          </c:extLst>
        </c:ser>
        <c:ser>
          <c:idx val="4"/>
          <c:order val="4"/>
          <c:tx>
            <c:v>2018</c:v>
          </c:tx>
          <c:spPr>
            <a:solidFill>
              <a:srgbClr val="E691EF"/>
            </a:solidFill>
          </c:spPr>
          <c:invertIfNegative val="0"/>
          <c:dLbls>
            <c:dLbl>
              <c:idx val="0"/>
              <c:tx>
                <c:rich>
                  <a:bodyPr/>
                  <a:lstStyle/>
                  <a:p>
                    <a:pPr>
                      <a:defRPr sz="1600">
                        <a:latin typeface="Trebuchet MS" panose="020B0603020202020204" pitchFamily="34" charset="0"/>
                      </a:defRPr>
                    </a:pPr>
                    <a:r>
                      <a:rPr lang="en-US" sz="1600" dirty="0">
                        <a:latin typeface="Trebuchet MS" panose="020B0603020202020204" pitchFamily="34" charset="0"/>
                      </a:rPr>
                      <a:t>111</a:t>
                    </a:r>
                    <a:endParaRPr lang="en-US" dirty="0"/>
                  </a:p>
                </c:rich>
              </c:tx>
              <c:numFmt formatCode="#,##0" sourceLinked="0"/>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B6-4C0E-9001-81773EB891C7}"/>
                </c:ext>
              </c:extLst>
            </c:dLbl>
            <c:spPr>
              <a:noFill/>
              <a:ln>
                <a:noFill/>
              </a:ln>
              <a:effectLst/>
            </c:spPr>
            <c:txPr>
              <a:bodyPr/>
              <a:lstStyle/>
              <a:p>
                <a:pPr>
                  <a:defRPr sz="1600">
                    <a:latin typeface="Trebuchet MS" panose="020B0603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Sheet1!$B$50</c:f>
              <c:numCache>
                <c:formatCode>0</c:formatCode>
                <c:ptCount val="1"/>
                <c:pt idx="0">
                  <c:v>139</c:v>
                </c:pt>
              </c:numCache>
            </c:numRef>
          </c:val>
          <c:extLst>
            <c:ext xmlns:c16="http://schemas.microsoft.com/office/drawing/2014/chart" uri="{C3380CC4-5D6E-409C-BE32-E72D297353CC}">
              <c16:uniqueId val="{00000006-2CB6-4C0E-9001-81773EB891C7}"/>
            </c:ext>
          </c:extLst>
        </c:ser>
        <c:dLbls>
          <c:showLegendKey val="0"/>
          <c:showVal val="0"/>
          <c:showCatName val="0"/>
          <c:showSerName val="0"/>
          <c:showPercent val="0"/>
          <c:showBubbleSize val="0"/>
        </c:dLbls>
        <c:gapWidth val="150"/>
        <c:overlap val="100"/>
        <c:axId val="147554304"/>
        <c:axId val="147555840"/>
      </c:barChart>
      <c:catAx>
        <c:axId val="147554304"/>
        <c:scaling>
          <c:orientation val="minMax"/>
        </c:scaling>
        <c:delete val="1"/>
        <c:axPos val="b"/>
        <c:majorTickMark val="out"/>
        <c:minorTickMark val="none"/>
        <c:tickLblPos val="nextTo"/>
        <c:crossAx val="147555840"/>
        <c:crosses val="autoZero"/>
        <c:auto val="1"/>
        <c:lblAlgn val="ctr"/>
        <c:lblOffset val="100"/>
        <c:noMultiLvlLbl val="0"/>
      </c:catAx>
      <c:valAx>
        <c:axId val="147555840"/>
        <c:scaling>
          <c:orientation val="minMax"/>
          <c:max val="370"/>
          <c:min val="0"/>
        </c:scaling>
        <c:delete val="0"/>
        <c:axPos val="l"/>
        <c:majorGridlines/>
        <c:numFmt formatCode="0" sourceLinked="1"/>
        <c:majorTickMark val="out"/>
        <c:minorTickMark val="none"/>
        <c:tickLblPos val="nextTo"/>
        <c:txPr>
          <a:bodyPr/>
          <a:lstStyle/>
          <a:p>
            <a:pPr>
              <a:defRPr sz="1400"/>
            </a:pPr>
            <a:endParaRPr lang="en-US"/>
          </a:p>
        </c:txPr>
        <c:crossAx val="147554304"/>
        <c:crosses val="autoZero"/>
        <c:crossBetween val="between"/>
      </c:valAx>
    </c:plotArea>
    <c:legend>
      <c:legendPos val="r"/>
      <c:layout>
        <c:manualLayout>
          <c:xMode val="edge"/>
          <c:yMode val="edge"/>
          <c:x val="7.9530277199413552E-2"/>
          <c:y val="0.93870156770944191"/>
          <c:w val="0.86310173028913606"/>
          <c:h val="4.3560273197894461E-2"/>
        </c:manualLayout>
      </c:layout>
      <c:overlay val="0"/>
      <c:txPr>
        <a:bodyPr/>
        <a:lstStyle/>
        <a:p>
          <a:pPr>
            <a:defRPr sz="1200">
              <a:latin typeface="Trebuchet MS" panose="020B0603020202020204" pitchFamily="34" charset="0"/>
            </a:defRPr>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45363205728181E-2"/>
          <c:y val="0.11724224612768475"/>
          <c:w val="0.90045130386421657"/>
          <c:h val="0.81000658016339511"/>
        </c:manualLayout>
      </c:layout>
      <c:barChart>
        <c:barDir val="col"/>
        <c:grouping val="clustered"/>
        <c:varyColors val="0"/>
        <c:ser>
          <c:idx val="2"/>
          <c:order val="0"/>
          <c:tx>
            <c:strRef>
              <c:f>'Slide 7'!$B$1</c:f>
              <c:strCache>
                <c:ptCount val="1"/>
                <c:pt idx="0">
                  <c:v>As of April 1 Deadline</c:v>
                </c:pt>
              </c:strCache>
            </c:strRef>
          </c:tx>
          <c:spPr>
            <a:solidFill>
              <a:schemeClr val="accent1"/>
            </a:solidFill>
          </c:spPr>
          <c:invertIfNegative val="0"/>
          <c:dLbls>
            <c:dLbl>
              <c:idx val="1"/>
              <c:layout>
                <c:manualLayout>
                  <c:x val="-1.3888888888888889E-3"/>
                  <c:y val="1.21703640136710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57-4306-A7B4-609F80922FC5}"/>
                </c:ext>
              </c:extLst>
            </c:dLbl>
            <c:spPr>
              <a:noFill/>
              <a:ln>
                <a:noFill/>
              </a:ln>
              <a:effectLst/>
            </c:spPr>
            <c:txPr>
              <a:bodyPr/>
              <a:lstStyle/>
              <a:p>
                <a:pPr>
                  <a:defRPr sz="15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7'!$A$2:$A$6</c:f>
              <c:numCache>
                <c:formatCode>General</c:formatCode>
                <c:ptCount val="5"/>
                <c:pt idx="0">
                  <c:v>2014</c:v>
                </c:pt>
                <c:pt idx="1">
                  <c:v>2015</c:v>
                </c:pt>
                <c:pt idx="2">
                  <c:v>2016</c:v>
                </c:pt>
                <c:pt idx="3">
                  <c:v>2017</c:v>
                </c:pt>
                <c:pt idx="4">
                  <c:v>2018</c:v>
                </c:pt>
              </c:numCache>
            </c:numRef>
          </c:cat>
          <c:val>
            <c:numRef>
              <c:f>'Slide 7'!$B$2:$B$6</c:f>
              <c:numCache>
                <c:formatCode>0%</c:formatCode>
                <c:ptCount val="5"/>
                <c:pt idx="0">
                  <c:v>0.52</c:v>
                </c:pt>
                <c:pt idx="1">
                  <c:v>0.63</c:v>
                </c:pt>
                <c:pt idx="2">
                  <c:v>0.57999999999999996</c:v>
                </c:pt>
                <c:pt idx="3">
                  <c:v>0.69</c:v>
                </c:pt>
                <c:pt idx="4">
                  <c:v>0.81</c:v>
                </c:pt>
              </c:numCache>
            </c:numRef>
          </c:val>
          <c:extLst>
            <c:ext xmlns:c16="http://schemas.microsoft.com/office/drawing/2014/chart" uri="{C3380CC4-5D6E-409C-BE32-E72D297353CC}">
              <c16:uniqueId val="{00000001-9457-4306-A7B4-609F80922FC5}"/>
            </c:ext>
          </c:extLst>
        </c:ser>
        <c:ser>
          <c:idx val="0"/>
          <c:order val="1"/>
          <c:tx>
            <c:strRef>
              <c:f>'Slide 7'!$C$1</c:f>
              <c:strCache>
                <c:ptCount val="1"/>
                <c:pt idx="0">
                  <c:v>Current</c:v>
                </c:pt>
              </c:strCache>
            </c:strRef>
          </c:tx>
          <c:spPr>
            <a:solidFill>
              <a:schemeClr val="accent2"/>
            </a:solidFill>
          </c:spPr>
          <c:invertIfNegative val="0"/>
          <c:dLbls>
            <c:dLbl>
              <c:idx val="0"/>
              <c:layout>
                <c:manualLayout>
                  <c:x val="1.3888888888888889E-3"/>
                  <c:y val="1.5212955017088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57-4306-A7B4-609F80922FC5}"/>
                </c:ext>
              </c:extLst>
            </c:dLbl>
            <c:dLbl>
              <c:idx val="2"/>
              <c:layout>
                <c:manualLayout>
                  <c:x val="2.7777777777777779E-3"/>
                  <c:y val="-1.68130703959728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57-4306-A7B4-609F80922FC5}"/>
                </c:ext>
              </c:extLst>
            </c:dLbl>
            <c:dLbl>
              <c:idx val="3"/>
              <c:layout>
                <c:manualLayout>
                  <c:x val="0"/>
                  <c:y val="1.52129550170888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57-4306-A7B4-609F80922FC5}"/>
                </c:ext>
              </c:extLst>
            </c:dLbl>
            <c:dLbl>
              <c:idx val="4"/>
              <c:layout>
                <c:manualLayout>
                  <c:x val="8.3333333333333332E-3"/>
                  <c:y val="-3.54245971492355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57-4306-A7B4-609F80922FC5}"/>
                </c:ext>
              </c:extLst>
            </c:dLbl>
            <c:spPr>
              <a:noFill/>
              <a:ln>
                <a:noFill/>
              </a:ln>
              <a:effectLst/>
            </c:spPr>
            <c:txPr>
              <a:bodyPr/>
              <a:lstStyle/>
              <a:p>
                <a:pPr>
                  <a:defRPr sz="15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7'!$A$2:$A$6</c:f>
              <c:numCache>
                <c:formatCode>General</c:formatCode>
                <c:ptCount val="5"/>
                <c:pt idx="0">
                  <c:v>2014</c:v>
                </c:pt>
                <c:pt idx="1">
                  <c:v>2015</c:v>
                </c:pt>
                <c:pt idx="2">
                  <c:v>2016</c:v>
                </c:pt>
                <c:pt idx="3">
                  <c:v>2017</c:v>
                </c:pt>
                <c:pt idx="4">
                  <c:v>2018</c:v>
                </c:pt>
              </c:numCache>
            </c:numRef>
          </c:cat>
          <c:val>
            <c:numRef>
              <c:f>'Slide 7'!$C$2:$C$6</c:f>
              <c:numCache>
                <c:formatCode>0%</c:formatCode>
                <c:ptCount val="5"/>
                <c:pt idx="0">
                  <c:v>0.93</c:v>
                </c:pt>
                <c:pt idx="1">
                  <c:v>0.89</c:v>
                </c:pt>
                <c:pt idx="2">
                  <c:v>0.96</c:v>
                </c:pt>
                <c:pt idx="3">
                  <c:v>0.93</c:v>
                </c:pt>
                <c:pt idx="4">
                  <c:v>0.94</c:v>
                </c:pt>
              </c:numCache>
            </c:numRef>
          </c:val>
          <c:extLst>
            <c:ext xmlns:c16="http://schemas.microsoft.com/office/drawing/2014/chart" uri="{C3380CC4-5D6E-409C-BE32-E72D297353CC}">
              <c16:uniqueId val="{00000006-9457-4306-A7B4-609F80922FC5}"/>
            </c:ext>
          </c:extLst>
        </c:ser>
        <c:dLbls>
          <c:showLegendKey val="0"/>
          <c:showVal val="0"/>
          <c:showCatName val="0"/>
          <c:showSerName val="0"/>
          <c:showPercent val="0"/>
          <c:showBubbleSize val="0"/>
        </c:dLbls>
        <c:gapWidth val="150"/>
        <c:axId val="150042496"/>
        <c:axId val="150044032"/>
      </c:barChart>
      <c:catAx>
        <c:axId val="150042496"/>
        <c:scaling>
          <c:orientation val="minMax"/>
        </c:scaling>
        <c:delete val="0"/>
        <c:axPos val="b"/>
        <c:numFmt formatCode="General" sourceLinked="1"/>
        <c:majorTickMark val="out"/>
        <c:minorTickMark val="none"/>
        <c:tickLblPos val="nextTo"/>
        <c:txPr>
          <a:bodyPr/>
          <a:lstStyle/>
          <a:p>
            <a:pPr>
              <a:defRPr sz="1450">
                <a:latin typeface="+mj-lt"/>
              </a:defRPr>
            </a:pPr>
            <a:endParaRPr lang="en-US"/>
          </a:p>
        </c:txPr>
        <c:crossAx val="150044032"/>
        <c:crosses val="autoZero"/>
        <c:auto val="1"/>
        <c:lblAlgn val="ctr"/>
        <c:lblOffset val="100"/>
        <c:noMultiLvlLbl val="0"/>
      </c:catAx>
      <c:valAx>
        <c:axId val="150044032"/>
        <c:scaling>
          <c:orientation val="minMax"/>
          <c:max val="1"/>
          <c:min val="0"/>
        </c:scaling>
        <c:delete val="0"/>
        <c:axPos val="l"/>
        <c:majorGridlines/>
        <c:numFmt formatCode="0%" sourceLinked="0"/>
        <c:majorTickMark val="out"/>
        <c:minorTickMark val="none"/>
        <c:tickLblPos val="nextTo"/>
        <c:txPr>
          <a:bodyPr/>
          <a:lstStyle/>
          <a:p>
            <a:pPr>
              <a:defRPr sz="1600">
                <a:latin typeface="+mj-lt"/>
              </a:defRPr>
            </a:pPr>
            <a:endParaRPr lang="en-US"/>
          </a:p>
        </c:txPr>
        <c:crossAx val="150042496"/>
        <c:crosses val="autoZero"/>
        <c:crossBetween val="between"/>
      </c:valAx>
    </c:plotArea>
    <c:legend>
      <c:legendPos val="r"/>
      <c:legendEntry>
        <c:idx val="0"/>
        <c:txPr>
          <a:bodyPr/>
          <a:lstStyle/>
          <a:p>
            <a:pPr>
              <a:defRPr sz="1300">
                <a:latin typeface="+mj-lt"/>
              </a:defRPr>
            </a:pPr>
            <a:endParaRPr lang="en-US"/>
          </a:p>
        </c:txPr>
      </c:legendEntry>
      <c:legendEntry>
        <c:idx val="1"/>
        <c:txPr>
          <a:bodyPr/>
          <a:lstStyle/>
          <a:p>
            <a:pPr>
              <a:defRPr sz="1300">
                <a:latin typeface="+mj-lt"/>
              </a:defRPr>
            </a:pPr>
            <a:endParaRPr lang="en-US"/>
          </a:p>
        </c:txPr>
      </c:legendEntry>
      <c:layout>
        <c:manualLayout>
          <c:xMode val="edge"/>
          <c:yMode val="edge"/>
          <c:x val="0.16496697287839021"/>
          <c:y val="0"/>
          <c:w val="0.54875748167505045"/>
          <c:h val="7.5740194447525042E-2"/>
        </c:manualLayout>
      </c:layout>
      <c:overlay val="0"/>
      <c:txPr>
        <a:bodyPr/>
        <a:lstStyle/>
        <a:p>
          <a:pPr>
            <a:defRPr>
              <a:latin typeface="+mj-lt"/>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89F7AE-C968-424C-BE64-15E364FF4403}" type="doc">
      <dgm:prSet loTypeId="urn:microsoft.com/office/officeart/2005/8/layout/default" loCatId="list" qsTypeId="urn:microsoft.com/office/officeart/2005/8/quickstyle/simple4" qsCatId="simple" csTypeId="urn:microsoft.com/office/officeart/2005/8/colors/accent1_3" csCatId="accent1" phldr="1"/>
      <dgm:spPr/>
      <dgm:t>
        <a:bodyPr/>
        <a:lstStyle/>
        <a:p>
          <a:endParaRPr lang="en-US"/>
        </a:p>
      </dgm:t>
    </dgm:pt>
    <dgm:pt modelId="{E9C7A223-C5E8-4127-9FA7-8F6AD7D62F71}">
      <dgm:prSet phldrT="[Text]" custT="1"/>
      <dgm:spPr/>
      <dgm:t>
        <a:bodyPr/>
        <a:lstStyle/>
        <a:p>
          <a:r>
            <a:rPr lang="en-US" sz="2000" b="1" dirty="0">
              <a:latin typeface="+mj-lt"/>
            </a:rPr>
            <a:t>Ranked #1 nationally for green roof installations</a:t>
          </a:r>
        </a:p>
      </dgm:t>
    </dgm:pt>
    <dgm:pt modelId="{7EBEDB53-46FB-4F27-8DCC-7E99322BFFCF}" type="parTrans" cxnId="{B24FE374-BD58-4244-93A4-C6B1A0A8DCBD}">
      <dgm:prSet/>
      <dgm:spPr/>
      <dgm:t>
        <a:bodyPr/>
        <a:lstStyle/>
        <a:p>
          <a:endParaRPr lang="en-US">
            <a:latin typeface="Arial Narrow" panose="020B0606020202030204" pitchFamily="34" charset="0"/>
          </a:endParaRPr>
        </a:p>
      </dgm:t>
    </dgm:pt>
    <dgm:pt modelId="{28A2A132-1A74-4FBE-BD36-59EB6B369335}" type="sibTrans" cxnId="{B24FE374-BD58-4244-93A4-C6B1A0A8DCBD}">
      <dgm:prSet/>
      <dgm:spPr/>
      <dgm:t>
        <a:bodyPr/>
        <a:lstStyle/>
        <a:p>
          <a:endParaRPr lang="en-US">
            <a:latin typeface="Arial Narrow" panose="020B0606020202030204" pitchFamily="34" charset="0"/>
          </a:endParaRPr>
        </a:p>
      </dgm:t>
    </dgm:pt>
    <dgm:pt modelId="{043CF56E-49D0-46E0-AF6A-44A9B7C255A0}">
      <dgm:prSet phldrT="[Text]" custT="1"/>
      <dgm:spPr>
        <a:solidFill>
          <a:srgbClr val="248C43"/>
        </a:solidFill>
      </dgm:spPr>
      <dgm:t>
        <a:bodyPr/>
        <a:lstStyle/>
        <a:p>
          <a:r>
            <a:rPr lang="en-US" sz="2000" b="1" dirty="0">
              <a:latin typeface="+mj-lt"/>
            </a:rPr>
            <a:t>2nd in nation in community green power purchasing </a:t>
          </a:r>
        </a:p>
      </dgm:t>
    </dgm:pt>
    <dgm:pt modelId="{DF5D9CEA-95F6-4800-8523-3446941A0C3B}" type="parTrans" cxnId="{FF3D3662-669F-4836-B240-3C39E6BE7D32}">
      <dgm:prSet/>
      <dgm:spPr/>
      <dgm:t>
        <a:bodyPr/>
        <a:lstStyle/>
        <a:p>
          <a:endParaRPr lang="en-US">
            <a:latin typeface="Arial Narrow" panose="020B0606020202030204" pitchFamily="34" charset="0"/>
          </a:endParaRPr>
        </a:p>
      </dgm:t>
    </dgm:pt>
    <dgm:pt modelId="{38BFCD17-99A2-4696-AB87-11C721D4E361}" type="sibTrans" cxnId="{FF3D3662-669F-4836-B240-3C39E6BE7D32}">
      <dgm:prSet/>
      <dgm:spPr/>
      <dgm:t>
        <a:bodyPr/>
        <a:lstStyle/>
        <a:p>
          <a:endParaRPr lang="en-US">
            <a:latin typeface="Arial Narrow" panose="020B0606020202030204" pitchFamily="34" charset="0"/>
          </a:endParaRPr>
        </a:p>
      </dgm:t>
    </dgm:pt>
    <dgm:pt modelId="{BCC8E277-3187-4170-97E1-43C32D9826F6}">
      <dgm:prSet phldrT="[Text]" custT="1"/>
      <dgm:spPr/>
      <dgm:t>
        <a:bodyPr/>
        <a:lstStyle/>
        <a:p>
          <a:r>
            <a:rPr lang="en-US" sz="2000" b="1" dirty="0">
              <a:latin typeface="+mj-lt"/>
            </a:rPr>
            <a:t>#1 nationally in LEED per capita certified gross square feet for 5 years running</a:t>
          </a:r>
        </a:p>
      </dgm:t>
    </dgm:pt>
    <dgm:pt modelId="{38FE1D52-A852-400C-8715-AD7E33095659}" type="sibTrans" cxnId="{FE193B1A-0650-4ACE-A639-AB5563232DD1}">
      <dgm:prSet/>
      <dgm:spPr/>
      <dgm:t>
        <a:bodyPr/>
        <a:lstStyle/>
        <a:p>
          <a:endParaRPr lang="en-US">
            <a:latin typeface="Arial Narrow" panose="020B0606020202030204" pitchFamily="34" charset="0"/>
          </a:endParaRPr>
        </a:p>
      </dgm:t>
    </dgm:pt>
    <dgm:pt modelId="{799C80A9-D301-46F8-96E6-C9AC35646220}" type="parTrans" cxnId="{FE193B1A-0650-4ACE-A639-AB5563232DD1}">
      <dgm:prSet/>
      <dgm:spPr/>
      <dgm:t>
        <a:bodyPr/>
        <a:lstStyle/>
        <a:p>
          <a:endParaRPr lang="en-US">
            <a:latin typeface="Arial Narrow" panose="020B0606020202030204" pitchFamily="34" charset="0"/>
          </a:endParaRPr>
        </a:p>
      </dgm:t>
    </dgm:pt>
    <dgm:pt modelId="{0268AFDB-459A-4073-AC94-9865B7FF38E0}">
      <dgm:prSet custT="1"/>
      <dgm:spPr/>
      <dgm:t>
        <a:bodyPr/>
        <a:lstStyle/>
        <a:p>
          <a:r>
            <a:rPr lang="en-US" sz="2000" b="1" dirty="0">
              <a:latin typeface="+mj-lt"/>
            </a:rPr>
            <a:t>#2 metro area nationally with the most ENERGY STAR certified buildings</a:t>
          </a:r>
        </a:p>
      </dgm:t>
    </dgm:pt>
    <dgm:pt modelId="{4FDF9626-85A2-4009-97A7-B65D042BE714}" type="parTrans" cxnId="{E3AB466C-1655-4BCF-8816-DD248DABACF1}">
      <dgm:prSet/>
      <dgm:spPr/>
      <dgm:t>
        <a:bodyPr/>
        <a:lstStyle/>
        <a:p>
          <a:endParaRPr lang="en-US">
            <a:latin typeface="Arial Narrow" panose="020B0606020202030204" pitchFamily="34" charset="0"/>
          </a:endParaRPr>
        </a:p>
      </dgm:t>
    </dgm:pt>
    <dgm:pt modelId="{F6BB4809-B4D0-45E2-96E8-DC21F041114E}" type="sibTrans" cxnId="{E3AB466C-1655-4BCF-8816-DD248DABACF1}">
      <dgm:prSet/>
      <dgm:spPr/>
      <dgm:t>
        <a:bodyPr/>
        <a:lstStyle/>
        <a:p>
          <a:endParaRPr lang="en-US">
            <a:latin typeface="Arial Narrow" panose="020B0606020202030204" pitchFamily="34" charset="0"/>
          </a:endParaRPr>
        </a:p>
      </dgm:t>
    </dgm:pt>
    <dgm:pt modelId="{19A258A0-3921-4FA6-9E7B-41EC751826E3}" type="pres">
      <dgm:prSet presAssocID="{F389F7AE-C968-424C-BE64-15E364FF4403}" presName="diagram" presStyleCnt="0">
        <dgm:presLayoutVars>
          <dgm:dir/>
          <dgm:resizeHandles val="exact"/>
        </dgm:presLayoutVars>
      </dgm:prSet>
      <dgm:spPr/>
    </dgm:pt>
    <dgm:pt modelId="{AE52AD02-CA2D-402C-AC56-746D6280D890}" type="pres">
      <dgm:prSet presAssocID="{BCC8E277-3187-4170-97E1-43C32D9826F6}" presName="node" presStyleLbl="node1" presStyleIdx="0" presStyleCnt="4">
        <dgm:presLayoutVars>
          <dgm:bulletEnabled val="1"/>
        </dgm:presLayoutVars>
      </dgm:prSet>
      <dgm:spPr/>
    </dgm:pt>
    <dgm:pt modelId="{F805B21A-1195-46EA-86DF-2BE5C8509786}" type="pres">
      <dgm:prSet presAssocID="{38FE1D52-A852-400C-8715-AD7E33095659}" presName="sibTrans" presStyleCnt="0"/>
      <dgm:spPr/>
    </dgm:pt>
    <dgm:pt modelId="{B633323D-2BEE-4EBC-9C4E-B145F05F7394}" type="pres">
      <dgm:prSet presAssocID="{E9C7A223-C5E8-4127-9FA7-8F6AD7D62F71}" presName="node" presStyleLbl="node1" presStyleIdx="1" presStyleCnt="4" custLinFactNeighborY="-761">
        <dgm:presLayoutVars>
          <dgm:bulletEnabled val="1"/>
        </dgm:presLayoutVars>
      </dgm:prSet>
      <dgm:spPr/>
    </dgm:pt>
    <dgm:pt modelId="{CC15E7C0-56FF-42B9-932E-7B46D25C2698}" type="pres">
      <dgm:prSet presAssocID="{28A2A132-1A74-4FBE-BD36-59EB6B369335}" presName="sibTrans" presStyleCnt="0"/>
      <dgm:spPr/>
    </dgm:pt>
    <dgm:pt modelId="{1CBC12C6-575C-43D7-BDB2-5EDC5E47A9C0}" type="pres">
      <dgm:prSet presAssocID="{0268AFDB-459A-4073-AC94-9865B7FF38E0}" presName="node" presStyleLbl="node1" presStyleIdx="2" presStyleCnt="4">
        <dgm:presLayoutVars>
          <dgm:bulletEnabled val="1"/>
        </dgm:presLayoutVars>
      </dgm:prSet>
      <dgm:spPr/>
    </dgm:pt>
    <dgm:pt modelId="{91A92973-FEF2-42B4-8CC1-4332373AFFA3}" type="pres">
      <dgm:prSet presAssocID="{F6BB4809-B4D0-45E2-96E8-DC21F041114E}" presName="sibTrans" presStyleCnt="0"/>
      <dgm:spPr/>
    </dgm:pt>
    <dgm:pt modelId="{6B3B28FF-2F02-4775-9EAD-46165C4F7330}" type="pres">
      <dgm:prSet presAssocID="{043CF56E-49D0-46E0-AF6A-44A9B7C255A0}" presName="node" presStyleLbl="node1" presStyleIdx="3" presStyleCnt="4">
        <dgm:presLayoutVars>
          <dgm:bulletEnabled val="1"/>
        </dgm:presLayoutVars>
      </dgm:prSet>
      <dgm:spPr/>
    </dgm:pt>
  </dgm:ptLst>
  <dgm:cxnLst>
    <dgm:cxn modelId="{8244AE14-63CC-4513-B403-6D8EF4E5F31B}" type="presOf" srcId="{F389F7AE-C968-424C-BE64-15E364FF4403}" destId="{19A258A0-3921-4FA6-9E7B-41EC751826E3}" srcOrd="0" destOrd="0" presId="urn:microsoft.com/office/officeart/2005/8/layout/default"/>
    <dgm:cxn modelId="{FE193B1A-0650-4ACE-A639-AB5563232DD1}" srcId="{F389F7AE-C968-424C-BE64-15E364FF4403}" destId="{BCC8E277-3187-4170-97E1-43C32D9826F6}" srcOrd="0" destOrd="0" parTransId="{799C80A9-D301-46F8-96E6-C9AC35646220}" sibTransId="{38FE1D52-A852-400C-8715-AD7E33095659}"/>
    <dgm:cxn modelId="{FF3D3662-669F-4836-B240-3C39E6BE7D32}" srcId="{F389F7AE-C968-424C-BE64-15E364FF4403}" destId="{043CF56E-49D0-46E0-AF6A-44A9B7C255A0}" srcOrd="3" destOrd="0" parTransId="{DF5D9CEA-95F6-4800-8523-3446941A0C3B}" sibTransId="{38BFCD17-99A2-4696-AB87-11C721D4E361}"/>
    <dgm:cxn modelId="{E3AB466C-1655-4BCF-8816-DD248DABACF1}" srcId="{F389F7AE-C968-424C-BE64-15E364FF4403}" destId="{0268AFDB-459A-4073-AC94-9865B7FF38E0}" srcOrd="2" destOrd="0" parTransId="{4FDF9626-85A2-4009-97A7-B65D042BE714}" sibTransId="{F6BB4809-B4D0-45E2-96E8-DC21F041114E}"/>
    <dgm:cxn modelId="{B24FE374-BD58-4244-93A4-C6B1A0A8DCBD}" srcId="{F389F7AE-C968-424C-BE64-15E364FF4403}" destId="{E9C7A223-C5E8-4127-9FA7-8F6AD7D62F71}" srcOrd="1" destOrd="0" parTransId="{7EBEDB53-46FB-4F27-8DCC-7E99322BFFCF}" sibTransId="{28A2A132-1A74-4FBE-BD36-59EB6B369335}"/>
    <dgm:cxn modelId="{C4692399-AB86-4838-A363-8A83A09DE8B5}" type="presOf" srcId="{BCC8E277-3187-4170-97E1-43C32D9826F6}" destId="{AE52AD02-CA2D-402C-AC56-746D6280D890}" srcOrd="0" destOrd="0" presId="urn:microsoft.com/office/officeart/2005/8/layout/default"/>
    <dgm:cxn modelId="{2BC4C89E-CB33-48D6-958C-5E3641FC33F4}" type="presOf" srcId="{0268AFDB-459A-4073-AC94-9865B7FF38E0}" destId="{1CBC12C6-575C-43D7-BDB2-5EDC5E47A9C0}" srcOrd="0" destOrd="0" presId="urn:microsoft.com/office/officeart/2005/8/layout/default"/>
    <dgm:cxn modelId="{90BF6DB0-B11D-47A3-84C9-F913C05EAF0E}" type="presOf" srcId="{043CF56E-49D0-46E0-AF6A-44A9B7C255A0}" destId="{6B3B28FF-2F02-4775-9EAD-46165C4F7330}" srcOrd="0" destOrd="0" presId="urn:microsoft.com/office/officeart/2005/8/layout/default"/>
    <dgm:cxn modelId="{BB3C54BE-6139-40AA-9A90-89123A99396E}" type="presOf" srcId="{E9C7A223-C5E8-4127-9FA7-8F6AD7D62F71}" destId="{B633323D-2BEE-4EBC-9C4E-B145F05F7394}" srcOrd="0" destOrd="0" presId="urn:microsoft.com/office/officeart/2005/8/layout/default"/>
    <dgm:cxn modelId="{8CC69122-B5C1-4FAA-ADB8-BF6C3B4BFB2A}" type="presParOf" srcId="{19A258A0-3921-4FA6-9E7B-41EC751826E3}" destId="{AE52AD02-CA2D-402C-AC56-746D6280D890}" srcOrd="0" destOrd="0" presId="urn:microsoft.com/office/officeart/2005/8/layout/default"/>
    <dgm:cxn modelId="{A3C9C542-1A3F-4296-AD96-E52EBF8B568A}" type="presParOf" srcId="{19A258A0-3921-4FA6-9E7B-41EC751826E3}" destId="{F805B21A-1195-46EA-86DF-2BE5C8509786}" srcOrd="1" destOrd="0" presId="urn:microsoft.com/office/officeart/2005/8/layout/default"/>
    <dgm:cxn modelId="{9DDB916A-B49E-4D88-B091-FACA6887BA7F}" type="presParOf" srcId="{19A258A0-3921-4FA6-9E7B-41EC751826E3}" destId="{B633323D-2BEE-4EBC-9C4E-B145F05F7394}" srcOrd="2" destOrd="0" presId="urn:microsoft.com/office/officeart/2005/8/layout/default"/>
    <dgm:cxn modelId="{B924291B-73A1-439F-A090-1330345D610A}" type="presParOf" srcId="{19A258A0-3921-4FA6-9E7B-41EC751826E3}" destId="{CC15E7C0-56FF-42B9-932E-7B46D25C2698}" srcOrd="3" destOrd="0" presId="urn:microsoft.com/office/officeart/2005/8/layout/default"/>
    <dgm:cxn modelId="{E6F029D3-CBF6-4B97-90AF-EFC3A44C0A79}" type="presParOf" srcId="{19A258A0-3921-4FA6-9E7B-41EC751826E3}" destId="{1CBC12C6-575C-43D7-BDB2-5EDC5E47A9C0}" srcOrd="4" destOrd="0" presId="urn:microsoft.com/office/officeart/2005/8/layout/default"/>
    <dgm:cxn modelId="{354547D8-13ED-4954-BBA2-68F2C5B6DE09}" type="presParOf" srcId="{19A258A0-3921-4FA6-9E7B-41EC751826E3}" destId="{91A92973-FEF2-42B4-8CC1-4332373AFFA3}" srcOrd="5" destOrd="0" presId="urn:microsoft.com/office/officeart/2005/8/layout/default"/>
    <dgm:cxn modelId="{0A40762A-BF0E-4531-BC3B-571D30B28C10}" type="presParOf" srcId="{19A258A0-3921-4FA6-9E7B-41EC751826E3}" destId="{6B3B28FF-2F02-4775-9EAD-46165C4F733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03E00-15F0-400C-97DB-725A53858F40}" type="doc">
      <dgm:prSet loTypeId="urn:microsoft.com/office/officeart/2005/8/layout/hProcess11" loCatId="process" qsTypeId="urn:microsoft.com/office/officeart/2005/8/quickstyle/simple1" qsCatId="simple" csTypeId="urn:microsoft.com/office/officeart/2005/8/colors/colorful1" csCatId="colorful" phldr="1"/>
      <dgm:spPr/>
    </dgm:pt>
    <dgm:pt modelId="{C2B9094F-1383-47EC-94BA-051B3839EECF}">
      <dgm:prSet phldrT="[Text]" custT="1"/>
      <dgm:spPr/>
      <dgm:t>
        <a:bodyPr/>
        <a:lstStyle/>
        <a:p>
          <a:r>
            <a:rPr lang="en-US" sz="1800" dirty="0">
              <a:latin typeface="+mj-lt"/>
            </a:rPr>
            <a:t>Identify</a:t>
          </a:r>
        </a:p>
      </dgm:t>
    </dgm:pt>
    <dgm:pt modelId="{DA84202B-0E3F-4DFD-8E24-7337C03E9DE1}" type="parTrans" cxnId="{CACE93C7-6952-46E5-A640-20D4CA1607F5}">
      <dgm:prSet/>
      <dgm:spPr/>
      <dgm:t>
        <a:bodyPr/>
        <a:lstStyle/>
        <a:p>
          <a:endParaRPr lang="en-US" sz="1800"/>
        </a:p>
      </dgm:t>
    </dgm:pt>
    <dgm:pt modelId="{C48E6813-E363-462B-8649-7B7A404B5954}" type="sibTrans" cxnId="{CACE93C7-6952-46E5-A640-20D4CA1607F5}">
      <dgm:prSet/>
      <dgm:spPr/>
      <dgm:t>
        <a:bodyPr/>
        <a:lstStyle/>
        <a:p>
          <a:endParaRPr lang="en-US" sz="1800"/>
        </a:p>
      </dgm:t>
    </dgm:pt>
    <dgm:pt modelId="{83192A56-652F-40E9-AB47-77752EEACA01}">
      <dgm:prSet phldrT="[Text]" custT="1"/>
      <dgm:spPr/>
      <dgm:t>
        <a:bodyPr/>
        <a:lstStyle/>
        <a:p>
          <a:r>
            <a:rPr lang="en-US" sz="1800" dirty="0">
              <a:latin typeface="+mj-lt"/>
            </a:rPr>
            <a:t>Collect</a:t>
          </a:r>
        </a:p>
      </dgm:t>
    </dgm:pt>
    <dgm:pt modelId="{4221690B-9919-42D0-A7B2-1F0E00C45D1A}" type="parTrans" cxnId="{B2A2B91B-88F4-4283-8E45-A5486DE9B913}">
      <dgm:prSet/>
      <dgm:spPr/>
      <dgm:t>
        <a:bodyPr/>
        <a:lstStyle/>
        <a:p>
          <a:endParaRPr lang="en-US" sz="1800"/>
        </a:p>
      </dgm:t>
    </dgm:pt>
    <dgm:pt modelId="{4F798D87-DF71-4C0C-84E1-2769A9885079}" type="sibTrans" cxnId="{B2A2B91B-88F4-4283-8E45-A5486DE9B913}">
      <dgm:prSet/>
      <dgm:spPr/>
      <dgm:t>
        <a:bodyPr/>
        <a:lstStyle/>
        <a:p>
          <a:endParaRPr lang="en-US" sz="1800"/>
        </a:p>
      </dgm:t>
    </dgm:pt>
    <dgm:pt modelId="{1C6C9878-D032-4F5D-A9CB-472BB33C35D6}">
      <dgm:prSet phldrT="[Text]" custT="1"/>
      <dgm:spPr/>
      <dgm:t>
        <a:bodyPr/>
        <a:lstStyle/>
        <a:p>
          <a:r>
            <a:rPr lang="en-US" sz="1800" dirty="0">
              <a:latin typeface="+mj-lt"/>
            </a:rPr>
            <a:t>Benchmark</a:t>
          </a:r>
        </a:p>
      </dgm:t>
    </dgm:pt>
    <dgm:pt modelId="{4446A2AD-6048-4ED9-A8C3-E768EB4E3D04}" type="parTrans" cxnId="{C89106D0-A5DC-48F6-826B-E5D8B0119E65}">
      <dgm:prSet/>
      <dgm:spPr/>
      <dgm:t>
        <a:bodyPr/>
        <a:lstStyle/>
        <a:p>
          <a:endParaRPr lang="en-US" sz="1800"/>
        </a:p>
      </dgm:t>
    </dgm:pt>
    <dgm:pt modelId="{DE609073-A296-4496-B12B-B8C723FA3751}" type="sibTrans" cxnId="{C89106D0-A5DC-48F6-826B-E5D8B0119E65}">
      <dgm:prSet/>
      <dgm:spPr/>
      <dgm:t>
        <a:bodyPr/>
        <a:lstStyle/>
        <a:p>
          <a:endParaRPr lang="en-US" sz="1800"/>
        </a:p>
      </dgm:t>
    </dgm:pt>
    <dgm:pt modelId="{726E1A27-FBFF-40BB-B69E-64206BF2C83C}">
      <dgm:prSet custT="1"/>
      <dgm:spPr/>
      <dgm:t>
        <a:bodyPr/>
        <a:lstStyle/>
        <a:p>
          <a:r>
            <a:rPr lang="en-US" sz="1800" dirty="0">
              <a:latin typeface="+mj-lt"/>
            </a:rPr>
            <a:t>Submit</a:t>
          </a:r>
        </a:p>
      </dgm:t>
    </dgm:pt>
    <dgm:pt modelId="{532D1CA8-9A83-4F24-B852-F57D359F9F73}" type="parTrans" cxnId="{47E1AFE8-ABEA-496B-BE85-FB06EC47362C}">
      <dgm:prSet/>
      <dgm:spPr/>
      <dgm:t>
        <a:bodyPr/>
        <a:lstStyle/>
        <a:p>
          <a:endParaRPr lang="en-US" sz="1800"/>
        </a:p>
      </dgm:t>
    </dgm:pt>
    <dgm:pt modelId="{2D3FE816-693F-4C4C-B7AD-5961AA432459}" type="sibTrans" cxnId="{47E1AFE8-ABEA-496B-BE85-FB06EC47362C}">
      <dgm:prSet/>
      <dgm:spPr/>
      <dgm:t>
        <a:bodyPr/>
        <a:lstStyle/>
        <a:p>
          <a:endParaRPr lang="en-US" sz="1800"/>
        </a:p>
      </dgm:t>
    </dgm:pt>
    <dgm:pt modelId="{3E55997A-1BBA-4F64-93FF-ACF15A2D5802}">
      <dgm:prSet custT="1"/>
      <dgm:spPr/>
      <dgm:t>
        <a:bodyPr/>
        <a:lstStyle/>
        <a:p>
          <a:r>
            <a:rPr lang="en-US" sz="1800" dirty="0">
              <a:latin typeface="+mj-lt"/>
            </a:rPr>
            <a:t>Disclosure/ Enforcement</a:t>
          </a:r>
        </a:p>
      </dgm:t>
    </dgm:pt>
    <dgm:pt modelId="{667D3567-91F6-49D2-87BF-B9422AF93EA1}" type="parTrans" cxnId="{CA46E867-8EDF-4A23-9887-EF8883E16AF6}">
      <dgm:prSet/>
      <dgm:spPr/>
      <dgm:t>
        <a:bodyPr/>
        <a:lstStyle/>
        <a:p>
          <a:endParaRPr lang="en-US" sz="1800"/>
        </a:p>
      </dgm:t>
    </dgm:pt>
    <dgm:pt modelId="{29597CD7-472F-4ADC-A967-7DFEE7FEB8A8}" type="sibTrans" cxnId="{CA46E867-8EDF-4A23-9887-EF8883E16AF6}">
      <dgm:prSet/>
      <dgm:spPr/>
      <dgm:t>
        <a:bodyPr/>
        <a:lstStyle/>
        <a:p>
          <a:endParaRPr lang="en-US" sz="1800"/>
        </a:p>
      </dgm:t>
    </dgm:pt>
    <dgm:pt modelId="{34D16826-C2BA-44EC-B678-76078E331907}" type="pres">
      <dgm:prSet presAssocID="{FCF03E00-15F0-400C-97DB-725A53858F40}" presName="Name0" presStyleCnt="0">
        <dgm:presLayoutVars>
          <dgm:dir/>
          <dgm:resizeHandles val="exact"/>
        </dgm:presLayoutVars>
      </dgm:prSet>
      <dgm:spPr/>
    </dgm:pt>
    <dgm:pt modelId="{A053DADF-C61A-48F5-912B-69CE0A938DDC}" type="pres">
      <dgm:prSet presAssocID="{FCF03E00-15F0-400C-97DB-725A53858F40}" presName="arrow" presStyleLbl="bgShp" presStyleIdx="0" presStyleCnt="1" custLinFactNeighborX="885"/>
      <dgm:spPr/>
    </dgm:pt>
    <dgm:pt modelId="{2FE25759-1F6D-48E9-BA27-D3189468BACD}" type="pres">
      <dgm:prSet presAssocID="{FCF03E00-15F0-400C-97DB-725A53858F40}" presName="points" presStyleCnt="0"/>
      <dgm:spPr/>
    </dgm:pt>
    <dgm:pt modelId="{C0E1BA86-4A6A-4156-9E96-BE18AD9A1F77}" type="pres">
      <dgm:prSet presAssocID="{C2B9094F-1383-47EC-94BA-051B3839EECF}" presName="compositeA" presStyleCnt="0"/>
      <dgm:spPr/>
    </dgm:pt>
    <dgm:pt modelId="{5E5EF490-743B-4E63-902C-D848E836CD26}" type="pres">
      <dgm:prSet presAssocID="{C2B9094F-1383-47EC-94BA-051B3839EECF}" presName="textA" presStyleLbl="revTx" presStyleIdx="0" presStyleCnt="5">
        <dgm:presLayoutVars>
          <dgm:bulletEnabled val="1"/>
        </dgm:presLayoutVars>
      </dgm:prSet>
      <dgm:spPr/>
    </dgm:pt>
    <dgm:pt modelId="{4B6BC64D-4EEB-4490-82E5-D0B7C87CFFDC}" type="pres">
      <dgm:prSet presAssocID="{C2B9094F-1383-47EC-94BA-051B3839EECF}" presName="circleA" presStyleLbl="node1" presStyleIdx="0" presStyleCnt="5"/>
      <dgm:spPr/>
    </dgm:pt>
    <dgm:pt modelId="{EF48B520-B722-476C-B815-FEF0405E7872}" type="pres">
      <dgm:prSet presAssocID="{C2B9094F-1383-47EC-94BA-051B3839EECF}" presName="spaceA" presStyleCnt="0"/>
      <dgm:spPr/>
    </dgm:pt>
    <dgm:pt modelId="{E40E6C66-E416-46D0-B317-9A0B37136F2D}" type="pres">
      <dgm:prSet presAssocID="{C48E6813-E363-462B-8649-7B7A404B5954}" presName="space" presStyleCnt="0"/>
      <dgm:spPr/>
    </dgm:pt>
    <dgm:pt modelId="{A63A60D6-0C48-4550-8BDD-86B43535D56D}" type="pres">
      <dgm:prSet presAssocID="{83192A56-652F-40E9-AB47-77752EEACA01}" presName="compositeB" presStyleCnt="0"/>
      <dgm:spPr/>
    </dgm:pt>
    <dgm:pt modelId="{ACAB88CC-66BB-4E63-B030-E09D2460BE2C}" type="pres">
      <dgm:prSet presAssocID="{83192A56-652F-40E9-AB47-77752EEACA01}" presName="textB" presStyleLbl="revTx" presStyleIdx="1" presStyleCnt="5">
        <dgm:presLayoutVars>
          <dgm:bulletEnabled val="1"/>
        </dgm:presLayoutVars>
      </dgm:prSet>
      <dgm:spPr/>
    </dgm:pt>
    <dgm:pt modelId="{2E3A7E20-6556-4105-A93E-91AB713B3A4D}" type="pres">
      <dgm:prSet presAssocID="{83192A56-652F-40E9-AB47-77752EEACA01}" presName="circleB" presStyleLbl="node1" presStyleIdx="1" presStyleCnt="5"/>
      <dgm:spPr/>
    </dgm:pt>
    <dgm:pt modelId="{AA25FE6F-E856-4ACB-960B-DCE3513DAFD3}" type="pres">
      <dgm:prSet presAssocID="{83192A56-652F-40E9-AB47-77752EEACA01}" presName="spaceB" presStyleCnt="0"/>
      <dgm:spPr/>
    </dgm:pt>
    <dgm:pt modelId="{E064AB71-1755-4262-ABBA-9B34DA3603B6}" type="pres">
      <dgm:prSet presAssocID="{4F798D87-DF71-4C0C-84E1-2769A9885079}" presName="space" presStyleCnt="0"/>
      <dgm:spPr/>
    </dgm:pt>
    <dgm:pt modelId="{C4C8BD95-C51D-4046-8379-345B840763A2}" type="pres">
      <dgm:prSet presAssocID="{1C6C9878-D032-4F5D-A9CB-472BB33C35D6}" presName="compositeA" presStyleCnt="0"/>
      <dgm:spPr/>
    </dgm:pt>
    <dgm:pt modelId="{74A8DC32-3314-499C-80AC-7EC27BF6D305}" type="pres">
      <dgm:prSet presAssocID="{1C6C9878-D032-4F5D-A9CB-472BB33C35D6}" presName="textA" presStyleLbl="revTx" presStyleIdx="2" presStyleCnt="5" custScaleX="135861">
        <dgm:presLayoutVars>
          <dgm:bulletEnabled val="1"/>
        </dgm:presLayoutVars>
      </dgm:prSet>
      <dgm:spPr/>
    </dgm:pt>
    <dgm:pt modelId="{F0B70600-2A26-4FE6-B35E-929E20C8C4E5}" type="pres">
      <dgm:prSet presAssocID="{1C6C9878-D032-4F5D-A9CB-472BB33C35D6}" presName="circleA" presStyleLbl="node1" presStyleIdx="2" presStyleCnt="5"/>
      <dgm:spPr/>
    </dgm:pt>
    <dgm:pt modelId="{438BBC70-B82B-40AB-83BE-4C6006802A9E}" type="pres">
      <dgm:prSet presAssocID="{1C6C9878-D032-4F5D-A9CB-472BB33C35D6}" presName="spaceA" presStyleCnt="0"/>
      <dgm:spPr/>
    </dgm:pt>
    <dgm:pt modelId="{D0B20B5C-4B45-4088-9EB6-946E7A004D4D}" type="pres">
      <dgm:prSet presAssocID="{DE609073-A296-4496-B12B-B8C723FA3751}" presName="space" presStyleCnt="0"/>
      <dgm:spPr/>
    </dgm:pt>
    <dgm:pt modelId="{C924B964-FD9C-4257-88E0-382D5EFDD748}" type="pres">
      <dgm:prSet presAssocID="{726E1A27-FBFF-40BB-B69E-64206BF2C83C}" presName="compositeB" presStyleCnt="0"/>
      <dgm:spPr/>
    </dgm:pt>
    <dgm:pt modelId="{8AC3DC77-4464-43FD-81C4-BA6A9FDB4DFA}" type="pres">
      <dgm:prSet presAssocID="{726E1A27-FBFF-40BB-B69E-64206BF2C83C}" presName="textB" presStyleLbl="revTx" presStyleIdx="3" presStyleCnt="5">
        <dgm:presLayoutVars>
          <dgm:bulletEnabled val="1"/>
        </dgm:presLayoutVars>
      </dgm:prSet>
      <dgm:spPr/>
    </dgm:pt>
    <dgm:pt modelId="{5A65E4BA-9996-4D26-91BB-17A3E0660EDD}" type="pres">
      <dgm:prSet presAssocID="{726E1A27-FBFF-40BB-B69E-64206BF2C83C}" presName="circleB" presStyleLbl="node1" presStyleIdx="3" presStyleCnt="5"/>
      <dgm:spPr/>
    </dgm:pt>
    <dgm:pt modelId="{FD8FC38C-565F-49C7-A94D-11BB4051F6FC}" type="pres">
      <dgm:prSet presAssocID="{726E1A27-FBFF-40BB-B69E-64206BF2C83C}" presName="spaceB" presStyleCnt="0"/>
      <dgm:spPr/>
    </dgm:pt>
    <dgm:pt modelId="{AF85EC4C-C46C-4CDF-B827-5D1A3FFE5915}" type="pres">
      <dgm:prSet presAssocID="{2D3FE816-693F-4C4C-B7AD-5961AA432459}" presName="space" presStyleCnt="0"/>
      <dgm:spPr/>
    </dgm:pt>
    <dgm:pt modelId="{A674E3AE-4A27-4156-8831-1AF747523FDF}" type="pres">
      <dgm:prSet presAssocID="{3E55997A-1BBA-4F64-93FF-ACF15A2D5802}" presName="compositeA" presStyleCnt="0"/>
      <dgm:spPr/>
    </dgm:pt>
    <dgm:pt modelId="{B453A537-0440-4168-A528-3D14C0C06105}" type="pres">
      <dgm:prSet presAssocID="{3E55997A-1BBA-4F64-93FF-ACF15A2D5802}" presName="textA" presStyleLbl="revTx" presStyleIdx="4" presStyleCnt="5" custScaleX="143198">
        <dgm:presLayoutVars>
          <dgm:bulletEnabled val="1"/>
        </dgm:presLayoutVars>
      </dgm:prSet>
      <dgm:spPr/>
    </dgm:pt>
    <dgm:pt modelId="{37D6FE20-1D47-4504-9BAB-DCEC480218D8}" type="pres">
      <dgm:prSet presAssocID="{3E55997A-1BBA-4F64-93FF-ACF15A2D5802}" presName="circleA" presStyleLbl="node1" presStyleIdx="4" presStyleCnt="5"/>
      <dgm:spPr/>
    </dgm:pt>
    <dgm:pt modelId="{F9994CA9-2479-4867-9570-371650F6E03B}" type="pres">
      <dgm:prSet presAssocID="{3E55997A-1BBA-4F64-93FF-ACF15A2D5802}" presName="spaceA" presStyleCnt="0"/>
      <dgm:spPr/>
    </dgm:pt>
  </dgm:ptLst>
  <dgm:cxnLst>
    <dgm:cxn modelId="{D1AB1312-376D-4A35-A460-6A4D93C38BDC}" type="presOf" srcId="{1C6C9878-D032-4F5D-A9CB-472BB33C35D6}" destId="{74A8DC32-3314-499C-80AC-7EC27BF6D305}" srcOrd="0" destOrd="0" presId="urn:microsoft.com/office/officeart/2005/8/layout/hProcess11"/>
    <dgm:cxn modelId="{B2A2B91B-88F4-4283-8E45-A5486DE9B913}" srcId="{FCF03E00-15F0-400C-97DB-725A53858F40}" destId="{83192A56-652F-40E9-AB47-77752EEACA01}" srcOrd="1" destOrd="0" parTransId="{4221690B-9919-42D0-A7B2-1F0E00C45D1A}" sibTransId="{4F798D87-DF71-4C0C-84E1-2769A9885079}"/>
    <dgm:cxn modelId="{1E46572B-764E-4545-A087-6504F96A3177}" type="presOf" srcId="{C2B9094F-1383-47EC-94BA-051B3839EECF}" destId="{5E5EF490-743B-4E63-902C-D848E836CD26}" srcOrd="0" destOrd="0" presId="urn:microsoft.com/office/officeart/2005/8/layout/hProcess11"/>
    <dgm:cxn modelId="{37A9353D-176D-4B49-A468-3725CDD02260}" type="presOf" srcId="{3E55997A-1BBA-4F64-93FF-ACF15A2D5802}" destId="{B453A537-0440-4168-A528-3D14C0C06105}" srcOrd="0" destOrd="0" presId="urn:microsoft.com/office/officeart/2005/8/layout/hProcess11"/>
    <dgm:cxn modelId="{CA46E867-8EDF-4A23-9887-EF8883E16AF6}" srcId="{FCF03E00-15F0-400C-97DB-725A53858F40}" destId="{3E55997A-1BBA-4F64-93FF-ACF15A2D5802}" srcOrd="4" destOrd="0" parTransId="{667D3567-91F6-49D2-87BF-B9422AF93EA1}" sibTransId="{29597CD7-472F-4ADC-A967-7DFEE7FEB8A8}"/>
    <dgm:cxn modelId="{2E5A4B86-60A5-4CB1-AB97-086083386140}" type="presOf" srcId="{83192A56-652F-40E9-AB47-77752EEACA01}" destId="{ACAB88CC-66BB-4E63-B030-E09D2460BE2C}" srcOrd="0" destOrd="0" presId="urn:microsoft.com/office/officeart/2005/8/layout/hProcess11"/>
    <dgm:cxn modelId="{43F0EC8E-7AED-434F-A45B-32D5DD58D0D0}" type="presOf" srcId="{FCF03E00-15F0-400C-97DB-725A53858F40}" destId="{34D16826-C2BA-44EC-B678-76078E331907}" srcOrd="0" destOrd="0" presId="urn:microsoft.com/office/officeart/2005/8/layout/hProcess11"/>
    <dgm:cxn modelId="{533CD690-9889-4596-964F-262DA561789F}" type="presOf" srcId="{726E1A27-FBFF-40BB-B69E-64206BF2C83C}" destId="{8AC3DC77-4464-43FD-81C4-BA6A9FDB4DFA}" srcOrd="0" destOrd="0" presId="urn:microsoft.com/office/officeart/2005/8/layout/hProcess11"/>
    <dgm:cxn modelId="{CACE93C7-6952-46E5-A640-20D4CA1607F5}" srcId="{FCF03E00-15F0-400C-97DB-725A53858F40}" destId="{C2B9094F-1383-47EC-94BA-051B3839EECF}" srcOrd="0" destOrd="0" parTransId="{DA84202B-0E3F-4DFD-8E24-7337C03E9DE1}" sibTransId="{C48E6813-E363-462B-8649-7B7A404B5954}"/>
    <dgm:cxn modelId="{C89106D0-A5DC-48F6-826B-E5D8B0119E65}" srcId="{FCF03E00-15F0-400C-97DB-725A53858F40}" destId="{1C6C9878-D032-4F5D-A9CB-472BB33C35D6}" srcOrd="2" destOrd="0" parTransId="{4446A2AD-6048-4ED9-A8C3-E768EB4E3D04}" sibTransId="{DE609073-A296-4496-B12B-B8C723FA3751}"/>
    <dgm:cxn modelId="{47E1AFE8-ABEA-496B-BE85-FB06EC47362C}" srcId="{FCF03E00-15F0-400C-97DB-725A53858F40}" destId="{726E1A27-FBFF-40BB-B69E-64206BF2C83C}" srcOrd="3" destOrd="0" parTransId="{532D1CA8-9A83-4F24-B852-F57D359F9F73}" sibTransId="{2D3FE816-693F-4C4C-B7AD-5961AA432459}"/>
    <dgm:cxn modelId="{73902CD8-5FFA-472A-9A49-F36731495D83}" type="presParOf" srcId="{34D16826-C2BA-44EC-B678-76078E331907}" destId="{A053DADF-C61A-48F5-912B-69CE0A938DDC}" srcOrd="0" destOrd="0" presId="urn:microsoft.com/office/officeart/2005/8/layout/hProcess11"/>
    <dgm:cxn modelId="{CEE83F4E-0A67-44DE-89F9-22E7F8C577B5}" type="presParOf" srcId="{34D16826-C2BA-44EC-B678-76078E331907}" destId="{2FE25759-1F6D-48E9-BA27-D3189468BACD}" srcOrd="1" destOrd="0" presId="urn:microsoft.com/office/officeart/2005/8/layout/hProcess11"/>
    <dgm:cxn modelId="{FC48EC31-0C4F-402E-B4E5-8B971DBB380D}" type="presParOf" srcId="{2FE25759-1F6D-48E9-BA27-D3189468BACD}" destId="{C0E1BA86-4A6A-4156-9E96-BE18AD9A1F77}" srcOrd="0" destOrd="0" presId="urn:microsoft.com/office/officeart/2005/8/layout/hProcess11"/>
    <dgm:cxn modelId="{88C889DF-5D69-48ED-A3BF-11CBE92B90DD}" type="presParOf" srcId="{C0E1BA86-4A6A-4156-9E96-BE18AD9A1F77}" destId="{5E5EF490-743B-4E63-902C-D848E836CD26}" srcOrd="0" destOrd="0" presId="urn:microsoft.com/office/officeart/2005/8/layout/hProcess11"/>
    <dgm:cxn modelId="{77553E9A-CF3A-4F64-8B3B-3E072FC1FF04}" type="presParOf" srcId="{C0E1BA86-4A6A-4156-9E96-BE18AD9A1F77}" destId="{4B6BC64D-4EEB-4490-82E5-D0B7C87CFFDC}" srcOrd="1" destOrd="0" presId="urn:microsoft.com/office/officeart/2005/8/layout/hProcess11"/>
    <dgm:cxn modelId="{45702259-1619-4254-A2B2-2D4749592D1F}" type="presParOf" srcId="{C0E1BA86-4A6A-4156-9E96-BE18AD9A1F77}" destId="{EF48B520-B722-476C-B815-FEF0405E7872}" srcOrd="2" destOrd="0" presId="urn:microsoft.com/office/officeart/2005/8/layout/hProcess11"/>
    <dgm:cxn modelId="{6630CF5B-8000-45A6-A60A-AEBC1CD50C10}" type="presParOf" srcId="{2FE25759-1F6D-48E9-BA27-D3189468BACD}" destId="{E40E6C66-E416-46D0-B317-9A0B37136F2D}" srcOrd="1" destOrd="0" presId="urn:microsoft.com/office/officeart/2005/8/layout/hProcess11"/>
    <dgm:cxn modelId="{E58D029D-A46D-426C-81B9-F060D99C616C}" type="presParOf" srcId="{2FE25759-1F6D-48E9-BA27-D3189468BACD}" destId="{A63A60D6-0C48-4550-8BDD-86B43535D56D}" srcOrd="2" destOrd="0" presId="urn:microsoft.com/office/officeart/2005/8/layout/hProcess11"/>
    <dgm:cxn modelId="{ABC3F545-57C2-4531-95EB-8DC0090BA68F}" type="presParOf" srcId="{A63A60D6-0C48-4550-8BDD-86B43535D56D}" destId="{ACAB88CC-66BB-4E63-B030-E09D2460BE2C}" srcOrd="0" destOrd="0" presId="urn:microsoft.com/office/officeart/2005/8/layout/hProcess11"/>
    <dgm:cxn modelId="{E8642EAC-8D41-4030-9A60-F450EAD76118}" type="presParOf" srcId="{A63A60D6-0C48-4550-8BDD-86B43535D56D}" destId="{2E3A7E20-6556-4105-A93E-91AB713B3A4D}" srcOrd="1" destOrd="0" presId="urn:microsoft.com/office/officeart/2005/8/layout/hProcess11"/>
    <dgm:cxn modelId="{C762D926-ADE0-480F-A11A-1EFD6E10B25C}" type="presParOf" srcId="{A63A60D6-0C48-4550-8BDD-86B43535D56D}" destId="{AA25FE6F-E856-4ACB-960B-DCE3513DAFD3}" srcOrd="2" destOrd="0" presId="urn:microsoft.com/office/officeart/2005/8/layout/hProcess11"/>
    <dgm:cxn modelId="{ACB590EC-65AA-4647-BC1E-A81817959CDD}" type="presParOf" srcId="{2FE25759-1F6D-48E9-BA27-D3189468BACD}" destId="{E064AB71-1755-4262-ABBA-9B34DA3603B6}" srcOrd="3" destOrd="0" presId="urn:microsoft.com/office/officeart/2005/8/layout/hProcess11"/>
    <dgm:cxn modelId="{7ED71DF8-364B-4BCC-8D42-3E2EB9D9F406}" type="presParOf" srcId="{2FE25759-1F6D-48E9-BA27-D3189468BACD}" destId="{C4C8BD95-C51D-4046-8379-345B840763A2}" srcOrd="4" destOrd="0" presId="urn:microsoft.com/office/officeart/2005/8/layout/hProcess11"/>
    <dgm:cxn modelId="{6751A60D-AD24-4327-990F-8DF835AC6577}" type="presParOf" srcId="{C4C8BD95-C51D-4046-8379-345B840763A2}" destId="{74A8DC32-3314-499C-80AC-7EC27BF6D305}" srcOrd="0" destOrd="0" presId="urn:microsoft.com/office/officeart/2005/8/layout/hProcess11"/>
    <dgm:cxn modelId="{093E0E9B-1386-4C78-AC06-8D69B8D05EAD}" type="presParOf" srcId="{C4C8BD95-C51D-4046-8379-345B840763A2}" destId="{F0B70600-2A26-4FE6-B35E-929E20C8C4E5}" srcOrd="1" destOrd="0" presId="urn:microsoft.com/office/officeart/2005/8/layout/hProcess11"/>
    <dgm:cxn modelId="{1D4003F6-947D-43FE-AFFF-C1104396A6BC}" type="presParOf" srcId="{C4C8BD95-C51D-4046-8379-345B840763A2}" destId="{438BBC70-B82B-40AB-83BE-4C6006802A9E}" srcOrd="2" destOrd="0" presId="urn:microsoft.com/office/officeart/2005/8/layout/hProcess11"/>
    <dgm:cxn modelId="{63643811-5F36-447E-833A-F523155D254D}" type="presParOf" srcId="{2FE25759-1F6D-48E9-BA27-D3189468BACD}" destId="{D0B20B5C-4B45-4088-9EB6-946E7A004D4D}" srcOrd="5" destOrd="0" presId="urn:microsoft.com/office/officeart/2005/8/layout/hProcess11"/>
    <dgm:cxn modelId="{2A9BEDD2-47CE-49F2-A5C8-8CCCE5250844}" type="presParOf" srcId="{2FE25759-1F6D-48E9-BA27-D3189468BACD}" destId="{C924B964-FD9C-4257-88E0-382D5EFDD748}" srcOrd="6" destOrd="0" presId="urn:microsoft.com/office/officeart/2005/8/layout/hProcess11"/>
    <dgm:cxn modelId="{968E03E2-EB21-4878-93AE-E5994D45420E}" type="presParOf" srcId="{C924B964-FD9C-4257-88E0-382D5EFDD748}" destId="{8AC3DC77-4464-43FD-81C4-BA6A9FDB4DFA}" srcOrd="0" destOrd="0" presId="urn:microsoft.com/office/officeart/2005/8/layout/hProcess11"/>
    <dgm:cxn modelId="{FB523CF2-256F-4386-833B-08F829B26CD8}" type="presParOf" srcId="{C924B964-FD9C-4257-88E0-382D5EFDD748}" destId="{5A65E4BA-9996-4D26-91BB-17A3E0660EDD}" srcOrd="1" destOrd="0" presId="urn:microsoft.com/office/officeart/2005/8/layout/hProcess11"/>
    <dgm:cxn modelId="{7E79EE5C-BAB1-43C8-B6FC-299599F86355}" type="presParOf" srcId="{C924B964-FD9C-4257-88E0-382D5EFDD748}" destId="{FD8FC38C-565F-49C7-A94D-11BB4051F6FC}" srcOrd="2" destOrd="0" presId="urn:microsoft.com/office/officeart/2005/8/layout/hProcess11"/>
    <dgm:cxn modelId="{D29C427F-2440-42A6-B432-6DA2BC28DC09}" type="presParOf" srcId="{2FE25759-1F6D-48E9-BA27-D3189468BACD}" destId="{AF85EC4C-C46C-4CDF-B827-5D1A3FFE5915}" srcOrd="7" destOrd="0" presId="urn:microsoft.com/office/officeart/2005/8/layout/hProcess11"/>
    <dgm:cxn modelId="{54A8F728-5529-4420-89CC-E50B0BE512A1}" type="presParOf" srcId="{2FE25759-1F6D-48E9-BA27-D3189468BACD}" destId="{A674E3AE-4A27-4156-8831-1AF747523FDF}" srcOrd="8" destOrd="0" presId="urn:microsoft.com/office/officeart/2005/8/layout/hProcess11"/>
    <dgm:cxn modelId="{9E87862F-8C54-4EF6-8219-8C3E00250169}" type="presParOf" srcId="{A674E3AE-4A27-4156-8831-1AF747523FDF}" destId="{B453A537-0440-4168-A528-3D14C0C06105}" srcOrd="0" destOrd="0" presId="urn:microsoft.com/office/officeart/2005/8/layout/hProcess11"/>
    <dgm:cxn modelId="{EC1AD434-298F-4E79-8BAC-B7B29854DED9}" type="presParOf" srcId="{A674E3AE-4A27-4156-8831-1AF747523FDF}" destId="{37D6FE20-1D47-4504-9BAB-DCEC480218D8}" srcOrd="1" destOrd="0" presId="urn:microsoft.com/office/officeart/2005/8/layout/hProcess11"/>
    <dgm:cxn modelId="{CA76867C-3342-4925-AFF6-1C41956F0D81}" type="presParOf" srcId="{A674E3AE-4A27-4156-8831-1AF747523FDF}" destId="{F9994CA9-2479-4867-9570-371650F6E03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84C33-E28E-4D0A-A737-8DD88745CB7C}" type="doc">
      <dgm:prSet loTypeId="urn:microsoft.com/office/officeart/2005/8/layout/hChevron3" loCatId="process" qsTypeId="urn:microsoft.com/office/officeart/2005/8/quickstyle/simple4" qsCatId="simple" csTypeId="urn:microsoft.com/office/officeart/2005/8/colors/colorful1" csCatId="colorful" phldr="1"/>
      <dgm:spPr/>
    </dgm:pt>
    <dgm:pt modelId="{4CE6532B-A388-475F-8E29-F31B1FFED2FD}">
      <dgm:prSet custT="1"/>
      <dgm:spPr/>
      <dgm:t>
        <a:bodyPr/>
        <a:lstStyle/>
        <a:p>
          <a:r>
            <a:rPr lang="en-US" sz="1200" b="1" dirty="0">
              <a:latin typeface="+mj-lt"/>
            </a:rPr>
            <a:t>Clean Energy DC Plan</a:t>
          </a:r>
        </a:p>
      </dgm:t>
    </dgm:pt>
    <dgm:pt modelId="{9F85A4B0-7234-4B30-B120-3F9C1D885602}" type="parTrans" cxnId="{D9652E45-4968-4183-901B-AA5BE9C25700}">
      <dgm:prSet/>
      <dgm:spPr/>
      <dgm:t>
        <a:bodyPr/>
        <a:lstStyle/>
        <a:p>
          <a:endParaRPr lang="en-US" baseline="0"/>
        </a:p>
      </dgm:t>
    </dgm:pt>
    <dgm:pt modelId="{B4193841-81CD-4328-99B5-E52ECFE759B1}" type="sibTrans" cxnId="{D9652E45-4968-4183-901B-AA5BE9C25700}">
      <dgm:prSet/>
      <dgm:spPr/>
      <dgm:t>
        <a:bodyPr/>
        <a:lstStyle/>
        <a:p>
          <a:endParaRPr lang="en-US" baseline="0"/>
        </a:p>
      </dgm:t>
    </dgm:pt>
    <dgm:pt modelId="{FF0A1486-B34C-4946-9798-087E4B66C061}">
      <dgm:prSet custT="1"/>
      <dgm:spPr/>
      <dgm:t>
        <a:bodyPr/>
        <a:lstStyle/>
        <a:p>
          <a:r>
            <a:rPr lang="en-US" sz="1200" b="1" dirty="0">
              <a:solidFill>
                <a:schemeClr val="tx1"/>
              </a:solidFill>
              <a:latin typeface="+mj-lt"/>
            </a:rPr>
            <a:t>Sustainable </a:t>
          </a:r>
        </a:p>
        <a:p>
          <a:r>
            <a:rPr lang="en-US" sz="1200" b="1" dirty="0">
              <a:solidFill>
                <a:schemeClr val="tx1"/>
              </a:solidFill>
              <a:latin typeface="+mj-lt"/>
            </a:rPr>
            <a:t>DC 2.0</a:t>
          </a:r>
        </a:p>
      </dgm:t>
    </dgm:pt>
    <dgm:pt modelId="{B5015D69-A3A1-4344-840E-CCC53C0C0063}" type="parTrans" cxnId="{7B4F0D40-52B0-4D1F-929A-DBD476F4EF5A}">
      <dgm:prSet/>
      <dgm:spPr/>
      <dgm:t>
        <a:bodyPr/>
        <a:lstStyle/>
        <a:p>
          <a:endParaRPr lang="en-US"/>
        </a:p>
      </dgm:t>
    </dgm:pt>
    <dgm:pt modelId="{2883661E-3B3B-4980-AC8C-A41B04FE9960}" type="sibTrans" cxnId="{7B4F0D40-52B0-4D1F-929A-DBD476F4EF5A}">
      <dgm:prSet/>
      <dgm:spPr/>
      <dgm:t>
        <a:bodyPr/>
        <a:lstStyle/>
        <a:p>
          <a:endParaRPr lang="en-US"/>
        </a:p>
      </dgm:t>
    </dgm:pt>
    <dgm:pt modelId="{CC0CE4BD-03AA-43C2-9CF6-7474B7B22F47}">
      <dgm:prSet custT="1"/>
      <dgm:spPr/>
      <dgm:t>
        <a:bodyPr/>
        <a:lstStyle/>
        <a:p>
          <a:r>
            <a:rPr lang="en-US" sz="1200" b="1" dirty="0">
              <a:latin typeface="+mj-lt"/>
            </a:rPr>
            <a:t>Net Zero Building Codes</a:t>
          </a:r>
        </a:p>
      </dgm:t>
    </dgm:pt>
    <dgm:pt modelId="{6AA804FF-B477-481A-B0C8-B7EFCC450A4B}" type="parTrans" cxnId="{2AFE5ED8-E5C5-43DE-9E50-4CF5F6B5EA5D}">
      <dgm:prSet/>
      <dgm:spPr/>
      <dgm:t>
        <a:bodyPr/>
        <a:lstStyle/>
        <a:p>
          <a:endParaRPr lang="en-US"/>
        </a:p>
      </dgm:t>
    </dgm:pt>
    <dgm:pt modelId="{C97FA008-7ABA-4385-A2CB-D82C0223C902}" type="sibTrans" cxnId="{2AFE5ED8-E5C5-43DE-9E50-4CF5F6B5EA5D}">
      <dgm:prSet/>
      <dgm:spPr/>
      <dgm:t>
        <a:bodyPr/>
        <a:lstStyle/>
        <a:p>
          <a:endParaRPr lang="en-US"/>
        </a:p>
      </dgm:t>
    </dgm:pt>
    <dgm:pt modelId="{527AC054-646D-4AEC-BF31-737605F927DD}">
      <dgm:prSet custT="1"/>
      <dgm:spPr/>
      <dgm:t>
        <a:bodyPr/>
        <a:lstStyle/>
        <a:p>
          <a:r>
            <a:rPr lang="en-US" sz="1200" b="1" dirty="0">
              <a:latin typeface="+mj-lt"/>
            </a:rPr>
            <a:t>Net Zero Carbon Buildings</a:t>
          </a:r>
        </a:p>
      </dgm:t>
    </dgm:pt>
    <dgm:pt modelId="{6CF317E1-3523-490C-9289-19EB3B606C6D}" type="parTrans" cxnId="{9AA73F85-3428-4825-8C1B-E455FD63AD76}">
      <dgm:prSet/>
      <dgm:spPr/>
      <dgm:t>
        <a:bodyPr/>
        <a:lstStyle/>
        <a:p>
          <a:endParaRPr lang="en-US"/>
        </a:p>
      </dgm:t>
    </dgm:pt>
    <dgm:pt modelId="{AEBD064A-EE4A-458E-8693-5D964973AAC2}" type="sibTrans" cxnId="{9AA73F85-3428-4825-8C1B-E455FD63AD76}">
      <dgm:prSet/>
      <dgm:spPr/>
      <dgm:t>
        <a:bodyPr/>
        <a:lstStyle/>
        <a:p>
          <a:endParaRPr lang="en-US"/>
        </a:p>
      </dgm:t>
    </dgm:pt>
    <dgm:pt modelId="{A3977B42-C7C5-488F-967A-86A76F37C306}">
      <dgm:prSet custT="1"/>
      <dgm:spPr/>
      <dgm:t>
        <a:bodyPr/>
        <a:lstStyle/>
        <a:p>
          <a:r>
            <a:rPr lang="en-US" sz="1200" b="1" dirty="0">
              <a:solidFill>
                <a:schemeClr val="bg1"/>
              </a:solidFill>
              <a:latin typeface="+mj-lt"/>
            </a:rPr>
            <a:t>Building Energy Performance Standards</a:t>
          </a:r>
        </a:p>
      </dgm:t>
    </dgm:pt>
    <dgm:pt modelId="{20302947-3E23-4B71-AC2B-1C57A7E4BC5C}" type="parTrans" cxnId="{2A965A41-80AF-4652-B298-18DE029A75E7}">
      <dgm:prSet/>
      <dgm:spPr/>
      <dgm:t>
        <a:bodyPr/>
        <a:lstStyle/>
        <a:p>
          <a:endParaRPr lang="en-US"/>
        </a:p>
      </dgm:t>
    </dgm:pt>
    <dgm:pt modelId="{1C032CE4-F7C2-446E-A41C-755A4266CF90}" type="sibTrans" cxnId="{2A965A41-80AF-4652-B298-18DE029A75E7}">
      <dgm:prSet/>
      <dgm:spPr/>
      <dgm:t>
        <a:bodyPr/>
        <a:lstStyle/>
        <a:p>
          <a:endParaRPr lang="en-US"/>
        </a:p>
      </dgm:t>
    </dgm:pt>
    <dgm:pt modelId="{D5ED1B5D-3D35-4C4D-B759-7669B5EE382D}" type="pres">
      <dgm:prSet presAssocID="{70684C33-E28E-4D0A-A737-8DD88745CB7C}" presName="Name0" presStyleCnt="0">
        <dgm:presLayoutVars>
          <dgm:dir/>
          <dgm:resizeHandles val="exact"/>
        </dgm:presLayoutVars>
      </dgm:prSet>
      <dgm:spPr/>
    </dgm:pt>
    <dgm:pt modelId="{DC0A6C2F-A571-44DC-843F-0F6C7F14D01F}" type="pres">
      <dgm:prSet presAssocID="{4CE6532B-A388-475F-8E29-F31B1FFED2FD}" presName="parTxOnly" presStyleLbl="node1" presStyleIdx="0" presStyleCnt="5" custScaleX="103329">
        <dgm:presLayoutVars>
          <dgm:bulletEnabled val="1"/>
        </dgm:presLayoutVars>
      </dgm:prSet>
      <dgm:spPr/>
    </dgm:pt>
    <dgm:pt modelId="{34A95BD0-7650-480F-9984-DDD84F12A463}" type="pres">
      <dgm:prSet presAssocID="{B4193841-81CD-4328-99B5-E52ECFE759B1}" presName="parSpace" presStyleCnt="0"/>
      <dgm:spPr/>
    </dgm:pt>
    <dgm:pt modelId="{A6A4FD51-43D1-468E-B9BB-3C4EB95E735B}" type="pres">
      <dgm:prSet presAssocID="{FF0A1486-B34C-4946-9798-087E4B66C061}" presName="parTxOnly" presStyleLbl="node1" presStyleIdx="1" presStyleCnt="5">
        <dgm:presLayoutVars>
          <dgm:bulletEnabled val="1"/>
        </dgm:presLayoutVars>
      </dgm:prSet>
      <dgm:spPr/>
    </dgm:pt>
    <dgm:pt modelId="{B8340918-394E-490B-B2C1-15F0FC32F2D1}" type="pres">
      <dgm:prSet presAssocID="{2883661E-3B3B-4980-AC8C-A41B04FE9960}" presName="parSpace" presStyleCnt="0"/>
      <dgm:spPr/>
    </dgm:pt>
    <dgm:pt modelId="{66DA53E2-F4FC-4236-A3CD-ED344C04D864}" type="pres">
      <dgm:prSet presAssocID="{A3977B42-C7C5-488F-967A-86A76F37C306}" presName="parTxOnly" presStyleLbl="node1" presStyleIdx="2" presStyleCnt="5">
        <dgm:presLayoutVars>
          <dgm:bulletEnabled val="1"/>
        </dgm:presLayoutVars>
      </dgm:prSet>
      <dgm:spPr/>
    </dgm:pt>
    <dgm:pt modelId="{B7C2E877-1A83-4463-9DDB-66E25CB78568}" type="pres">
      <dgm:prSet presAssocID="{1C032CE4-F7C2-446E-A41C-755A4266CF90}" presName="parSpace" presStyleCnt="0"/>
      <dgm:spPr/>
    </dgm:pt>
    <dgm:pt modelId="{0B9833A3-E87F-4819-9F88-9CC1FD267DFF}" type="pres">
      <dgm:prSet presAssocID="{CC0CE4BD-03AA-43C2-9CF6-7474B7B22F47}" presName="parTxOnly" presStyleLbl="node1" presStyleIdx="3" presStyleCnt="5">
        <dgm:presLayoutVars>
          <dgm:bulletEnabled val="1"/>
        </dgm:presLayoutVars>
      </dgm:prSet>
      <dgm:spPr/>
    </dgm:pt>
    <dgm:pt modelId="{103C926B-4DB1-4BF3-B614-562418A0332F}" type="pres">
      <dgm:prSet presAssocID="{C97FA008-7ABA-4385-A2CB-D82C0223C902}" presName="parSpace" presStyleCnt="0"/>
      <dgm:spPr/>
    </dgm:pt>
    <dgm:pt modelId="{C25F23EE-EAC4-4533-8489-9D02AE065E8D}" type="pres">
      <dgm:prSet presAssocID="{527AC054-646D-4AEC-BF31-737605F927DD}" presName="parTxOnly" presStyleLbl="node1" presStyleIdx="4" presStyleCnt="5">
        <dgm:presLayoutVars>
          <dgm:bulletEnabled val="1"/>
        </dgm:presLayoutVars>
      </dgm:prSet>
      <dgm:spPr/>
    </dgm:pt>
  </dgm:ptLst>
  <dgm:cxnLst>
    <dgm:cxn modelId="{85EAA91E-3D8B-4497-AFAF-B62EA59B745D}" type="presOf" srcId="{527AC054-646D-4AEC-BF31-737605F927DD}" destId="{C25F23EE-EAC4-4533-8489-9D02AE065E8D}" srcOrd="0" destOrd="0" presId="urn:microsoft.com/office/officeart/2005/8/layout/hChevron3"/>
    <dgm:cxn modelId="{0ED74725-67A7-4779-809B-B95C9F038F53}" type="presOf" srcId="{70684C33-E28E-4D0A-A737-8DD88745CB7C}" destId="{D5ED1B5D-3D35-4C4D-B759-7669B5EE382D}" srcOrd="0" destOrd="0" presId="urn:microsoft.com/office/officeart/2005/8/layout/hChevron3"/>
    <dgm:cxn modelId="{D16FFA28-4E1F-4EFB-81B6-0C48C8CAA43E}" type="presOf" srcId="{CC0CE4BD-03AA-43C2-9CF6-7474B7B22F47}" destId="{0B9833A3-E87F-4819-9F88-9CC1FD267DFF}" srcOrd="0" destOrd="0" presId="urn:microsoft.com/office/officeart/2005/8/layout/hChevron3"/>
    <dgm:cxn modelId="{7B4F0D40-52B0-4D1F-929A-DBD476F4EF5A}" srcId="{70684C33-E28E-4D0A-A737-8DD88745CB7C}" destId="{FF0A1486-B34C-4946-9798-087E4B66C061}" srcOrd="1" destOrd="0" parTransId="{B5015D69-A3A1-4344-840E-CCC53C0C0063}" sibTransId="{2883661E-3B3B-4980-AC8C-A41B04FE9960}"/>
    <dgm:cxn modelId="{2A965A41-80AF-4652-B298-18DE029A75E7}" srcId="{70684C33-E28E-4D0A-A737-8DD88745CB7C}" destId="{A3977B42-C7C5-488F-967A-86A76F37C306}" srcOrd="2" destOrd="0" parTransId="{20302947-3E23-4B71-AC2B-1C57A7E4BC5C}" sibTransId="{1C032CE4-F7C2-446E-A41C-755A4266CF90}"/>
    <dgm:cxn modelId="{CCAE1465-10B2-4269-96AA-5D5687E49043}" type="presOf" srcId="{4CE6532B-A388-475F-8E29-F31B1FFED2FD}" destId="{DC0A6C2F-A571-44DC-843F-0F6C7F14D01F}" srcOrd="0" destOrd="0" presId="urn:microsoft.com/office/officeart/2005/8/layout/hChevron3"/>
    <dgm:cxn modelId="{D9652E45-4968-4183-901B-AA5BE9C25700}" srcId="{70684C33-E28E-4D0A-A737-8DD88745CB7C}" destId="{4CE6532B-A388-475F-8E29-F31B1FFED2FD}" srcOrd="0" destOrd="0" parTransId="{9F85A4B0-7234-4B30-B120-3F9C1D885602}" sibTransId="{B4193841-81CD-4328-99B5-E52ECFE759B1}"/>
    <dgm:cxn modelId="{1DF4616F-B5E5-4039-A4E1-BC4DDDDCCA41}" type="presOf" srcId="{FF0A1486-B34C-4946-9798-087E4B66C061}" destId="{A6A4FD51-43D1-468E-B9BB-3C4EB95E735B}" srcOrd="0" destOrd="0" presId="urn:microsoft.com/office/officeart/2005/8/layout/hChevron3"/>
    <dgm:cxn modelId="{9AA73F85-3428-4825-8C1B-E455FD63AD76}" srcId="{70684C33-E28E-4D0A-A737-8DD88745CB7C}" destId="{527AC054-646D-4AEC-BF31-737605F927DD}" srcOrd="4" destOrd="0" parTransId="{6CF317E1-3523-490C-9289-19EB3B606C6D}" sibTransId="{AEBD064A-EE4A-458E-8693-5D964973AAC2}"/>
    <dgm:cxn modelId="{2AFE5ED8-E5C5-43DE-9E50-4CF5F6B5EA5D}" srcId="{70684C33-E28E-4D0A-A737-8DD88745CB7C}" destId="{CC0CE4BD-03AA-43C2-9CF6-7474B7B22F47}" srcOrd="3" destOrd="0" parTransId="{6AA804FF-B477-481A-B0C8-B7EFCC450A4B}" sibTransId="{C97FA008-7ABA-4385-A2CB-D82C0223C902}"/>
    <dgm:cxn modelId="{E5E4ECE2-04F5-4826-8256-A46FA3B77143}" type="presOf" srcId="{A3977B42-C7C5-488F-967A-86A76F37C306}" destId="{66DA53E2-F4FC-4236-A3CD-ED344C04D864}" srcOrd="0" destOrd="0" presId="urn:microsoft.com/office/officeart/2005/8/layout/hChevron3"/>
    <dgm:cxn modelId="{38D03ED2-14A4-4157-A408-765FA91FA12B}" type="presParOf" srcId="{D5ED1B5D-3D35-4C4D-B759-7669B5EE382D}" destId="{DC0A6C2F-A571-44DC-843F-0F6C7F14D01F}" srcOrd="0" destOrd="0" presId="urn:microsoft.com/office/officeart/2005/8/layout/hChevron3"/>
    <dgm:cxn modelId="{57BCE966-64FE-48D1-917C-583E0C039425}" type="presParOf" srcId="{D5ED1B5D-3D35-4C4D-B759-7669B5EE382D}" destId="{34A95BD0-7650-480F-9984-DDD84F12A463}" srcOrd="1" destOrd="0" presId="urn:microsoft.com/office/officeart/2005/8/layout/hChevron3"/>
    <dgm:cxn modelId="{B87317DC-C4BF-417D-B602-ACBCCBE5CCA8}" type="presParOf" srcId="{D5ED1B5D-3D35-4C4D-B759-7669B5EE382D}" destId="{A6A4FD51-43D1-468E-B9BB-3C4EB95E735B}" srcOrd="2" destOrd="0" presId="urn:microsoft.com/office/officeart/2005/8/layout/hChevron3"/>
    <dgm:cxn modelId="{FCBA9C0E-072A-4C7E-8C17-86F213EEB360}" type="presParOf" srcId="{D5ED1B5D-3D35-4C4D-B759-7669B5EE382D}" destId="{B8340918-394E-490B-B2C1-15F0FC32F2D1}" srcOrd="3" destOrd="0" presId="urn:microsoft.com/office/officeart/2005/8/layout/hChevron3"/>
    <dgm:cxn modelId="{A848CFB4-561C-4462-8B4F-D16CAE5AE6FE}" type="presParOf" srcId="{D5ED1B5D-3D35-4C4D-B759-7669B5EE382D}" destId="{66DA53E2-F4FC-4236-A3CD-ED344C04D864}" srcOrd="4" destOrd="0" presId="urn:microsoft.com/office/officeart/2005/8/layout/hChevron3"/>
    <dgm:cxn modelId="{0FE9B426-23E3-49B7-BC1C-4D7C21FA5D10}" type="presParOf" srcId="{D5ED1B5D-3D35-4C4D-B759-7669B5EE382D}" destId="{B7C2E877-1A83-4463-9DDB-66E25CB78568}" srcOrd="5" destOrd="0" presId="urn:microsoft.com/office/officeart/2005/8/layout/hChevron3"/>
    <dgm:cxn modelId="{9E8D2BD0-3656-43EC-8C78-7D00E8EAD56B}" type="presParOf" srcId="{D5ED1B5D-3D35-4C4D-B759-7669B5EE382D}" destId="{0B9833A3-E87F-4819-9F88-9CC1FD267DFF}" srcOrd="6" destOrd="0" presId="urn:microsoft.com/office/officeart/2005/8/layout/hChevron3"/>
    <dgm:cxn modelId="{65B08BC9-A441-4493-8D40-AF6068AF655A}" type="presParOf" srcId="{D5ED1B5D-3D35-4C4D-B759-7669B5EE382D}" destId="{103C926B-4DB1-4BF3-B614-562418A0332F}" srcOrd="7" destOrd="0" presId="urn:microsoft.com/office/officeart/2005/8/layout/hChevron3"/>
    <dgm:cxn modelId="{FE37DA8F-DD6B-4050-9D9E-430FA9638888}" type="presParOf" srcId="{D5ED1B5D-3D35-4C4D-B759-7669B5EE382D}" destId="{C25F23EE-EAC4-4533-8489-9D02AE065E8D}" srcOrd="8"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2AD02-CA2D-402C-AC56-746D6280D890}">
      <dsp:nvSpPr>
        <dsp:cNvPr id="0" name=""/>
        <dsp:cNvSpPr/>
      </dsp:nvSpPr>
      <dsp:spPr>
        <a:xfrm>
          <a:off x="348648" y="1205"/>
          <a:ext cx="3068102" cy="1840861"/>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#1 nationally in LEED per capita certified gross square feet for 5 years running</a:t>
          </a:r>
        </a:p>
      </dsp:txBody>
      <dsp:txXfrm>
        <a:off x="348648" y="1205"/>
        <a:ext cx="3068102" cy="1840861"/>
      </dsp:txXfrm>
    </dsp:sp>
    <dsp:sp modelId="{B633323D-2BEE-4EBC-9C4E-B145F05F7394}">
      <dsp:nvSpPr>
        <dsp:cNvPr id="0" name=""/>
        <dsp:cNvSpPr/>
      </dsp:nvSpPr>
      <dsp:spPr>
        <a:xfrm>
          <a:off x="3723561" y="0"/>
          <a:ext cx="3068102" cy="1840861"/>
        </a:xfrm>
        <a:prstGeom prst="rect">
          <a:avLst/>
        </a:prstGeom>
        <a:gradFill rotWithShape="0">
          <a:gsLst>
            <a:gs pos="0">
              <a:schemeClr val="accent1">
                <a:shade val="80000"/>
                <a:hueOff val="-147026"/>
                <a:satOff val="-13656"/>
                <a:lumOff val="11666"/>
                <a:alphaOff val="0"/>
                <a:shade val="51000"/>
                <a:satMod val="130000"/>
              </a:schemeClr>
            </a:gs>
            <a:gs pos="80000">
              <a:schemeClr val="accent1">
                <a:shade val="80000"/>
                <a:hueOff val="-147026"/>
                <a:satOff val="-13656"/>
                <a:lumOff val="11666"/>
                <a:alphaOff val="0"/>
                <a:shade val="93000"/>
                <a:satMod val="130000"/>
              </a:schemeClr>
            </a:gs>
            <a:gs pos="100000">
              <a:schemeClr val="accent1">
                <a:shade val="80000"/>
                <a:hueOff val="-147026"/>
                <a:satOff val="-13656"/>
                <a:lumOff val="116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Ranked #1 nationally for green roof installations</a:t>
          </a:r>
        </a:p>
      </dsp:txBody>
      <dsp:txXfrm>
        <a:off x="3723561" y="0"/>
        <a:ext cx="3068102" cy="1840861"/>
      </dsp:txXfrm>
    </dsp:sp>
    <dsp:sp modelId="{1CBC12C6-575C-43D7-BDB2-5EDC5E47A9C0}">
      <dsp:nvSpPr>
        <dsp:cNvPr id="0" name=""/>
        <dsp:cNvSpPr/>
      </dsp:nvSpPr>
      <dsp:spPr>
        <a:xfrm>
          <a:off x="348648" y="2148877"/>
          <a:ext cx="3068102" cy="1840861"/>
        </a:xfrm>
        <a:prstGeom prst="rect">
          <a:avLst/>
        </a:prstGeom>
        <a:gradFill rotWithShape="0">
          <a:gsLst>
            <a:gs pos="0">
              <a:schemeClr val="accent1">
                <a:shade val="80000"/>
                <a:hueOff val="-294052"/>
                <a:satOff val="-27313"/>
                <a:lumOff val="23332"/>
                <a:alphaOff val="0"/>
                <a:shade val="51000"/>
                <a:satMod val="130000"/>
              </a:schemeClr>
            </a:gs>
            <a:gs pos="80000">
              <a:schemeClr val="accent1">
                <a:shade val="80000"/>
                <a:hueOff val="-294052"/>
                <a:satOff val="-27313"/>
                <a:lumOff val="23332"/>
                <a:alphaOff val="0"/>
                <a:shade val="93000"/>
                <a:satMod val="130000"/>
              </a:schemeClr>
            </a:gs>
            <a:gs pos="100000">
              <a:schemeClr val="accent1">
                <a:shade val="80000"/>
                <a:hueOff val="-294052"/>
                <a:satOff val="-27313"/>
                <a:lumOff val="233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#2 metro area nationally with the most ENERGY STAR certified buildings</a:t>
          </a:r>
        </a:p>
      </dsp:txBody>
      <dsp:txXfrm>
        <a:off x="348648" y="2148877"/>
        <a:ext cx="3068102" cy="1840861"/>
      </dsp:txXfrm>
    </dsp:sp>
    <dsp:sp modelId="{6B3B28FF-2F02-4775-9EAD-46165C4F7330}">
      <dsp:nvSpPr>
        <dsp:cNvPr id="0" name=""/>
        <dsp:cNvSpPr/>
      </dsp:nvSpPr>
      <dsp:spPr>
        <a:xfrm>
          <a:off x="3723561" y="2148877"/>
          <a:ext cx="3068102" cy="1840861"/>
        </a:xfrm>
        <a:prstGeom prst="rect">
          <a:avLst/>
        </a:prstGeom>
        <a:solidFill>
          <a:srgbClr val="248C4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2nd in nation in community green power purchasing </a:t>
          </a:r>
        </a:p>
      </dsp:txBody>
      <dsp:txXfrm>
        <a:off x="3723561" y="2148877"/>
        <a:ext cx="3068102" cy="1840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3DADF-C61A-48F5-912B-69CE0A938DDC}">
      <dsp:nvSpPr>
        <dsp:cNvPr id="0" name=""/>
        <dsp:cNvSpPr/>
      </dsp:nvSpPr>
      <dsp:spPr>
        <a:xfrm>
          <a:off x="0" y="1082040"/>
          <a:ext cx="8462464" cy="14427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EF490-743B-4E63-902C-D848E836CD26}">
      <dsp:nvSpPr>
        <dsp:cNvPr id="0" name=""/>
        <dsp:cNvSpPr/>
      </dsp:nvSpPr>
      <dsp:spPr>
        <a:xfrm>
          <a:off x="4115" y="0"/>
          <a:ext cx="1269989" cy="144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latin typeface="+mj-lt"/>
            </a:rPr>
            <a:t>Identify</a:t>
          </a:r>
        </a:p>
      </dsp:txBody>
      <dsp:txXfrm>
        <a:off x="4115" y="0"/>
        <a:ext cx="1269989" cy="1442720"/>
      </dsp:txXfrm>
    </dsp:sp>
    <dsp:sp modelId="{4B6BC64D-4EEB-4490-82E5-D0B7C87CFFDC}">
      <dsp:nvSpPr>
        <dsp:cNvPr id="0" name=""/>
        <dsp:cNvSpPr/>
      </dsp:nvSpPr>
      <dsp:spPr>
        <a:xfrm>
          <a:off x="458770" y="1623059"/>
          <a:ext cx="360680" cy="3606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B88CC-66BB-4E63-B030-E09D2460BE2C}">
      <dsp:nvSpPr>
        <dsp:cNvPr id="0" name=""/>
        <dsp:cNvSpPr/>
      </dsp:nvSpPr>
      <dsp:spPr>
        <a:xfrm>
          <a:off x="1337604" y="2164080"/>
          <a:ext cx="1269989" cy="144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latin typeface="+mj-lt"/>
            </a:rPr>
            <a:t>Collect</a:t>
          </a:r>
        </a:p>
      </dsp:txBody>
      <dsp:txXfrm>
        <a:off x="1337604" y="2164080"/>
        <a:ext cx="1269989" cy="1442720"/>
      </dsp:txXfrm>
    </dsp:sp>
    <dsp:sp modelId="{2E3A7E20-6556-4105-A93E-91AB713B3A4D}">
      <dsp:nvSpPr>
        <dsp:cNvPr id="0" name=""/>
        <dsp:cNvSpPr/>
      </dsp:nvSpPr>
      <dsp:spPr>
        <a:xfrm>
          <a:off x="1792259" y="1623059"/>
          <a:ext cx="360680" cy="36068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A8DC32-3314-499C-80AC-7EC27BF6D305}">
      <dsp:nvSpPr>
        <dsp:cNvPr id="0" name=""/>
        <dsp:cNvSpPr/>
      </dsp:nvSpPr>
      <dsp:spPr>
        <a:xfrm>
          <a:off x="2671093" y="0"/>
          <a:ext cx="1725420" cy="144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latin typeface="+mj-lt"/>
            </a:rPr>
            <a:t>Benchmark</a:t>
          </a:r>
        </a:p>
      </dsp:txBody>
      <dsp:txXfrm>
        <a:off x="2671093" y="0"/>
        <a:ext cx="1725420" cy="1442720"/>
      </dsp:txXfrm>
    </dsp:sp>
    <dsp:sp modelId="{F0B70600-2A26-4FE6-B35E-929E20C8C4E5}">
      <dsp:nvSpPr>
        <dsp:cNvPr id="0" name=""/>
        <dsp:cNvSpPr/>
      </dsp:nvSpPr>
      <dsp:spPr>
        <a:xfrm>
          <a:off x="3353463" y="1623059"/>
          <a:ext cx="360680" cy="36068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3DC77-4464-43FD-81C4-BA6A9FDB4DFA}">
      <dsp:nvSpPr>
        <dsp:cNvPr id="0" name=""/>
        <dsp:cNvSpPr/>
      </dsp:nvSpPr>
      <dsp:spPr>
        <a:xfrm>
          <a:off x="4460013" y="2164080"/>
          <a:ext cx="1269989" cy="144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latin typeface="+mj-lt"/>
            </a:rPr>
            <a:t>Submit</a:t>
          </a:r>
        </a:p>
      </dsp:txBody>
      <dsp:txXfrm>
        <a:off x="4460013" y="2164080"/>
        <a:ext cx="1269989" cy="1442720"/>
      </dsp:txXfrm>
    </dsp:sp>
    <dsp:sp modelId="{5A65E4BA-9996-4D26-91BB-17A3E0660EDD}">
      <dsp:nvSpPr>
        <dsp:cNvPr id="0" name=""/>
        <dsp:cNvSpPr/>
      </dsp:nvSpPr>
      <dsp:spPr>
        <a:xfrm>
          <a:off x="4914668" y="1623059"/>
          <a:ext cx="360680" cy="36068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3A537-0440-4168-A528-3D14C0C06105}">
      <dsp:nvSpPr>
        <dsp:cNvPr id="0" name=""/>
        <dsp:cNvSpPr/>
      </dsp:nvSpPr>
      <dsp:spPr>
        <a:xfrm>
          <a:off x="5793502" y="0"/>
          <a:ext cx="1818599" cy="144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latin typeface="+mj-lt"/>
            </a:rPr>
            <a:t>Disclosure/ Enforcement</a:t>
          </a:r>
        </a:p>
      </dsp:txBody>
      <dsp:txXfrm>
        <a:off x="5793502" y="0"/>
        <a:ext cx="1818599" cy="1442720"/>
      </dsp:txXfrm>
    </dsp:sp>
    <dsp:sp modelId="{37D6FE20-1D47-4504-9BAB-DCEC480218D8}">
      <dsp:nvSpPr>
        <dsp:cNvPr id="0" name=""/>
        <dsp:cNvSpPr/>
      </dsp:nvSpPr>
      <dsp:spPr>
        <a:xfrm>
          <a:off x="6522462" y="1623059"/>
          <a:ext cx="360680" cy="36068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A6C2F-A571-44DC-843F-0F6C7F14D01F}">
      <dsp:nvSpPr>
        <dsp:cNvPr id="0" name=""/>
        <dsp:cNvSpPr/>
      </dsp:nvSpPr>
      <dsp:spPr>
        <a:xfrm>
          <a:off x="2635" y="1608773"/>
          <a:ext cx="2186577" cy="846452"/>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Clean Energy DC Plan</a:t>
          </a:r>
        </a:p>
      </dsp:txBody>
      <dsp:txXfrm>
        <a:off x="2635" y="1608773"/>
        <a:ext cx="1974964" cy="846452"/>
      </dsp:txXfrm>
    </dsp:sp>
    <dsp:sp modelId="{A6A4FD51-43D1-468E-B9BB-3C4EB95E735B}">
      <dsp:nvSpPr>
        <dsp:cNvPr id="0" name=""/>
        <dsp:cNvSpPr/>
      </dsp:nvSpPr>
      <dsp:spPr>
        <a:xfrm>
          <a:off x="1765986" y="1608773"/>
          <a:ext cx="2116131" cy="846452"/>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Sustainable </a:t>
          </a:r>
        </a:p>
        <a:p>
          <a:pPr marL="0" lvl="0" indent="0" algn="ctr" defTabSz="533400">
            <a:lnSpc>
              <a:spcPct val="90000"/>
            </a:lnSpc>
            <a:spcBef>
              <a:spcPct val="0"/>
            </a:spcBef>
            <a:spcAft>
              <a:spcPct val="35000"/>
            </a:spcAft>
            <a:buNone/>
          </a:pPr>
          <a:r>
            <a:rPr lang="en-US" sz="1200" b="1" kern="1200" dirty="0">
              <a:solidFill>
                <a:schemeClr val="tx1"/>
              </a:solidFill>
              <a:latin typeface="+mj-lt"/>
            </a:rPr>
            <a:t>DC 2.0</a:t>
          </a:r>
        </a:p>
      </dsp:txBody>
      <dsp:txXfrm>
        <a:off x="2189212" y="1608773"/>
        <a:ext cx="1269679" cy="846452"/>
      </dsp:txXfrm>
    </dsp:sp>
    <dsp:sp modelId="{66DA53E2-F4FC-4236-A3CD-ED344C04D864}">
      <dsp:nvSpPr>
        <dsp:cNvPr id="0" name=""/>
        <dsp:cNvSpPr/>
      </dsp:nvSpPr>
      <dsp:spPr>
        <a:xfrm>
          <a:off x="3458890" y="1608773"/>
          <a:ext cx="2116131" cy="846452"/>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Building Energy Performance Standards</a:t>
          </a:r>
        </a:p>
      </dsp:txBody>
      <dsp:txXfrm>
        <a:off x="3882116" y="1608773"/>
        <a:ext cx="1269679" cy="846452"/>
      </dsp:txXfrm>
    </dsp:sp>
    <dsp:sp modelId="{0B9833A3-E87F-4819-9F88-9CC1FD267DFF}">
      <dsp:nvSpPr>
        <dsp:cNvPr id="0" name=""/>
        <dsp:cNvSpPr/>
      </dsp:nvSpPr>
      <dsp:spPr>
        <a:xfrm>
          <a:off x="5151795" y="1608773"/>
          <a:ext cx="2116131" cy="84645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Net Zero Building Codes</a:t>
          </a:r>
        </a:p>
      </dsp:txBody>
      <dsp:txXfrm>
        <a:off x="5575021" y="1608773"/>
        <a:ext cx="1269679" cy="846452"/>
      </dsp:txXfrm>
    </dsp:sp>
    <dsp:sp modelId="{C25F23EE-EAC4-4533-8489-9D02AE065E8D}">
      <dsp:nvSpPr>
        <dsp:cNvPr id="0" name=""/>
        <dsp:cNvSpPr/>
      </dsp:nvSpPr>
      <dsp:spPr>
        <a:xfrm>
          <a:off x="6844700" y="1608773"/>
          <a:ext cx="2116131" cy="846452"/>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Net Zero Carbon Buildings</a:t>
          </a:r>
        </a:p>
      </dsp:txBody>
      <dsp:txXfrm>
        <a:off x="7267926" y="1608773"/>
        <a:ext cx="1269679" cy="8464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0.16971</cdr:x>
      <cdr:y>0.3005</cdr:y>
    </cdr:from>
    <cdr:to>
      <cdr:x>0.91373</cdr:x>
      <cdr:y>0.4442</cdr:y>
    </cdr:to>
    <cdr:cxnSp macro="">
      <cdr:nvCxnSpPr>
        <cdr:cNvPr id="3" name="Straight Connector 2">
          <a:extLst xmlns:a="http://schemas.openxmlformats.org/drawingml/2006/main">
            <a:ext uri="{FF2B5EF4-FFF2-40B4-BE49-F238E27FC236}">
              <a16:creationId xmlns:a16="http://schemas.microsoft.com/office/drawing/2014/main" id="{1C30AD71-D2D5-4F28-A704-0F9DE3C22688}"/>
            </a:ext>
          </a:extLst>
        </cdr:cNvPr>
        <cdr:cNvCxnSpPr/>
      </cdr:nvCxnSpPr>
      <cdr:spPr>
        <a:xfrm xmlns:a="http://schemas.openxmlformats.org/drawingml/2006/main">
          <a:off x="1253053" y="1254999"/>
          <a:ext cx="5493483" cy="600164"/>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0.49591</cdr:x>
      <cdr:y>0.18391</cdr:y>
    </cdr:from>
    <cdr:to>
      <cdr:x>0.75846</cdr:x>
      <cdr:y>0.36783</cdr:y>
    </cdr:to>
    <cdr:sp macro="" textlink="">
      <cdr:nvSpPr>
        <cdr:cNvPr id="5" name="TextBox 4"/>
        <cdr:cNvSpPr txBox="1"/>
      </cdr:nvSpPr>
      <cdr:spPr>
        <a:xfrm xmlns:a="http://schemas.openxmlformats.org/drawingml/2006/main">
          <a:off x="3661538" y="768099"/>
          <a:ext cx="1938525" cy="768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lumMod val="75000"/>
                  <a:lumOff val="25000"/>
                </a:schemeClr>
              </a:solidFill>
              <a:latin typeface="+mj-lt"/>
            </a:rPr>
            <a:t>0.5% decrease from 2014-2018</a:t>
          </a:r>
          <a:endParaRPr lang="en-US" sz="1500" dirty="0">
            <a:solidFill>
              <a:schemeClr val="tx1">
                <a:lumMod val="75000"/>
                <a:lumOff val="25000"/>
              </a:schemeClr>
            </a:solidFill>
            <a:latin typeface="+mj-lt"/>
          </a:endParaRPr>
        </a:p>
      </cdr:txBody>
    </cdr:sp>
  </cdr:relSizeAnchor>
  <cdr:relSizeAnchor xmlns:cdr="http://schemas.openxmlformats.org/drawingml/2006/chartDrawing">
    <cdr:from>
      <cdr:x>0.76587</cdr:x>
      <cdr:y>0</cdr:y>
    </cdr:from>
    <cdr:to>
      <cdr:x>0.98562</cdr:x>
      <cdr:y>0.07357</cdr:y>
    </cdr:to>
    <cdr:sp macro="" textlink="">
      <cdr:nvSpPr>
        <cdr:cNvPr id="7" name="TextBox 6"/>
        <cdr:cNvSpPr txBox="1"/>
      </cdr:nvSpPr>
      <cdr:spPr>
        <a:xfrm xmlns:a="http://schemas.openxmlformats.org/drawingml/2006/main">
          <a:off x="5654799" y="-1585561"/>
          <a:ext cx="1622487" cy="307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500" b="1"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0.17192</cdr:x>
      <cdr:y>0.20342</cdr:y>
    </cdr:from>
    <cdr:to>
      <cdr:x>0.88724</cdr:x>
      <cdr:y>0.30934</cdr:y>
    </cdr:to>
    <cdr:cxnSp macro="">
      <cdr:nvCxnSpPr>
        <cdr:cNvPr id="2" name="Straight Connector 1">
          <a:extLst xmlns:a="http://schemas.openxmlformats.org/drawingml/2006/main">
            <a:ext uri="{FF2B5EF4-FFF2-40B4-BE49-F238E27FC236}">
              <a16:creationId xmlns:a16="http://schemas.microsoft.com/office/drawing/2014/main" id="{3B75BE2D-35FE-4F4C-8B3A-00226F0EED12}"/>
            </a:ext>
          </a:extLst>
        </cdr:cNvPr>
        <cdr:cNvCxnSpPr/>
      </cdr:nvCxnSpPr>
      <cdr:spPr>
        <a:xfrm xmlns:a="http://schemas.openxmlformats.org/drawingml/2006/main">
          <a:off x="1227610" y="1106378"/>
          <a:ext cx="5107865" cy="576075"/>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0.51438</cdr:x>
      <cdr:y>0.09892</cdr:y>
    </cdr:from>
    <cdr:to>
      <cdr:x>0.87568</cdr:x>
      <cdr:y>0.18121</cdr:y>
    </cdr:to>
    <cdr:sp macro="" textlink="">
      <cdr:nvSpPr>
        <cdr:cNvPr id="6" name="TextBox 5"/>
        <cdr:cNvSpPr txBox="1"/>
      </cdr:nvSpPr>
      <cdr:spPr>
        <a:xfrm xmlns:a="http://schemas.openxmlformats.org/drawingml/2006/main">
          <a:off x="3991395" y="369348"/>
          <a:ext cx="2803565" cy="3072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50" b="1" dirty="0">
              <a:solidFill>
                <a:srgbClr val="FF0000"/>
              </a:solidFill>
              <a:latin typeface="+mj-lt"/>
            </a:rPr>
            <a:t>5.5% decrease from 2014-2018</a:t>
          </a:r>
        </a:p>
      </cdr:txBody>
    </cdr:sp>
  </cdr:relSizeAnchor>
</c:userShapes>
</file>

<file path=ppt/drawings/drawing4.xml><?xml version="1.0" encoding="utf-8"?>
<c:userShapes xmlns:c="http://schemas.openxmlformats.org/drawingml/2006/chart">
  <cdr:relSizeAnchor xmlns:cdr="http://schemas.openxmlformats.org/drawingml/2006/chartDrawing">
    <cdr:from>
      <cdr:x>0.27565</cdr:x>
      <cdr:y>0.03683</cdr:y>
    </cdr:from>
    <cdr:to>
      <cdr:x>0.71771</cdr:x>
      <cdr:y>0.10697</cdr:y>
    </cdr:to>
    <cdr:sp macro="" textlink="">
      <cdr:nvSpPr>
        <cdr:cNvPr id="3" name="TextBox 4"/>
        <cdr:cNvSpPr txBox="1"/>
      </cdr:nvSpPr>
      <cdr:spPr>
        <a:xfrm xmlns:a="http://schemas.openxmlformats.org/drawingml/2006/main">
          <a:off x="2112275" y="161583"/>
          <a:ext cx="3387475" cy="30775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a:solidFill>
                <a:srgbClr val="FF0000"/>
              </a:solidFill>
            </a:rPr>
            <a:t>7.0% increase from 2014-2018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342" cy="465455"/>
          </a:xfrm>
          <a:prstGeom prst="rect">
            <a:avLst/>
          </a:prstGeom>
        </p:spPr>
        <p:txBody>
          <a:bodyPr vert="horz" lIns="94005" tIns="47004" rIns="94005" bIns="47004" rtlCol="0"/>
          <a:lstStyle>
            <a:lvl1pPr algn="l">
              <a:defRPr sz="1200"/>
            </a:lvl1pPr>
          </a:lstStyle>
          <a:p>
            <a:endParaRPr lang="en-US" dirty="0"/>
          </a:p>
        </p:txBody>
      </p:sp>
      <p:sp>
        <p:nvSpPr>
          <p:cNvPr id="3" name="Date Placeholder 2"/>
          <p:cNvSpPr>
            <a:spLocks noGrp="1"/>
          </p:cNvSpPr>
          <p:nvPr>
            <p:ph type="dt" sz="quarter" idx="1"/>
          </p:nvPr>
        </p:nvSpPr>
        <p:spPr>
          <a:xfrm>
            <a:off x="3978136" y="0"/>
            <a:ext cx="3043342" cy="465455"/>
          </a:xfrm>
          <a:prstGeom prst="rect">
            <a:avLst/>
          </a:prstGeom>
        </p:spPr>
        <p:txBody>
          <a:bodyPr vert="horz" lIns="94005" tIns="47004" rIns="94005" bIns="47004" rtlCol="0"/>
          <a:lstStyle>
            <a:lvl1pPr algn="r">
              <a:defRPr sz="1200"/>
            </a:lvl1pPr>
          </a:lstStyle>
          <a:p>
            <a:fld id="{2E694EFE-87C5-487D-B2DC-5F135A82DC0A}" type="datetimeFigureOut">
              <a:rPr lang="en-US" smtClean="0"/>
              <a:t>6/4/2020</a:t>
            </a:fld>
            <a:endParaRPr lang="en-US" dirty="0"/>
          </a:p>
        </p:txBody>
      </p:sp>
      <p:sp>
        <p:nvSpPr>
          <p:cNvPr id="4" name="Footer Placeholder 3"/>
          <p:cNvSpPr>
            <a:spLocks noGrp="1"/>
          </p:cNvSpPr>
          <p:nvPr>
            <p:ph type="ftr" sz="quarter" idx="2"/>
          </p:nvPr>
        </p:nvSpPr>
        <p:spPr>
          <a:xfrm>
            <a:off x="3" y="8842029"/>
            <a:ext cx="3043342" cy="465455"/>
          </a:xfrm>
          <a:prstGeom prst="rect">
            <a:avLst/>
          </a:prstGeom>
        </p:spPr>
        <p:txBody>
          <a:bodyPr vert="horz" lIns="94005" tIns="47004" rIns="94005" bIns="4700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6" y="8842029"/>
            <a:ext cx="3043342" cy="465455"/>
          </a:xfrm>
          <a:prstGeom prst="rect">
            <a:avLst/>
          </a:prstGeom>
        </p:spPr>
        <p:txBody>
          <a:bodyPr vert="horz" lIns="94005" tIns="47004" rIns="94005" bIns="47004" rtlCol="0" anchor="b"/>
          <a:lstStyle>
            <a:lvl1pPr algn="r">
              <a:defRPr sz="1200"/>
            </a:lvl1pPr>
          </a:lstStyle>
          <a:p>
            <a:fld id="{C024067B-DD83-4FD7-BBCC-3213BFB30B76}" type="slidenum">
              <a:rPr lang="en-US" smtClean="0"/>
              <a:t>‹#›</a:t>
            </a:fld>
            <a:endParaRPr lang="en-US" dirty="0"/>
          </a:p>
        </p:txBody>
      </p:sp>
    </p:spTree>
    <p:extLst>
      <p:ext uri="{BB962C8B-B14F-4D97-AF65-F5344CB8AC3E}">
        <p14:creationId xmlns:p14="http://schemas.microsoft.com/office/powerpoint/2010/main" val="3341189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43342" cy="465455"/>
          </a:xfrm>
          <a:prstGeom prst="rect">
            <a:avLst/>
          </a:prstGeom>
        </p:spPr>
        <p:txBody>
          <a:bodyPr vert="horz" lIns="94005" tIns="47004" rIns="94005" bIns="47004" rtlCol="0"/>
          <a:lstStyle>
            <a:lvl1pPr algn="l">
              <a:defRPr sz="1200"/>
            </a:lvl1pPr>
          </a:lstStyle>
          <a:p>
            <a:endParaRPr lang="en-US" dirty="0"/>
          </a:p>
        </p:txBody>
      </p:sp>
      <p:sp>
        <p:nvSpPr>
          <p:cNvPr id="3" name="Date Placeholder 2"/>
          <p:cNvSpPr>
            <a:spLocks noGrp="1"/>
          </p:cNvSpPr>
          <p:nvPr>
            <p:ph type="dt" idx="1"/>
          </p:nvPr>
        </p:nvSpPr>
        <p:spPr>
          <a:xfrm>
            <a:off x="3978136" y="0"/>
            <a:ext cx="3043342" cy="465455"/>
          </a:xfrm>
          <a:prstGeom prst="rect">
            <a:avLst/>
          </a:prstGeom>
        </p:spPr>
        <p:txBody>
          <a:bodyPr vert="horz" lIns="94005" tIns="47004" rIns="94005" bIns="47004" rtlCol="0"/>
          <a:lstStyle>
            <a:lvl1pPr algn="r">
              <a:defRPr sz="1200"/>
            </a:lvl1pPr>
          </a:lstStyle>
          <a:p>
            <a:fld id="{6818A6F2-DD5C-40E5-87F8-C2DF158C5A72}" type="datetimeFigureOut">
              <a:rPr lang="en-US" smtClean="0"/>
              <a:t>6/4/2020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005" tIns="47004" rIns="94005" bIns="47004" rtlCol="0" anchor="ctr"/>
          <a:lstStyle/>
          <a:p>
            <a:endParaRPr lang="en-US" dirty="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4005" tIns="47004" rIns="94005" bIns="470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42029"/>
            <a:ext cx="3043342" cy="465455"/>
          </a:xfrm>
          <a:prstGeom prst="rect">
            <a:avLst/>
          </a:prstGeom>
        </p:spPr>
        <p:txBody>
          <a:bodyPr vert="horz" lIns="94005" tIns="47004" rIns="94005" bIns="470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6" y="8842029"/>
            <a:ext cx="3043342" cy="465455"/>
          </a:xfrm>
          <a:prstGeom prst="rect">
            <a:avLst/>
          </a:prstGeom>
        </p:spPr>
        <p:txBody>
          <a:bodyPr vert="horz" lIns="94005" tIns="47004" rIns="94005" bIns="47004" rtlCol="0" anchor="b"/>
          <a:lstStyle>
            <a:lvl1pPr algn="r">
              <a:defRPr sz="1200"/>
            </a:lvl1pPr>
          </a:lstStyle>
          <a:p>
            <a:fld id="{9A4136BD-7B79-450C-81E8-22F777A14C5E}" type="slidenum">
              <a:rPr lang="en-US" smtClean="0"/>
              <a:t>‹#›</a:t>
            </a:fld>
            <a:endParaRPr lang="en-US" dirty="0"/>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pendata.dc.gov/datasets/building-energy-benchmarks/dat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nergystar.gov/buildings/facility-owners-managers/existing-buildings/use-portfolio-manager/update-energy-star-scores-cbec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cseu.com/news-blog/news-blog/blog-posts/greening-the-embassy-of-fran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fr.franceintheus.org/spip.php?rubrique24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lesbolton.com/news/2019/trellis-house-leed-platinu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trellishousedc.com/wp-content/uploads/2018/09/LEED-Project-One-Sheet-Trellis-House.pdf" TargetMode="External"/><Relationship Id="rId4" Type="http://schemas.openxmlformats.org/officeDocument/2006/relationships/hyperlink" Target="https://www.usgbc.org/projects/trellis-hous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ee.dc.gov/service/greenhouse-gas-inventori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ee.dc.gov/node/114408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ee.dc.gov/node/17362"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oee.dc.gov/service/building-energy-performance-standard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cpace.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dcgreenbank.org/" TargetMode="External"/><Relationship Id="rId5" Type="http://schemas.openxmlformats.org/officeDocument/2006/relationships/hyperlink" Target="https://doee.dc.gov/riversmart" TargetMode="External"/><Relationship Id="rId4" Type="http://schemas.openxmlformats.org/officeDocument/2006/relationships/hyperlink" Target="https://www.dcseu.co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gkunkel@dcseu.com"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mailto:DCgreenbank@dc.gov" TargetMode="External"/><Relationship Id="rId4" Type="http://schemas.openxmlformats.org/officeDocument/2006/relationships/hyperlink" Target="mailto:nmolina@urbaningenuity.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oee.dc.gov/service/greenhouse-gas-inventories" TargetMode="External"/><Relationship Id="rId3" Type="http://schemas.openxmlformats.org/officeDocument/2006/relationships/hyperlink" Target="https://www.usgbc.org/articles/us-green-building-council-announces-annual-top-10-states-leed-green-building-2018" TargetMode="External"/><Relationship Id="rId7" Type="http://schemas.openxmlformats.org/officeDocument/2006/relationships/hyperlink" Target="https://www.epa.gov/greenpower/green-power-communitie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livingarchitecturemonitor.com/news/2019/10/9/15th-annual-green-roof-industry-survey-shows-washington-dc-with-most-green-roofs-installed" TargetMode="External"/><Relationship Id="rId5" Type="http://schemas.openxmlformats.org/officeDocument/2006/relationships/hyperlink" Target="https://doee.dc.gov/publication/inventory-green-roofs" TargetMode="External"/><Relationship Id="rId4" Type="http://schemas.openxmlformats.org/officeDocument/2006/relationships/hyperlink" Target="https://www.usgbc.org/articles/washington-dc-named-first-leed-platinum-city-worl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ee.dc.gov/energybenchmark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ee.dc.gov/node/144282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ergybenchmarkingdc.org/#dc/2018?categories[0][field]=report_status&amp;categories[0][values][]=In+Compliance&amp;categories[0][other]=false&amp;layer=energy_star_score&amp;metrics[]=energy_star_score&amp;sort=energy_star_score&amp;order=desc&amp;lat=38.889931&amp;lng=-77.009003&amp;zoom=1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pendata.dc.gov/datasets/building-energy-benchmarks/dat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dirty="0"/>
          </a:p>
        </p:txBody>
      </p:sp>
    </p:spTree>
    <p:extLst>
      <p:ext uri="{BB962C8B-B14F-4D97-AF65-F5344CB8AC3E}">
        <p14:creationId xmlns:p14="http://schemas.microsoft.com/office/powerpoint/2010/main" val="327973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above graph shows the weather-normalized Site EUI for public buildings by sector. From 2014-2018, the weather-normalized site EUI has decreased 2.1% for District public schools and increased 19.4% for multi-family housing owned by the DC Housing Authority. Libraries and other public building types are not shown due to the limited number of data points. </a:t>
            </a:r>
          </a:p>
          <a:p>
            <a:endParaRPr lang="en-US" dirty="0"/>
          </a:p>
          <a:p>
            <a:endParaRPr lang="en-US" dirty="0"/>
          </a:p>
          <a:p>
            <a:r>
              <a:rPr lang="en-US" dirty="0"/>
              <a:t>Resources: </a:t>
            </a:r>
          </a:p>
          <a:p>
            <a:r>
              <a:rPr lang="en-US" dirty="0">
                <a:hlinkClick r:id="rId3"/>
              </a:rPr>
              <a:t>https://opendata.dc.gov/datasets/building-energy-benchmarks/data</a:t>
            </a:r>
            <a:endParaRPr lang="en-US" dirty="0"/>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10</a:t>
            </a:fld>
            <a:endParaRPr lang="en-US" dirty="0"/>
          </a:p>
        </p:txBody>
      </p:sp>
    </p:spTree>
    <p:extLst>
      <p:ext uri="{BB962C8B-B14F-4D97-AF65-F5344CB8AC3E}">
        <p14:creationId xmlns:p14="http://schemas.microsoft.com/office/powerpoint/2010/main" val="32852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slide summarizes the key trends in private building performance graphs shown in the next three slides. </a:t>
            </a:r>
          </a:p>
          <a:p>
            <a:endParaRPr lang="en-US" dirty="0"/>
          </a:p>
          <a:p>
            <a:r>
              <a:rPr lang="en-US" dirty="0"/>
              <a:t>Prior to 2013, building performance data from the private sector did not include buildings under 100,000 square feet. In order to consider the largest data set feasible for this report, the analysis of private sector building performance begins in 2013, when private buildings 50,000 square feet or greater</a:t>
            </a:r>
            <a:r>
              <a:rPr lang="en-US" baseline="0" dirty="0"/>
              <a:t> </a:t>
            </a:r>
            <a:r>
              <a:rPr lang="en-US" dirty="0"/>
              <a:t>began reporting performance data. </a:t>
            </a:r>
          </a:p>
          <a:p>
            <a:endParaRPr lang="en-US" dirty="0"/>
          </a:p>
          <a:p>
            <a:r>
              <a:rPr lang="en-US" dirty="0"/>
              <a:t>It should be noted that while past reports have included a District vs. National Private Buildings Median Site EUI comparison, this report does not. This is because the national median site EUI is different from prior years as the EPA updated their national median reference data to reflect 2012 Commercial Buildings Energy Consumption Survey (CBECS) data. As a result, national ENERGY STAR scores were recalibrated and cannot be compared to the District’s Median Site EUI.  </a:t>
            </a:r>
          </a:p>
          <a:p>
            <a:endParaRPr lang="en-US" dirty="0"/>
          </a:p>
          <a:p>
            <a:r>
              <a:rPr lang="en-US" dirty="0"/>
              <a:t>Resources: </a:t>
            </a:r>
          </a:p>
          <a:p>
            <a:r>
              <a:rPr lang="en-US" dirty="0">
                <a:hlinkClick r:id="rId3"/>
              </a:rPr>
              <a:t>https://www.energystar.gov/buildings/facility-owners-managers/existing-buildings/use-portfolio-manager/update-energy-star-scores-cbecs</a:t>
            </a:r>
            <a:endParaRPr lang="en-US" dirty="0"/>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11</a:t>
            </a:fld>
            <a:endParaRPr lang="en-US" dirty="0"/>
          </a:p>
        </p:txBody>
      </p:sp>
    </p:spTree>
    <p:extLst>
      <p:ext uri="{BB962C8B-B14F-4D97-AF65-F5344CB8AC3E}">
        <p14:creationId xmlns:p14="http://schemas.microsoft.com/office/powerpoint/2010/main" val="340638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Private building performance has improved from 2014-2018. The above graph shows the weather-normalized Site EUI for 1578 private buildings in the District. Overall, weather-normalized Site EUI in private buildings the District fell 1.0%</a:t>
            </a:r>
            <a:r>
              <a:rPr lang="en-US" baseline="0" dirty="0">
                <a:solidFill>
                  <a:schemeClr val="tx1"/>
                </a:solidFill>
              </a:rPr>
              <a:t> </a:t>
            </a:r>
            <a:r>
              <a:rPr lang="en-US" dirty="0">
                <a:solidFill>
                  <a:schemeClr val="tx1"/>
                </a:solidFill>
              </a:rPr>
              <a:t>from 2014-2018. </a:t>
            </a:r>
          </a:p>
          <a:p>
            <a:endParaRPr lang="en-US" dirty="0">
              <a:solidFill>
                <a:schemeClr val="tx1"/>
              </a:solidFill>
            </a:endParaRPr>
          </a:p>
          <a:p>
            <a:r>
              <a:rPr lang="en-US" dirty="0">
                <a:solidFill>
                  <a:schemeClr val="tx1"/>
                </a:solidFill>
              </a:rPr>
              <a:t>Broken down by sector, weather-normalized Site EUI decreased 5.5% in office buildings, by 3.0% in hotels, yet rose in multifamily</a:t>
            </a:r>
            <a:r>
              <a:rPr lang="en-US" baseline="0" dirty="0">
                <a:solidFill>
                  <a:schemeClr val="tx1"/>
                </a:solidFill>
              </a:rPr>
              <a:t> buildings</a:t>
            </a:r>
            <a:r>
              <a:rPr lang="en-US" dirty="0">
                <a:solidFill>
                  <a:schemeClr val="tx1"/>
                </a:solidFill>
              </a:rPr>
              <a:t> by 7%, and colleges/universities by</a:t>
            </a:r>
            <a:r>
              <a:rPr lang="en-US" baseline="0" dirty="0">
                <a:solidFill>
                  <a:schemeClr val="tx1"/>
                </a:solidFill>
              </a:rPr>
              <a:t> </a:t>
            </a:r>
            <a:r>
              <a:rPr lang="en-US" dirty="0">
                <a:solidFill>
                  <a:schemeClr val="tx1"/>
                </a:solidFill>
              </a:rPr>
              <a:t>8.2%. The analysis</a:t>
            </a:r>
            <a:r>
              <a:rPr lang="en-US" baseline="0" dirty="0">
                <a:solidFill>
                  <a:schemeClr val="tx1"/>
                </a:solidFill>
              </a:rPr>
              <a:t> includes</a:t>
            </a:r>
            <a:r>
              <a:rPr lang="en-US" dirty="0">
                <a:solidFill>
                  <a:schemeClr val="tx1"/>
                </a:solidFill>
              </a:rPr>
              <a:t> data from 564 office buildings, 633 multifamily housing buildings, 133 hotels, and 18 colleges/universities’ properties.. It should be noted that the College/University building analysis only included buildings that self-designated as “College/University” in Portfolio Manager and have been reporting consistently since 2013. As a result, a relatively small sample size was used which could help explain large annual fluctuations in energy performance. </a:t>
            </a:r>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12</a:t>
            </a:fld>
            <a:endParaRPr lang="en-US" dirty="0"/>
          </a:p>
        </p:txBody>
      </p:sp>
    </p:spTree>
    <p:extLst>
      <p:ext uri="{BB962C8B-B14F-4D97-AF65-F5344CB8AC3E}">
        <p14:creationId xmlns:p14="http://schemas.microsoft.com/office/powerpoint/2010/main" val="2743378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graph displays the weather-normalized Site EUI for 564 office buildings from 2014-2018. Private office buildings’ weather-normalized Site EUI fell 5.5% between 2014-2018. </a:t>
            </a:r>
          </a:p>
          <a:p>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13</a:t>
            </a:fld>
            <a:endParaRPr lang="en-US" dirty="0"/>
          </a:p>
        </p:txBody>
      </p:sp>
    </p:spTree>
    <p:extLst>
      <p:ext uri="{BB962C8B-B14F-4D97-AF65-F5344CB8AC3E}">
        <p14:creationId xmlns:p14="http://schemas.microsoft.com/office/powerpoint/2010/main" val="114846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above graph displays the weather-normalized Site EUI for multifamily housing buildings from 2014-2018. The weather-normalized Site EUI rose 7.0% in multifamily housing between 2014-2018.</a:t>
            </a:r>
          </a:p>
        </p:txBody>
      </p:sp>
      <p:sp>
        <p:nvSpPr>
          <p:cNvPr id="4" name="Slide Number Placeholder 3"/>
          <p:cNvSpPr>
            <a:spLocks noGrp="1"/>
          </p:cNvSpPr>
          <p:nvPr>
            <p:ph type="sldNum" sz="quarter" idx="10"/>
          </p:nvPr>
        </p:nvSpPr>
        <p:spPr/>
        <p:txBody>
          <a:bodyPr/>
          <a:lstStyle/>
          <a:p>
            <a:fld id="{9A4136BD-7B79-450C-81E8-22F777A14C5E}" type="slidenum">
              <a:rPr lang="en-US" smtClean="0"/>
              <a:t>14</a:t>
            </a:fld>
            <a:endParaRPr lang="en-US" dirty="0"/>
          </a:p>
        </p:txBody>
      </p:sp>
    </p:spTree>
    <p:extLst>
      <p:ext uri="{BB962C8B-B14F-4D97-AF65-F5344CB8AC3E}">
        <p14:creationId xmlns:p14="http://schemas.microsoft.com/office/powerpoint/2010/main" val="1148469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Embassy of France (217,349 square feet) became the first Embassy in the United States to earn the LEED Gold v4 certification. It has been ENERGY STAR certified since 2012, and its score in 2018 was 92. The “Green Embassy” project was launched to improve the performance of French Embassies worldwide by renovating buildings and optimizing daily practices. Additional</a:t>
            </a:r>
            <a:r>
              <a:rPr lang="en-US" baseline="0" dirty="0"/>
              <a:t> s</a:t>
            </a:r>
            <a:r>
              <a:rPr lang="en-US" dirty="0"/>
              <a:t>ustainability initiatives implemented include: </a:t>
            </a:r>
          </a:p>
          <a:p>
            <a:pPr marL="228600" indent="-228600">
              <a:buAutoNum type="arabicParenBoth"/>
            </a:pPr>
            <a:r>
              <a:rPr lang="en-US" dirty="0"/>
              <a:t>Upgrading the central plant by replacing the chillers, boilers, and pumps and including variable frequency drives in the new equipment; </a:t>
            </a:r>
          </a:p>
          <a:p>
            <a:pPr marL="228600" indent="-228600">
              <a:buAutoNum type="arabicParenBoth"/>
            </a:pPr>
            <a:r>
              <a:rPr lang="en-US" baseline="0" dirty="0"/>
              <a:t> </a:t>
            </a:r>
            <a:r>
              <a:rPr lang="en-US" dirty="0"/>
              <a:t>Retrofitting all lighting in office and occupant traffic areas with LED; and </a:t>
            </a:r>
          </a:p>
          <a:p>
            <a:pPr marL="228600" indent="-228600">
              <a:buAutoNum type="arabicParenBoth"/>
            </a:pPr>
            <a:r>
              <a:rPr lang="en-US" dirty="0"/>
              <a:t>Decreasing hot water temperature by 20 degrees Fahrenheit in restrooms. </a:t>
            </a:r>
          </a:p>
          <a:p>
            <a:pPr marL="0" indent="0">
              <a:buNone/>
            </a:pPr>
            <a:endParaRPr lang="en-US" dirty="0"/>
          </a:p>
          <a:p>
            <a:pPr marL="0" indent="0">
              <a:buNone/>
            </a:pPr>
            <a:r>
              <a:rPr lang="en-US" dirty="0"/>
              <a:t>These measures will prevent a total emissions of 9,300 metric tons over their useful lives. Between buying electricity generated by wind power</a:t>
            </a:r>
            <a:r>
              <a:rPr lang="en-US" baseline="0" dirty="0"/>
              <a:t> and</a:t>
            </a:r>
            <a:r>
              <a:rPr lang="en-US" dirty="0"/>
              <a:t> taking part in an offsite solar farm, the Embassy sources 85% of its power from renewable sources.</a:t>
            </a:r>
          </a:p>
          <a:p>
            <a:endParaRPr lang="en-US" dirty="0"/>
          </a:p>
          <a:p>
            <a:r>
              <a:rPr lang="en-US" dirty="0"/>
              <a:t>Resources: </a:t>
            </a:r>
          </a:p>
          <a:p>
            <a:r>
              <a:rPr lang="en-US" dirty="0">
                <a:hlinkClick r:id="rId3"/>
              </a:rPr>
              <a:t>https://www.dcseu.com/news-blog/news-blog/blog-posts/greening-the-embassy-of-france</a:t>
            </a:r>
            <a:endParaRPr lang="en-US" dirty="0"/>
          </a:p>
          <a:p>
            <a:r>
              <a:rPr lang="en-US" dirty="0">
                <a:hlinkClick r:id="rId4"/>
              </a:rPr>
              <a:t>https://fr.franceintheus.org/spip.php?rubrique246</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15</a:t>
            </a:fld>
            <a:endParaRPr lang="en-US" dirty="0"/>
          </a:p>
        </p:txBody>
      </p:sp>
    </p:spTree>
    <p:extLst>
      <p:ext uri="{BB962C8B-B14F-4D97-AF65-F5344CB8AC3E}">
        <p14:creationId xmlns:p14="http://schemas.microsoft.com/office/powerpoint/2010/main" val="388928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mixed</a:t>
            </a:r>
            <a:r>
              <a:rPr lang="en-US" baseline="0" dirty="0"/>
              <a:t>-use housing development’s a</a:t>
            </a:r>
            <a:r>
              <a:rPr lang="en-US" dirty="0"/>
              <a:t>dditional sustainability features include:</a:t>
            </a:r>
          </a:p>
          <a:p>
            <a:pPr marL="174982" indent="-174982">
              <a:buFont typeface="Arial" panose="020B0604020202020204" pitchFamily="34" charset="0"/>
              <a:buChar char="•"/>
            </a:pPr>
            <a:r>
              <a:rPr lang="en-US" dirty="0"/>
              <a:t>Highly</a:t>
            </a:r>
            <a:r>
              <a:rPr lang="en-US" baseline="0" dirty="0"/>
              <a:t> </a:t>
            </a:r>
            <a:r>
              <a:rPr lang="en-US" dirty="0"/>
              <a:t>efficient plumbing fixtures and fittings (surpassing building code standards by 30%) </a:t>
            </a:r>
          </a:p>
          <a:p>
            <a:pPr marL="174982" indent="-174982">
              <a:buFont typeface="Arial" panose="020B0604020202020204" pitchFamily="34" charset="0"/>
              <a:buChar char="•"/>
            </a:pPr>
            <a:r>
              <a:rPr lang="en-US" dirty="0"/>
              <a:t>Environmentally preferable product choices (low-emitting, locally sourced, high recycled content) </a:t>
            </a:r>
          </a:p>
          <a:p>
            <a:pPr marL="174982" indent="-174982">
              <a:buFont typeface="Arial" panose="020B0604020202020204" pitchFamily="34" charset="0"/>
              <a:buChar char="•"/>
            </a:pPr>
            <a:r>
              <a:rPr lang="en-US" dirty="0"/>
              <a:t>Building policy preventing smoking on site</a:t>
            </a:r>
          </a:p>
          <a:p>
            <a:pPr marL="174982" indent="-174982">
              <a:buFont typeface="Arial" panose="020B0604020202020204" pitchFamily="34" charset="0"/>
              <a:buChar char="•"/>
            </a:pPr>
            <a:r>
              <a:rPr lang="en-US" dirty="0"/>
              <a:t>Radon mitigation measures preventing soil gas accumulation within the building </a:t>
            </a:r>
          </a:p>
          <a:p>
            <a:pPr marL="174982" marR="0" indent="-17498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 29,000 SF green roof, LED lighting, and high performance HVAC equipment all contributed</a:t>
            </a:r>
            <a:r>
              <a:rPr lang="en-US" i="0" baseline="0" dirty="0"/>
              <a:t> to the 21% energy use reduction</a:t>
            </a:r>
            <a:endParaRPr lang="en-US" i="0" dirty="0"/>
          </a:p>
          <a:p>
            <a:endParaRPr lang="en-US" dirty="0"/>
          </a:p>
          <a:p>
            <a:r>
              <a:rPr lang="en-US" dirty="0"/>
              <a:t>Resources: </a:t>
            </a:r>
          </a:p>
          <a:p>
            <a:r>
              <a:rPr lang="en-US" dirty="0">
                <a:hlinkClick r:id="rId3"/>
              </a:rPr>
              <a:t>https://www.nilesbolton.com/news/2019/trellis-house-leed-platinum</a:t>
            </a:r>
            <a:endParaRPr lang="en-US" dirty="0">
              <a:hlinkClick r:id="rId4"/>
            </a:endParaRPr>
          </a:p>
          <a:p>
            <a:r>
              <a:rPr lang="en-US" dirty="0">
                <a:hlinkClick r:id="rId4"/>
              </a:rPr>
              <a:t>https://www.usgbc.org/projects/trellis-house</a:t>
            </a:r>
            <a:endParaRPr lang="en-US" dirty="0"/>
          </a:p>
          <a:p>
            <a:r>
              <a:rPr lang="en-US" dirty="0">
                <a:hlinkClick r:id="rId5"/>
              </a:rPr>
              <a:t>https://www.trellishousedc.com/wp-content/uploads/2018/09/LEED-Project-One-Sheet-Trellis-House.pdf</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16</a:t>
            </a:fld>
            <a:endParaRPr lang="en-US" dirty="0"/>
          </a:p>
        </p:txBody>
      </p:sp>
    </p:spTree>
    <p:extLst>
      <p:ext uri="{BB962C8B-B14F-4D97-AF65-F5344CB8AC3E}">
        <p14:creationId xmlns:p14="http://schemas.microsoft.com/office/powerpoint/2010/main" val="388928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modeling and inspections were conducted throughout the comprehensive renovation. Performance testing was also done to verify air leakage and infiltration. The site’s energy consumption was reduced to meet a specific HERS energy modeling threshold of 85. There are plans to install 224 KW of solar PV. The multifamily</a:t>
            </a:r>
            <a:r>
              <a:rPr lang="en-US" baseline="0" dirty="0"/>
              <a:t> building a</a:t>
            </a:r>
            <a:r>
              <a:rPr lang="en-US" dirty="0"/>
              <a:t>lso achieved Enterprise Green Communities certification.</a:t>
            </a:r>
          </a:p>
          <a:p>
            <a:endParaRPr lang="en-US" dirty="0"/>
          </a:p>
          <a:p>
            <a:r>
              <a:rPr lang="en-US" dirty="0"/>
              <a:t>Additional energy efficiency features include: </a:t>
            </a:r>
          </a:p>
          <a:p>
            <a:pPr marL="174982" indent="-174982">
              <a:buFont typeface="Arial" panose="020B0604020202020204" pitchFamily="34" charset="0"/>
              <a:buChar char="•"/>
            </a:pPr>
            <a:r>
              <a:rPr lang="en-US" dirty="0"/>
              <a:t>High performance ENERGY STAR certified windows throughout</a:t>
            </a:r>
          </a:p>
          <a:p>
            <a:pPr marL="174982" indent="-174982">
              <a:buFont typeface="Arial" panose="020B0604020202020204" pitchFamily="34" charset="0"/>
              <a:buChar char="•"/>
            </a:pPr>
            <a:r>
              <a:rPr lang="en-US" dirty="0"/>
              <a:t>New LED light fixtures in every apartment,  as well as common areas and exteriors</a:t>
            </a:r>
          </a:p>
          <a:p>
            <a:pPr marL="174982" indent="-174982">
              <a:buFont typeface="Arial" panose="020B0604020202020204" pitchFamily="34" charset="0"/>
              <a:buChar char="•"/>
            </a:pPr>
            <a:r>
              <a:rPr lang="en-US" dirty="0"/>
              <a:t>High efficiency furnaces and central air conditioning (95% AFUE, 16 SEER) as well as thorough duct sealing</a:t>
            </a:r>
          </a:p>
          <a:p>
            <a:pPr marL="174982" indent="-174982">
              <a:buFont typeface="Arial" panose="020B0604020202020204" pitchFamily="34" charset="0"/>
              <a:buChar char="•"/>
            </a:pPr>
            <a:r>
              <a:rPr lang="en-US" dirty="0"/>
              <a:t>Programmable thermostats</a:t>
            </a:r>
          </a:p>
          <a:p>
            <a:pPr marL="174982" indent="-174982">
              <a:buFont typeface="Arial" panose="020B0604020202020204" pitchFamily="34" charset="0"/>
              <a:buChar char="•"/>
            </a:pPr>
            <a:r>
              <a:rPr lang="en-US" dirty="0"/>
              <a:t>ENERGY STAR appliances</a:t>
            </a:r>
          </a:p>
          <a:p>
            <a:endParaRPr lang="en-US" dirty="0"/>
          </a:p>
          <a:p>
            <a:endParaRPr lang="en-US" dirty="0"/>
          </a:p>
          <a:p>
            <a:r>
              <a:rPr lang="en-US" dirty="0"/>
              <a:t>Resources: </a:t>
            </a:r>
          </a:p>
          <a:p>
            <a:endParaRPr lang="en-US" dirty="0"/>
          </a:p>
          <a:p>
            <a:r>
              <a:rPr lang="en-US" dirty="0"/>
              <a:t>Contact for more information: Christina McPike, Winn Companies, Director, Energy &amp; Sustainability (cmcpike@winnco.com)</a:t>
            </a:r>
          </a:p>
        </p:txBody>
      </p:sp>
      <p:sp>
        <p:nvSpPr>
          <p:cNvPr id="4" name="Slide Number Placeholder 3"/>
          <p:cNvSpPr>
            <a:spLocks noGrp="1"/>
          </p:cNvSpPr>
          <p:nvPr>
            <p:ph type="sldNum" sz="quarter" idx="10"/>
          </p:nvPr>
        </p:nvSpPr>
        <p:spPr/>
        <p:txBody>
          <a:bodyPr/>
          <a:lstStyle/>
          <a:p>
            <a:fld id="{9A4136BD-7B79-450C-81E8-22F777A14C5E}" type="slidenum">
              <a:rPr lang="en-US" smtClean="0"/>
              <a:t>17</a:t>
            </a:fld>
            <a:endParaRPr lang="en-US" dirty="0"/>
          </a:p>
        </p:txBody>
      </p:sp>
    </p:spTree>
    <p:extLst>
      <p:ext uri="{BB962C8B-B14F-4D97-AF65-F5344CB8AC3E}">
        <p14:creationId xmlns:p14="http://schemas.microsoft.com/office/powerpoint/2010/main" val="3889287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Building Act mandates that any exemptions granted to the requirements of the Act be reported. These are reviewed on a case-by-case basis by the Green Building Advisory Council and DOEE staff after proper documentation is provided by the owner or owner’s representative. In 2018 one exemption request was filed.</a:t>
            </a:r>
          </a:p>
          <a:p>
            <a:endParaRPr lang="en-US" dirty="0"/>
          </a:p>
          <a:p>
            <a:r>
              <a:rPr lang="en-US" dirty="0"/>
              <a:t>The District’s green building staff at DOEE and DCRA helps to support projects who must comply with the Green Building Act. </a:t>
            </a:r>
          </a:p>
        </p:txBody>
      </p:sp>
      <p:sp>
        <p:nvSpPr>
          <p:cNvPr id="4" name="Slide Number Placeholder 3"/>
          <p:cNvSpPr>
            <a:spLocks noGrp="1"/>
          </p:cNvSpPr>
          <p:nvPr>
            <p:ph type="sldNum" sz="quarter" idx="10"/>
          </p:nvPr>
        </p:nvSpPr>
        <p:spPr/>
        <p:txBody>
          <a:bodyPr/>
          <a:lstStyle/>
          <a:p>
            <a:fld id="{9A4136BD-7B79-450C-81E8-22F777A14C5E}" type="slidenum">
              <a:rPr lang="en-US" smtClean="0"/>
              <a:t>18</a:t>
            </a:fld>
            <a:endParaRPr lang="en-US" dirty="0"/>
          </a:p>
        </p:txBody>
      </p:sp>
    </p:spTree>
    <p:extLst>
      <p:ext uri="{BB962C8B-B14F-4D97-AF65-F5344CB8AC3E}">
        <p14:creationId xmlns:p14="http://schemas.microsoft.com/office/powerpoint/2010/main" val="3406386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Building Fund was created by the Green Building Act as special purpose revenue separate from the General Fund of the District of Columbia. Financed through the financial security and green building fees that were also established by the Act, the Green Building Fund’s purpose is to advance green building in the District. </a:t>
            </a:r>
          </a:p>
          <a:p>
            <a:endParaRPr lang="en-US" dirty="0"/>
          </a:p>
          <a:p>
            <a:r>
              <a:rPr lang="en-US" dirty="0"/>
              <a:t>More specifically, the fund is used for several key purposes: </a:t>
            </a:r>
          </a:p>
          <a:p>
            <a:pPr marL="174982" indent="-174982">
              <a:buFont typeface="Arial" panose="020B0604020202020204" pitchFamily="34" charset="0"/>
              <a:buChar char="•"/>
            </a:pPr>
            <a:endParaRPr lang="en-US" dirty="0"/>
          </a:p>
          <a:p>
            <a:pPr marL="699927" lvl="1" indent="-233309">
              <a:buFont typeface="Arial" panose="020B0604020202020204" pitchFamily="34" charset="0"/>
              <a:buChar char="•"/>
            </a:pPr>
            <a:r>
              <a:rPr lang="en-US" dirty="0"/>
              <a:t>The staffing and operating costs to provide technical assistance, plan review, inspections, and monitoring for green building projects</a:t>
            </a:r>
          </a:p>
          <a:p>
            <a:pPr marL="699927" lvl="1" indent="-233309">
              <a:buFont typeface="Arial" panose="020B0604020202020204" pitchFamily="34" charset="0"/>
              <a:buChar char="•"/>
            </a:pPr>
            <a:r>
              <a:rPr lang="en-US" dirty="0"/>
              <a:t>Education, training, and outreach to the public and private sectors on green building practices</a:t>
            </a:r>
          </a:p>
          <a:p>
            <a:pPr marL="699927" lvl="1" indent="-233309">
              <a:buFont typeface="Arial" panose="020B0604020202020204" pitchFamily="34" charset="0"/>
              <a:buChar char="•"/>
            </a:pPr>
            <a:r>
              <a:rPr lang="en-US" dirty="0"/>
              <a:t>The research and development of new green building practices and policies</a:t>
            </a:r>
          </a:p>
          <a:p>
            <a:pPr marL="699927" lvl="1" indent="-233309">
              <a:buFont typeface="Arial" panose="020B0604020202020204" pitchFamily="34" charset="0"/>
              <a:buChar char="•"/>
            </a:pPr>
            <a:r>
              <a:rPr lang="en-US" dirty="0"/>
              <a:t>Seed funding for projects that advance sustainability in the District </a:t>
            </a:r>
          </a:p>
          <a:p>
            <a:pPr lvl="0"/>
            <a:endParaRPr lang="en-US" dirty="0"/>
          </a:p>
          <a:p>
            <a:r>
              <a:rPr lang="en-US" dirty="0"/>
              <a:t>In FY2018 the Green Building Fund provided the necessary financial support for 15.13 positions at DCRA and DOEE. Through increasing the staffing capacity of DOEE and DCRA for green building, the Fund has allowed the District to successfully implement and enforce the Green Building Act and green building practices. </a:t>
            </a:r>
          </a:p>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19</a:t>
            </a:fld>
            <a:endParaRPr lang="en-US" dirty="0"/>
          </a:p>
        </p:txBody>
      </p:sp>
    </p:spTree>
    <p:extLst>
      <p:ext uri="{BB962C8B-B14F-4D97-AF65-F5344CB8AC3E}">
        <p14:creationId xmlns:p14="http://schemas.microsoft.com/office/powerpoint/2010/main" val="313960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has made significant progress towards its goal of significantly reducing greenhouse gas emissions by implementing the Green Building Act and other policies to cut energy use and increase the use of renewable energy. Between 2006 and 2017*, citywide greenhouse gas emissions decreased by 30%, even while the District’s population increased by 19% and the economy grew by 18%. Emissions attributed to buildings also fell 34% between 2006 and 2017. </a:t>
            </a:r>
          </a:p>
          <a:p>
            <a:endParaRPr lang="en-US" dirty="0"/>
          </a:p>
          <a:p>
            <a:r>
              <a:rPr lang="en-US" dirty="0"/>
              <a:t>The graphic above shows the District’s greenhouse gas emissions broken down by sector. The building and energy sector includes residential, non-residential, and federal properties of the General Service Administration. The building and energy sector also includes fugitive emissions – emissions associated with unintended natural gas leakage – due to the fact that the vast majority of these emissions come from energy use. Transportation emissions result from Metrorail and on-road vehicles such as buses, trains, and cars. The waste sector encompasses emissions associated with treating and disposing of waste and wastewater generated in the District, such as emissions that are released from landfills, incinerators, and from the Blue Plains wastewater treatment facility.</a:t>
            </a:r>
          </a:p>
          <a:p>
            <a:endParaRPr lang="en-US" dirty="0"/>
          </a:p>
          <a:p>
            <a:r>
              <a:rPr lang="en-US" dirty="0"/>
              <a:t>Changes to the regional electrical grid were by far the most significant factor driving emissions reductions between 2006 and 2017. This is largely due to the increasing share of electricity generated by natural gas power plants and the corresponding decline in power generation from coal-fired power plants. Shifting from burning coal to natural gas has reduced the greenhouse gas emissions associated with each kilowatt of electricity used in the city. Grid changes accounted for 64% of the total reduction between 2006 and 2017.</a:t>
            </a:r>
          </a:p>
          <a:p>
            <a:endParaRPr lang="en-US" dirty="0"/>
          </a:p>
          <a:p>
            <a:r>
              <a:rPr lang="en-US" dirty="0"/>
              <a:t>As buildings account for the largest share of the District’s emissions, reducing building energy use will be critical as the District moves towards its goal to be carbon neutral by 2050. </a:t>
            </a:r>
          </a:p>
          <a:p>
            <a:endParaRPr lang="en-US" dirty="0"/>
          </a:p>
          <a:p>
            <a:r>
              <a:rPr lang="en-US" dirty="0"/>
              <a:t>*2017 is the most recent year for which the District has completed a greenhouse gas inventory The District will publish a 2018 inventory in 2020. Emissions are reported in metric tons of carbon dioxide equivalent (MTCO</a:t>
            </a:r>
            <a:r>
              <a:rPr lang="en-US" baseline="-25000" dirty="0"/>
              <a:t>2</a:t>
            </a:r>
            <a:r>
              <a:rPr lang="en-US" dirty="0"/>
              <a:t>e).</a:t>
            </a:r>
          </a:p>
          <a:p>
            <a:endParaRPr lang="en-US" dirty="0"/>
          </a:p>
          <a:p>
            <a:r>
              <a:rPr lang="en-US" dirty="0"/>
              <a:t>Resources:</a:t>
            </a:r>
          </a:p>
          <a:p>
            <a:r>
              <a:rPr lang="en-US" dirty="0">
                <a:hlinkClick r:id="rId3"/>
              </a:rPr>
              <a:t>https://doee.dc.gov/service/greenhouse-gas-inventories</a:t>
            </a:r>
            <a:endParaRPr lang="en-US" dirty="0"/>
          </a:p>
          <a:p>
            <a:pPr>
              <a:lnSpc>
                <a:spcPct val="150000"/>
              </a:lnSpc>
            </a:pP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2</a:t>
            </a:fld>
            <a:endParaRPr lang="en-US" dirty="0"/>
          </a:p>
        </p:txBody>
      </p:sp>
    </p:spTree>
    <p:extLst>
      <p:ext uri="{BB962C8B-B14F-4D97-AF65-F5344CB8AC3E}">
        <p14:creationId xmlns:p14="http://schemas.microsoft.com/office/powerpoint/2010/main" val="2447447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DOEE, in partnership with the DCRA, uses the Green Building Fund to support innovative projects to advance green building in the District through the Green Building Grant program. Projects that receive grants focus on research, education, engagement, innovation, and implementation. </a:t>
            </a:r>
          </a:p>
          <a:p>
            <a:endParaRPr lang="en-US" dirty="0"/>
          </a:p>
          <a:p>
            <a:r>
              <a:rPr lang="en-US" dirty="0"/>
              <a:t>Since 2013, over $2.8 million dollars have been awarded through Green Building Fund Grants. In 2018, 4 new projects were awarded funding. More information about each past project and their outcomes can be found on DOEE’s website. </a:t>
            </a:r>
          </a:p>
          <a:p>
            <a:endParaRPr lang="en-US" dirty="0"/>
          </a:p>
          <a:p>
            <a:r>
              <a:rPr lang="en-US" dirty="0"/>
              <a:t>Resources:</a:t>
            </a:r>
          </a:p>
          <a:p>
            <a:r>
              <a:rPr lang="en-US" u="sng" dirty="0">
                <a:hlinkClick r:id="rId3"/>
              </a:rPr>
              <a:t>https://doee.dc.gov/node/1144081</a:t>
            </a:r>
            <a:endParaRPr lang="en-US" dirty="0"/>
          </a:p>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20</a:t>
            </a:fld>
            <a:endParaRPr lang="en-US" dirty="0"/>
          </a:p>
        </p:txBody>
      </p:sp>
    </p:spTree>
    <p:extLst>
      <p:ext uri="{BB962C8B-B14F-4D97-AF65-F5344CB8AC3E}">
        <p14:creationId xmlns:p14="http://schemas.microsoft.com/office/powerpoint/2010/main" val="118658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will continue to support innovation in the building sector in order to reduce greenhouse gas emissions and meet the goals laid out in the Sustainable DC, Clean Energy DC, and Climate Ready DC plans. </a:t>
            </a:r>
          </a:p>
          <a:p>
            <a:endParaRPr lang="en-US" dirty="0"/>
          </a:p>
          <a:p>
            <a:r>
              <a:rPr lang="en-US" dirty="0"/>
              <a:t>The Clean Energy DC plan, finalized in 2018, lays out a roadmap for achieving the District’s</a:t>
            </a:r>
            <a:r>
              <a:rPr lang="en-US" baseline="0" dirty="0"/>
              <a:t> goal to cut GHG emissions 50% by</a:t>
            </a:r>
            <a:r>
              <a:rPr lang="en-US" dirty="0"/>
              <a:t> 2032, while modernizing the city’s energy system. The plan focuses on emissions reductions in buildings, the energy supply, and transportation. Within the building sector, the Clean Energy DC plan focuses on a series of strategies to reduce energy use in both new and existing buildings. </a:t>
            </a:r>
          </a:p>
          <a:p>
            <a:endParaRPr lang="en-US" dirty="0"/>
          </a:p>
          <a:p>
            <a:r>
              <a:rPr lang="en-US" dirty="0"/>
              <a:t>The Clean Energy DC Omnibus Amendment Act, passed by Council in 2018 and signed into law by Mayor Bowser in 2019, incorporates many of the key strategies from the Clean Energy DC Plan. One key component of the Clean Energy DC Act is the establishment of Building Energy Performance Standards (BEPS), which will be rolled out beginning January, 2021. The BEPS will require large buildings that fail to meet a minimum energy performance standard to reduce their energy use within five years. DOEE will work with the building industry over the next two years to develop the program rules and supporting incentives and technical assistance programs. </a:t>
            </a:r>
          </a:p>
          <a:p>
            <a:endParaRPr lang="en-US" dirty="0"/>
          </a:p>
          <a:p>
            <a:r>
              <a:rPr lang="en-US" dirty="0"/>
              <a:t>The Clean Energy DC plan also calls for the implementation of net-zero energy building codes by 2026. These new codes will require that all new buildings achieve net-zero energy use or better. Reaching the District’s goal to eliminate carbon emissions by 2050 will require all new buildings to achieve net-zero energy in the near term, as the buildings built today will exist well into the future. </a:t>
            </a:r>
          </a:p>
          <a:p>
            <a:endParaRPr lang="en-US" dirty="0"/>
          </a:p>
          <a:p>
            <a:r>
              <a:rPr lang="en-US" dirty="0"/>
              <a:t>In 2018 at the landmark Global Climate Action Summit, the District joined 18 global cities in pledging to ensure that all new buildings will meet net-zero carbon standards by 2030 and that all buildings, new and existing, will be net-zero carbon by 2050. The Net-Zero Carbon Buildings Declaration is an additional commitment instituted by C40 Cities to deliver on the goals of the Paris Agreement. Buildings account for roughly 75% of the District’s greenhouse gas emissions so this net-zero carbon pledge is a critical step to drastically reduce building emissions and to meet the city’s 2050 carbon neutrality goal.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21</a:t>
            </a:fld>
            <a:endParaRPr lang="en-US" dirty="0"/>
          </a:p>
        </p:txBody>
      </p:sp>
    </p:spTree>
    <p:extLst>
      <p:ext uri="{BB962C8B-B14F-4D97-AF65-F5344CB8AC3E}">
        <p14:creationId xmlns:p14="http://schemas.microsoft.com/office/powerpoint/2010/main" val="1186581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effectLst/>
                <a:latin typeface="+mn-lt"/>
                <a:ea typeface="+mn-ea"/>
                <a:cs typeface="+mn-cs"/>
              </a:rPr>
              <a:t>The Clean Energy DC Plan includes an action to increase energy efficiency in existing buildings</a:t>
            </a:r>
            <a:r>
              <a:rPr lang="en-US" sz="1200" b="0" i="0" kern="1200" baseline="0" dirty="0">
                <a:solidFill>
                  <a:schemeClr val="tx1"/>
                </a:solidFill>
                <a:effectLst/>
                <a:latin typeface="+mn-lt"/>
                <a:ea typeface="+mn-ea"/>
                <a:cs typeface="+mn-cs"/>
              </a:rPr>
              <a:t> and reduce their reliance on fossil fuels. </a:t>
            </a:r>
            <a:r>
              <a:rPr lang="en-US" dirty="0"/>
              <a:t>The Building</a:t>
            </a:r>
            <a:r>
              <a:rPr lang="en-US" baseline="0" dirty="0"/>
              <a:t> Energy Performance standards </a:t>
            </a:r>
            <a:r>
              <a:rPr lang="en-US" dirty="0"/>
              <a:t>were set forth in Title III of the Clean Energy DC Omnibus Act of 2018. The Act states that, starting in 2021, owners of buildings over 50,000 SF that do not meet a specific energy performance threshold will be required to improve their energy efficiency over a 5-year compliance cycle. The standard will be at least</a:t>
            </a:r>
            <a:r>
              <a:rPr lang="en-US" baseline="0" dirty="0"/>
              <a:t> </a:t>
            </a:r>
            <a:r>
              <a:rPr lang="en-US" dirty="0"/>
              <a:t>the local median ENERGY STAR score by property type (or equivalent metric). </a:t>
            </a:r>
            <a:r>
              <a:rPr lang="en-US" sz="1200" b="0" i="0" kern="1200" dirty="0">
                <a:solidFill>
                  <a:schemeClr val="tx1"/>
                </a:solidFill>
                <a:effectLst/>
                <a:latin typeface="+mn-lt"/>
                <a:ea typeface="+mn-ea"/>
                <a:cs typeface="+mn-cs"/>
              </a:rPr>
              <a:t>These requirements build upon the success of the </a:t>
            </a:r>
            <a:r>
              <a:rPr lang="en-US" sz="1200" b="0" i="0" u="sng" kern="1200" dirty="0">
                <a:solidFill>
                  <a:schemeClr val="tx1"/>
                </a:solidFill>
                <a:effectLst/>
                <a:latin typeface="+mn-lt"/>
                <a:ea typeface="+mn-ea"/>
                <a:cs typeface="+mn-cs"/>
                <a:hlinkClick r:id="rId3" tooltip="Energy Benchmarking"/>
              </a:rPr>
              <a:t>District’s Energy Benchmarking program</a:t>
            </a:r>
            <a:r>
              <a:rPr lang="en-US" sz="1200" b="0" i="0" kern="1200" dirty="0">
                <a:solidFill>
                  <a:schemeClr val="tx1"/>
                </a:solidFill>
                <a:effectLst/>
                <a:latin typeface="+mn-lt"/>
                <a:ea typeface="+mn-ea"/>
                <a:cs typeface="+mn-cs"/>
              </a:rPr>
              <a:t>, which has been collecting energy and water performance data on properties over 50,000 square feet since 2013.</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Currently, a building owner can request technical assistance and financial incentives from the DC Sustainable Energy Utility (DCSEU). Financing is also available through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DC PACE program and will</a:t>
            </a:r>
            <a:r>
              <a:rPr lang="en-US" sz="1200" b="0" i="0" kern="1200" baseline="0" dirty="0">
                <a:solidFill>
                  <a:schemeClr val="tx1"/>
                </a:solidFill>
                <a:effectLst/>
                <a:latin typeface="+mn-lt"/>
                <a:ea typeface="+mn-ea"/>
                <a:cs typeface="+mn-cs"/>
              </a:rPr>
              <a:t> be available in 2020 from the new DC Green Bank. </a:t>
            </a:r>
            <a:r>
              <a:rPr lang="en-US" sz="1200" b="0" i="0" kern="1200" dirty="0">
                <a:solidFill>
                  <a:schemeClr val="tx1"/>
                </a:solidFill>
                <a:effectLst/>
                <a:latin typeface="+mn-lt"/>
                <a:ea typeface="+mn-ea"/>
                <a:cs typeface="+mn-cs"/>
              </a:rPr>
              <a:t>The Act establishes additional funding for the Sustainable Energy Trust Fund (SETF) that will increase and enhance the efficiency programs offered in the District and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DC Green Bank. With the assistance of partners, DOEE is also supporting the development of a high performance building hub to develop the capacity, training, knowledge, and confidence necessary for building owners to meet their energy efficiency goals.</a:t>
            </a:r>
          </a:p>
          <a:p>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Resources: </a:t>
            </a:r>
            <a:br>
              <a:rPr lang="en-US" sz="1200" b="0" i="0" kern="1200" dirty="0">
                <a:solidFill>
                  <a:schemeClr val="tx1"/>
                </a:solidFill>
                <a:effectLst/>
                <a:latin typeface="+mn-lt"/>
                <a:ea typeface="+mn-ea"/>
                <a:cs typeface="+mn-cs"/>
              </a:rPr>
            </a:br>
            <a:r>
              <a:rPr lang="en-US" dirty="0">
                <a:hlinkClick r:id="rId4"/>
              </a:rPr>
              <a:t>https://doee.dc.gov/service/building-energy-performance-standards</a:t>
            </a:r>
            <a:endParaRPr lang="en-US" dirty="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46673" indent="-246673">
              <a:spcAft>
                <a:spcPts val="634"/>
              </a:spcAft>
            </a:pPr>
            <a:r>
              <a:rPr lang="en-US" dirty="0"/>
              <a:t>DOEE will establish the first BEPS for privately-owned buildings 50,000 square feet and above and District-owned properties over 10,000 square feet by January 1, 2021.</a:t>
            </a:r>
          </a:p>
          <a:p>
            <a:pPr marL="246673" indent="-246673">
              <a:spcAft>
                <a:spcPts val="634"/>
              </a:spcAft>
            </a:pPr>
            <a:endParaRPr lang="en-US" dirty="0"/>
          </a:p>
          <a:p>
            <a:pPr marL="246673" indent="-246673">
              <a:spcAft>
                <a:spcPts val="634"/>
              </a:spcAft>
            </a:pPr>
            <a:r>
              <a:rPr lang="en-US" dirty="0"/>
              <a:t>Privately-owned buildings between 25,000 and 49,999 square feet will be held to the standard starting January 1, 2027.</a:t>
            </a:r>
          </a:p>
          <a:p>
            <a:pPr marL="246673" indent="-246673">
              <a:spcAft>
                <a:spcPts val="634"/>
              </a:spcAft>
            </a:pPr>
            <a:endParaRPr lang="en-US" dirty="0"/>
          </a:p>
          <a:p>
            <a:pPr marL="246673" indent="-246673">
              <a:spcAft>
                <a:spcPts val="634"/>
              </a:spcAft>
            </a:pPr>
            <a:r>
              <a:rPr lang="en-US" dirty="0"/>
              <a:t>Privately-owned buildings between 10,000 and</a:t>
            </a:r>
            <a:r>
              <a:rPr lang="en-US" baseline="0" dirty="0"/>
              <a:t>  </a:t>
            </a:r>
            <a:r>
              <a:rPr lang="en-US" dirty="0"/>
              <a:t>24,999 square feet start on January 1, 2033. </a:t>
            </a:r>
          </a:p>
          <a:p>
            <a:pPr marL="246673" indent="-246673">
              <a:spcAft>
                <a:spcPts val="634"/>
              </a:spcAft>
            </a:pPr>
            <a:endParaRPr lang="en-US" dirty="0"/>
          </a:p>
          <a:p>
            <a:pPr marL="246673" indent="-246673">
              <a:spcAft>
                <a:spcPts val="634"/>
              </a:spcAft>
            </a:pPr>
            <a:r>
              <a:rPr lang="en-US" dirty="0"/>
              <a:t>Building owners will be able to choose amongst multiple paths to achieve compliance over a 5-year period: </a:t>
            </a:r>
            <a:br>
              <a:rPr lang="en-US" dirty="0"/>
            </a:br>
            <a:r>
              <a:rPr lang="en-US" dirty="0"/>
              <a:t>A performance pathway of a 20% decrease in site energy use intensity (energy use per square foot),</a:t>
            </a:r>
          </a:p>
          <a:p>
            <a:pPr marL="246673" indent="-246673">
              <a:spcAft>
                <a:spcPts val="634"/>
              </a:spcAft>
            </a:pPr>
            <a:r>
              <a:rPr lang="en-US" dirty="0"/>
              <a:t>	A prescriptive pathway of cost-effective energy efficiency measures, or</a:t>
            </a:r>
          </a:p>
          <a:p>
            <a:pPr marL="246673" indent="-246673">
              <a:spcAft>
                <a:spcPts val="634"/>
              </a:spcAft>
            </a:pPr>
            <a:r>
              <a:rPr lang="en-US" dirty="0"/>
              <a:t>	Other compliance paths established by DOEE.</a:t>
            </a:r>
          </a:p>
          <a:p>
            <a:pPr marL="246673" indent="-246673">
              <a:spcAft>
                <a:spcPts val="634"/>
              </a:spcAft>
            </a:pPr>
            <a:r>
              <a:rPr lang="en-US" dirty="0"/>
              <a:t>	</a:t>
            </a:r>
          </a:p>
          <a:p>
            <a:pPr marL="241694" indent="-241694">
              <a:spcAft>
                <a:spcPts val="621"/>
              </a:spcAft>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DC has resources to help buildings achieve the</a:t>
            </a:r>
            <a:r>
              <a:rPr lang="en-US" b="0" baseline="0" dirty="0"/>
              <a:t> targets for the Clean Energy DC Act.</a:t>
            </a:r>
            <a:endParaRPr lang="en-US" b="0" dirty="0"/>
          </a:p>
          <a:p>
            <a:endParaRPr lang="en-US" b="1" dirty="0"/>
          </a:p>
          <a:p>
            <a:r>
              <a:rPr lang="en-US" b="1" dirty="0"/>
              <a:t>PACE</a:t>
            </a:r>
          </a:p>
          <a:p>
            <a:pPr marL="0" marR="0" indent="0" algn="l" defTabSz="933237" rtl="0" eaLnBrk="1" fontAlgn="auto" latinLnBrk="0" hangingPunct="1">
              <a:lnSpc>
                <a:spcPct val="100000"/>
              </a:lnSpc>
              <a:spcBef>
                <a:spcPts val="0"/>
              </a:spcBef>
              <a:spcAft>
                <a:spcPts val="0"/>
              </a:spcAft>
              <a:buClrTx/>
              <a:buSzTx/>
              <a:buFontTx/>
              <a:buNone/>
              <a:tabLst/>
              <a:defRPr/>
            </a:pPr>
            <a:r>
              <a:rPr lang="en-US" baseline="0" dirty="0"/>
              <a:t>The DC Property Assessed Clean Energy Program (PACE) provides affordable, long –term funding for building upgrades and new construction that reduces utility bills and operating costs. There is zero out-of-pocket expense, and the program provides up to 100% financing for energy and water upgrades with 20 year terms. The funding c</a:t>
            </a:r>
            <a:r>
              <a:rPr lang="en-US" dirty="0"/>
              <a:t>an be used to finance anything that contributes to efficiency beyond</a:t>
            </a:r>
            <a:r>
              <a:rPr lang="en-US" baseline="0" dirty="0"/>
              <a:t> code requirements and has an return on investment. A special assessment is placed on the property taxes, and is paid back over time. Currently the program is available for all project types, except single family residential. Interest rates usually range from 5.5-6%, and the funding is considered off balance sheet financing. Urban Ingenuity is the DC PACE administrator. </a:t>
            </a:r>
            <a:endParaRPr lang="en-US" dirty="0"/>
          </a:p>
          <a:p>
            <a:pPr marL="0" marR="0" indent="0" algn="l" defTabSz="933237"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b="1" dirty="0"/>
              <a:t>DC</a:t>
            </a:r>
            <a:r>
              <a:rPr lang="en-US" b="1" baseline="0" dirty="0"/>
              <a:t> Sustainable Energy Utility (DCSEU)</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 goal of the DC Sustainabl</a:t>
            </a:r>
            <a:r>
              <a:rPr lang="en-US" b="0" baseline="0" dirty="0"/>
              <a:t>e Energy Utility Program is to reduce energy consumption in buildings across District. The program does this by administering rebates and providing technical assistance for measures or improvements that provide cost-effective electric or natural gas savings for all building types including institutional, residential, and commercial. For institutional and commercial buildings over 100,000 square feet, a pay for performance incentive is available for energy </a:t>
            </a:r>
            <a:r>
              <a:rPr lang="en-US" dirty="0"/>
              <a:t>conservation measures based on pre- and post-project metered data that determines actual energy saved. Funding</a:t>
            </a:r>
            <a:r>
              <a:rPr lang="en-US" baseline="0" dirty="0"/>
              <a:t> can be obtained for measures implemented such as upgrading lighting, HVAC and refrigeration equipment, and smart thermostats. Technical assistance offered</a:t>
            </a:r>
            <a:endParaRPr lang="en-US" b="0" dirty="0"/>
          </a:p>
          <a:p>
            <a:endParaRPr lang="en-US" b="1" dirty="0"/>
          </a:p>
          <a:p>
            <a:r>
              <a:rPr lang="en-US" b="1" dirty="0"/>
              <a:t>River Smart</a:t>
            </a:r>
          </a:p>
          <a:p>
            <a:pPr defTabSz="933237">
              <a:defRPr/>
            </a:pPr>
            <a:r>
              <a:rPr lang="en-US" dirty="0"/>
              <a:t>DOEE’s RiverSmart programs help to reduce stormwater runoff that harms the District’s waterways and the Chesapeake Bay. RiverSmart programs provide financial incentives to help District property owners install green infrastructure such as rain barrels, green roofs, rain gardens, permeable pavers, shade trees, and more. These practices allow rainwater to stay on site and soak into the ground, where natural processes help remove pollutants.</a:t>
            </a:r>
          </a:p>
          <a:p>
            <a:pPr defTabSz="933237">
              <a:defRPr/>
            </a:pPr>
            <a:endParaRPr lang="en-US" dirty="0"/>
          </a:p>
          <a:p>
            <a:r>
              <a:rPr lang="en-US" b="1" dirty="0"/>
              <a:t>Green Bank</a:t>
            </a:r>
          </a:p>
          <a:p>
            <a:pPr fontAlgn="base"/>
            <a:r>
              <a:rPr lang="en-US" dirty="0"/>
              <a:t>On July 2, 2018, Mayor Bowser signed the District of Columbia Green Finance Authority Establishment Act of 2018, officially making Washington, DC the first city in the United States to establish a green bank.</a:t>
            </a:r>
          </a:p>
          <a:p>
            <a:endParaRPr lang="en-US" dirty="0"/>
          </a:p>
          <a:p>
            <a:pPr fontAlgn="base"/>
            <a:r>
              <a:rPr lang="en-US" dirty="0"/>
              <a:t>Specifically, the DC Green Bank aims to:</a:t>
            </a:r>
          </a:p>
          <a:p>
            <a:pPr marL="174982" indent="-174982" fontAlgn="base">
              <a:buFont typeface="Arial" panose="020B0604020202020204" pitchFamily="34" charset="0"/>
              <a:buChar char="•"/>
            </a:pPr>
            <a:r>
              <a:rPr lang="en-US" dirty="0"/>
              <a:t>Attract private capital at a ratio of at least 5 private dollars to every 1 dollar of public investment;</a:t>
            </a:r>
          </a:p>
          <a:p>
            <a:pPr marL="174982" indent="-174982" fontAlgn="base">
              <a:buFont typeface="Arial" panose="020B0604020202020204" pitchFamily="34" charset="0"/>
              <a:buChar char="•"/>
            </a:pPr>
            <a:r>
              <a:rPr lang="en-US" dirty="0"/>
              <a:t>Use bonding authority to increase capacity, accelerate lending, and recapitalize funds;</a:t>
            </a:r>
          </a:p>
          <a:p>
            <a:pPr marL="174982" indent="-174982" fontAlgn="base">
              <a:buFont typeface="Arial" panose="020B0604020202020204" pitchFamily="34" charset="0"/>
              <a:buChar char="•"/>
            </a:pPr>
            <a:r>
              <a:rPr lang="en-US" dirty="0"/>
              <a:t>Become a go-to resource for District residents, small business owners, and commercial developers interested in energy efficiency improvements, clean energy installations, and construction of green infrastructure; and</a:t>
            </a:r>
          </a:p>
          <a:p>
            <a:pPr marL="174982" indent="-174982" fontAlgn="base">
              <a:buFont typeface="Arial" panose="020B0604020202020204" pitchFamily="34" charset="0"/>
              <a:buChar char="•"/>
            </a:pPr>
            <a:r>
              <a:rPr lang="en-US" dirty="0"/>
              <a:t>Be a breakeven entity, where the revenues earned from financing activity cover its operating costs.</a:t>
            </a:r>
          </a:p>
          <a:p>
            <a:endParaRPr lang="en-US" sz="1000" dirty="0"/>
          </a:p>
          <a:p>
            <a:r>
              <a:rPr lang="en-US" sz="1000" dirty="0"/>
              <a:t>Resources:</a:t>
            </a:r>
            <a:r>
              <a:rPr lang="en-US" sz="1000" baseline="0" dirty="0"/>
              <a:t> </a:t>
            </a:r>
          </a:p>
          <a:p>
            <a:r>
              <a:rPr lang="en-US" sz="1000" dirty="0">
                <a:hlinkClick r:id="rId3"/>
              </a:rPr>
              <a:t>https://dcpace.com/</a:t>
            </a:r>
            <a:endParaRPr lang="en-US" sz="1000" dirty="0"/>
          </a:p>
          <a:p>
            <a:r>
              <a:rPr lang="en-US" sz="1000" dirty="0">
                <a:hlinkClick r:id="rId4"/>
              </a:rPr>
              <a:t>https://www.dcseu.com/</a:t>
            </a:r>
            <a:endParaRPr lang="en-US" sz="1000" dirty="0"/>
          </a:p>
          <a:p>
            <a:r>
              <a:rPr lang="en-US" sz="1000" dirty="0">
                <a:hlinkClick r:id="rId5"/>
              </a:rPr>
              <a:t>https://doee.dc.gov/riversmart</a:t>
            </a:r>
            <a:endParaRPr lang="en-US" sz="1000" dirty="0">
              <a:hlinkClick r:id="rId6"/>
            </a:endParaRPr>
          </a:p>
          <a:p>
            <a:r>
              <a:rPr lang="en-US" sz="1000" dirty="0">
                <a:hlinkClick r:id="rId6"/>
              </a:rPr>
              <a:t>https://dcgreenbank.org/</a:t>
            </a:r>
            <a:endParaRPr lang="en-US" sz="1000" dirty="0"/>
          </a:p>
          <a:p>
            <a:endParaRPr lang="en-US" dirty="0"/>
          </a:p>
        </p:txBody>
      </p:sp>
      <p:sp>
        <p:nvSpPr>
          <p:cNvPr id="4" name="Slide Number Placeholder 3"/>
          <p:cNvSpPr>
            <a:spLocks noGrp="1"/>
          </p:cNvSpPr>
          <p:nvPr>
            <p:ph type="sldNum" sz="quarter" idx="10"/>
          </p:nvPr>
        </p:nvSpPr>
        <p:spPr/>
        <p:txBody>
          <a:bodyPr/>
          <a:lstStyle/>
          <a:p>
            <a:fld id="{000E1E7B-7F83-4759-B028-8B6B83A7F705}" type="slidenum">
              <a:rPr lang="en-US" smtClean="0"/>
              <a:t>24</a:t>
            </a:fld>
            <a:endParaRPr lang="en-US" dirty="0"/>
          </a:p>
        </p:txBody>
      </p:sp>
    </p:spTree>
    <p:extLst>
      <p:ext uri="{BB962C8B-B14F-4D97-AF65-F5344CB8AC3E}">
        <p14:creationId xmlns:p14="http://schemas.microsoft.com/office/powerpoint/2010/main" val="3763598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Listed above are the contacts at the two agencies responsible for implementing</a:t>
            </a:r>
            <a:r>
              <a:rPr lang="en-US" baseline="0" dirty="0"/>
              <a:t> the Green Building Act. </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25</a:t>
            </a:fld>
            <a:endParaRPr lang="en-US" dirty="0"/>
          </a:p>
        </p:txBody>
      </p:sp>
    </p:spTree>
    <p:extLst>
      <p:ext uri="{BB962C8B-B14F-4D97-AF65-F5344CB8AC3E}">
        <p14:creationId xmlns:p14="http://schemas.microsoft.com/office/powerpoint/2010/main" val="388977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Contacts:</a:t>
            </a:r>
          </a:p>
          <a:p>
            <a:pPr marL="280296" lvl="1">
              <a:spcAft>
                <a:spcPts val="1225"/>
              </a:spcAft>
            </a:pPr>
            <a:endParaRPr lang="en-US" dirty="0">
              <a:sym typeface="Wingdings"/>
            </a:endParaRPr>
          </a:p>
          <a:p>
            <a:pPr marL="280296" lvl="1">
              <a:spcAft>
                <a:spcPts val="1225"/>
              </a:spcAft>
            </a:pPr>
            <a:r>
              <a:rPr lang="en-US" sz="1400" b="1" dirty="0">
                <a:cs typeface="Arial" pitchFamily="34" charset="0"/>
                <a:sym typeface="Wingdings"/>
              </a:rPr>
              <a:t>DC Sustainable Energy Utility:  </a:t>
            </a:r>
            <a:r>
              <a:rPr lang="en-US" sz="1400" dirty="0">
                <a:cs typeface="Arial" pitchFamily="34" charset="0"/>
                <a:sym typeface="Wingdings"/>
              </a:rPr>
              <a:t>Gi</a:t>
            </a:r>
            <a:r>
              <a:rPr lang="en-US" sz="1400" dirty="0">
                <a:latin typeface="Arial Narrow" panose="020B0606020202030204" pitchFamily="34" charset="0"/>
                <a:cs typeface="Arial" pitchFamily="34" charset="0"/>
                <a:sym typeface="Wingdings"/>
              </a:rPr>
              <a:t>uls Kunkel, Account Manager (</a:t>
            </a:r>
            <a:r>
              <a:rPr lang="en-US" sz="1400" u="sng" dirty="0">
                <a:latin typeface="Arial Narrow" panose="020B0606020202030204" pitchFamily="34" charset="0"/>
                <a:hlinkClick r:id="rId3"/>
              </a:rPr>
              <a:t>gkunkel@dcseu.com</a:t>
            </a:r>
            <a:r>
              <a:rPr lang="en-US" sz="1400" u="sng" dirty="0">
                <a:latin typeface="Arial Narrow" panose="020B0606020202030204" pitchFamily="34" charset="0"/>
              </a:rPr>
              <a:t>)</a:t>
            </a:r>
          </a:p>
          <a:p>
            <a:pPr marL="280296" lvl="1">
              <a:spcAft>
                <a:spcPts val="1225"/>
              </a:spcAft>
            </a:pPr>
            <a:r>
              <a:rPr lang="en-US" sz="1400" b="1" dirty="0">
                <a:cs typeface="Arial" pitchFamily="34" charset="0"/>
                <a:sym typeface="Wingdings"/>
              </a:rPr>
              <a:t>DOEE’s DC Property Assessed Clean Energy (PACE):  </a:t>
            </a:r>
            <a:r>
              <a:rPr lang="en-US" dirty="0"/>
              <a:t>Niki Molina, Senior Financial Analyst (</a:t>
            </a:r>
            <a:r>
              <a:rPr lang="en-US" u="sng" dirty="0">
                <a:hlinkClick r:id="rId4" tooltip="mailto:nmolina@urbaningenuity.com"/>
              </a:rPr>
              <a:t>nmolina@urbaningenuity.com</a:t>
            </a:r>
            <a:r>
              <a:rPr lang="en-US" dirty="0"/>
              <a:t>)</a:t>
            </a:r>
          </a:p>
          <a:p>
            <a:pPr marL="280296" lvl="1">
              <a:spcAft>
                <a:spcPts val="1225"/>
              </a:spcAft>
            </a:pPr>
            <a:r>
              <a:rPr lang="en-US" sz="1400" b="1" dirty="0">
                <a:cs typeface="Arial" pitchFamily="34" charset="0"/>
                <a:sym typeface="Wingdings"/>
              </a:rPr>
              <a:t>DOEE’s River Smart Communities Program: </a:t>
            </a:r>
            <a:r>
              <a:rPr lang="en-US" u="sng" dirty="0" err="1">
                <a:hlinkClick r:id="rId4" tooltip="mailto:nmolina@urbaningenuity.com"/>
              </a:rPr>
              <a:t>rs.communities</a:t>
            </a:r>
            <a:r>
              <a:rPr lang="en-US" u="sng" dirty="0">
                <a:hlinkClick r:id="rId4" tooltip="mailto:nmolina@urbaningenuity.com"/>
              </a:rPr>
              <a:t>@ dc.gov</a:t>
            </a:r>
            <a:endParaRPr lang="en-US" sz="1400" b="1" dirty="0">
              <a:cs typeface="Arial" pitchFamily="34" charset="0"/>
              <a:sym typeface="Wingdings"/>
            </a:endParaRPr>
          </a:p>
          <a:p>
            <a:pPr marL="280296" lvl="1">
              <a:spcAft>
                <a:spcPts val="1225"/>
              </a:spcAft>
            </a:pPr>
            <a:r>
              <a:rPr lang="en-US" sz="1400" b="1" dirty="0">
                <a:cs typeface="Arial" pitchFamily="34" charset="0"/>
                <a:sym typeface="Wingdings"/>
              </a:rPr>
              <a:t>DC Green Bank: </a:t>
            </a:r>
            <a:r>
              <a:rPr lang="en-US" sz="1400" u="sng" dirty="0">
                <a:hlinkClick r:id="rId5" tooltip="mailto:nmolina@urbaningenuity.com"/>
              </a:rPr>
              <a:t>DCgreenbank@dc.gov</a:t>
            </a:r>
            <a:endParaRPr lang="en-US" sz="1400" dirty="0"/>
          </a:p>
        </p:txBody>
      </p:sp>
      <p:sp>
        <p:nvSpPr>
          <p:cNvPr id="4" name="Slide Number Placeholder 3"/>
          <p:cNvSpPr>
            <a:spLocks noGrp="1"/>
          </p:cNvSpPr>
          <p:nvPr>
            <p:ph type="sldNum" sz="quarter" idx="10"/>
          </p:nvPr>
        </p:nvSpPr>
        <p:spPr/>
        <p:txBody>
          <a:bodyPr/>
          <a:lstStyle/>
          <a:p>
            <a:fld id="{9A4136BD-7B79-450C-81E8-22F777A14C5E}" type="slidenum">
              <a:rPr lang="en-US" smtClean="0"/>
              <a:t>26</a:t>
            </a:fld>
            <a:endParaRPr lang="en-US" dirty="0"/>
          </a:p>
        </p:txBody>
      </p:sp>
    </p:spTree>
    <p:extLst>
      <p:ext uri="{BB962C8B-B14F-4D97-AF65-F5344CB8AC3E}">
        <p14:creationId xmlns:p14="http://schemas.microsoft.com/office/powerpoint/2010/main" val="1500925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was pulled</a:t>
            </a:r>
            <a:r>
              <a:rPr lang="en-US" baseline="0" dirty="0"/>
              <a:t> from </a:t>
            </a:r>
            <a:r>
              <a:rPr lang="en-US" dirty="0"/>
              <a:t>https://www.energystar.gov/buildings/facility-owners-and-managers/existing-buildings/use-portfolio-manager/understand-metrics/what-energy.</a:t>
            </a:r>
            <a:r>
              <a:rPr lang="en-US" baseline="0" dirty="0"/>
              <a:t> </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27</a:t>
            </a:fld>
            <a:endParaRPr lang="en-US" dirty="0"/>
          </a:p>
        </p:txBody>
      </p:sp>
    </p:spTree>
    <p:extLst>
      <p:ext uri="{BB962C8B-B14F-4D97-AF65-F5344CB8AC3E}">
        <p14:creationId xmlns:p14="http://schemas.microsoft.com/office/powerpoint/2010/main" val="150092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District’s innovative policies and ambitious programs for green building have resulted in many significant accomplishments. As a consequence of the city’s green building practices, the District has been recognized as a leader nationally in several areas. </a:t>
            </a:r>
          </a:p>
          <a:p>
            <a:endParaRPr lang="en-US" dirty="0">
              <a:solidFill>
                <a:schemeClr val="tx1"/>
              </a:solidFill>
            </a:endParaRPr>
          </a:p>
          <a:p>
            <a:r>
              <a:rPr lang="en-US" dirty="0">
                <a:solidFill>
                  <a:schemeClr val="tx1"/>
                </a:solidFill>
              </a:rPr>
              <a:t>The following accomplishments are highlights of the District’s successes in the green building space in 2018:</a:t>
            </a:r>
          </a:p>
          <a:p>
            <a:endParaRPr lang="en-US" dirty="0">
              <a:solidFill>
                <a:schemeClr val="tx1"/>
              </a:solidFill>
            </a:endParaRPr>
          </a:p>
          <a:p>
            <a:pPr marL="641600" lvl="1" indent="-174982">
              <a:lnSpc>
                <a:spcPct val="150000"/>
              </a:lnSpc>
              <a:spcBef>
                <a:spcPts val="612"/>
              </a:spcBef>
              <a:buFont typeface="Arial" panose="020B0604020202020204" pitchFamily="34" charset="0"/>
              <a:buChar char="•"/>
            </a:pPr>
            <a:r>
              <a:rPr lang="en-US" dirty="0">
                <a:solidFill>
                  <a:schemeClr val="tx1"/>
                </a:solidFill>
              </a:rPr>
              <a:t>Ranked #1 nationally in LEED certified gross square-foot per capita among states </a:t>
            </a:r>
          </a:p>
          <a:p>
            <a:pPr marL="641600" lvl="1" indent="-174982">
              <a:lnSpc>
                <a:spcPct val="150000"/>
              </a:lnSpc>
              <a:spcAft>
                <a:spcPts val="612"/>
              </a:spcAft>
              <a:buFont typeface="Arial" panose="020B0604020202020204" pitchFamily="34" charset="0"/>
              <a:buChar char="•"/>
            </a:pPr>
            <a:r>
              <a:rPr lang="en-US" dirty="0">
                <a:solidFill>
                  <a:schemeClr val="tx1"/>
                </a:solidFill>
              </a:rPr>
              <a:t>Ranked #2 in national metro area with the most ENERGY STAR certified buildings</a:t>
            </a:r>
          </a:p>
          <a:p>
            <a:pPr marL="641600" lvl="1" indent="-174982">
              <a:lnSpc>
                <a:spcPct val="150000"/>
              </a:lnSpc>
              <a:spcAft>
                <a:spcPts val="612"/>
              </a:spcAft>
              <a:buFont typeface="Arial" panose="020B0604020202020204" pitchFamily="34" charset="0"/>
              <a:buChar char="•"/>
            </a:pPr>
            <a:r>
              <a:rPr lang="en-US" dirty="0">
                <a:solidFill>
                  <a:schemeClr val="tx1"/>
                </a:solidFill>
              </a:rPr>
              <a:t>18 new projects achieved Green Communities Prebuild approval through Enterprise Green Communities; 11 projects achieved certification (completed both Prebuild and Postbuild)</a:t>
            </a:r>
          </a:p>
          <a:p>
            <a:pPr marL="641600" lvl="1" indent="-174982">
              <a:lnSpc>
                <a:spcPct val="150000"/>
              </a:lnSpc>
              <a:spcAft>
                <a:spcPts val="612"/>
              </a:spcAft>
              <a:buFont typeface="Arial" panose="020B0604020202020204" pitchFamily="34" charset="0"/>
              <a:buChar char="•"/>
            </a:pPr>
            <a:r>
              <a:rPr lang="en-US" dirty="0">
                <a:solidFill>
                  <a:schemeClr val="tx1"/>
                </a:solidFill>
              </a:rPr>
              <a:t>Installed 437,292 square feet of new green roofs</a:t>
            </a:r>
          </a:p>
          <a:p>
            <a:pPr marL="641600" lvl="1" indent="-174982">
              <a:lnSpc>
                <a:spcPct val="150000"/>
              </a:lnSpc>
              <a:spcAft>
                <a:spcPts val="612"/>
              </a:spcAft>
              <a:buFont typeface="Arial" panose="020B0604020202020204" pitchFamily="34" charset="0"/>
              <a:buChar char="•"/>
            </a:pPr>
            <a:r>
              <a:rPr lang="en-US" dirty="0">
                <a:solidFill>
                  <a:schemeClr val="tx1"/>
                </a:solidFill>
              </a:rPr>
              <a:t>Installed 6,212,677 square feet of green infrastructure Best Management Practices across the District</a:t>
            </a:r>
          </a:p>
          <a:p>
            <a:pPr marL="641600" lvl="1" indent="-174982">
              <a:lnSpc>
                <a:spcPct val="150000"/>
              </a:lnSpc>
              <a:spcAft>
                <a:spcPts val="612"/>
              </a:spcAft>
              <a:buFont typeface="Arial" panose="020B0604020202020204" pitchFamily="34" charset="0"/>
              <a:buChar char="•"/>
            </a:pPr>
            <a:r>
              <a:rPr lang="en-US" dirty="0">
                <a:solidFill>
                  <a:schemeClr val="tx1"/>
                </a:solidFill>
              </a:rPr>
              <a:t>2</a:t>
            </a:r>
            <a:r>
              <a:rPr lang="en-US" baseline="30000" dirty="0">
                <a:solidFill>
                  <a:schemeClr val="tx1"/>
                </a:solidFill>
              </a:rPr>
              <a:t>nd</a:t>
            </a:r>
            <a:r>
              <a:rPr lang="en-US" dirty="0">
                <a:solidFill>
                  <a:schemeClr val="tx1"/>
                </a:solidFill>
              </a:rPr>
              <a:t> in nation for community green power purchasing </a:t>
            </a:r>
          </a:p>
          <a:p>
            <a:pPr>
              <a:spcAft>
                <a:spcPts val="612"/>
              </a:spcAft>
            </a:pPr>
            <a:endParaRPr lang="en-US" dirty="0"/>
          </a:p>
          <a:p>
            <a:pPr>
              <a:spcAft>
                <a:spcPts val="612"/>
              </a:spcAft>
            </a:pPr>
            <a:r>
              <a:rPr lang="en-US" dirty="0"/>
              <a:t>Resources:</a:t>
            </a:r>
          </a:p>
          <a:p>
            <a:r>
              <a:rPr lang="en-US" dirty="0">
                <a:hlinkClick r:id="rId3"/>
              </a:rPr>
              <a:t>https://www.usgbc.org/articles/us-green-building-council-announces-annual-top-10-states-leed-green-building-2018</a:t>
            </a:r>
            <a:endParaRPr lang="en-US" u="sng" dirty="0">
              <a:hlinkClick r:id="rId4"/>
            </a:endParaRPr>
          </a:p>
          <a:p>
            <a:pPr defTabSz="933237">
              <a:defRPr/>
            </a:pPr>
            <a:r>
              <a:rPr lang="en-US" u="sng" dirty="0">
                <a:hlinkClick r:id="rId5"/>
              </a:rPr>
              <a:t>https://doee.dc.gov/publication/inventory-green-roofs</a:t>
            </a:r>
            <a:endParaRPr lang="en-US" u="sng" dirty="0"/>
          </a:p>
          <a:p>
            <a:pPr defTabSz="933237">
              <a:defRPr/>
            </a:pPr>
            <a:r>
              <a:rPr lang="en-US" dirty="0">
                <a:hlinkClick r:id="rId6"/>
              </a:rPr>
              <a:t>https://livingarchitecturemonitor.com/news/2019/10/9/15th-annual-green-roof-industry-survey-shows-washington-dc-with-most-green-roofs-installed</a:t>
            </a:r>
            <a:endParaRPr lang="en-US" dirty="0"/>
          </a:p>
          <a:p>
            <a:r>
              <a:rPr lang="en-US" u="sng" dirty="0">
                <a:hlinkClick r:id="rId7"/>
              </a:rPr>
              <a:t>https://www.epa.gov/greenpower/green-power-communities</a:t>
            </a:r>
            <a:endParaRPr lang="en-US" dirty="0"/>
          </a:p>
          <a:p>
            <a:r>
              <a:rPr lang="en-US" u="sng" dirty="0">
                <a:hlinkClick r:id="rId8"/>
              </a:rPr>
              <a:t>https://doee.dc.gov/service/greenhouse-gas-inventories</a:t>
            </a:r>
            <a:endParaRPr lang="en-US" dirty="0"/>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3</a:t>
            </a:fld>
            <a:endParaRPr lang="en-US" dirty="0"/>
          </a:p>
        </p:txBody>
      </p:sp>
    </p:spTree>
    <p:extLst>
      <p:ext uri="{BB962C8B-B14F-4D97-AF65-F5344CB8AC3E}">
        <p14:creationId xmlns:p14="http://schemas.microsoft.com/office/powerpoint/2010/main" val="391981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District’s green building legislation and the push to make the city’s buildings more sustainable and energy-efficient, the number of LEED-certified buildings in the District has significantly increased in recent years. LEED (Leadership in Energy and Environmental Design) is one of the most widely used green building rating systems in the world and provides a framework to promote healthy, efficient, and cost-saving buildings. LEED-certified spaces generally use less energy and emit fewer greenhouse gas emissions than their non-certified counterparts. </a:t>
            </a:r>
          </a:p>
          <a:p>
            <a:endParaRPr lang="en-US" dirty="0"/>
          </a:p>
          <a:p>
            <a:br>
              <a:rPr lang="en-US" dirty="0"/>
            </a:br>
            <a:r>
              <a:rPr lang="en-US" dirty="0"/>
              <a:t> </a:t>
            </a:r>
          </a:p>
          <a:p>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4</a:t>
            </a:fld>
            <a:endParaRPr lang="en-US" dirty="0"/>
          </a:p>
        </p:txBody>
      </p:sp>
    </p:spTree>
    <p:extLst>
      <p:ext uri="{BB962C8B-B14F-4D97-AF65-F5344CB8AC3E}">
        <p14:creationId xmlns:p14="http://schemas.microsoft.com/office/powerpoint/2010/main" val="2577584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Clean and Affordable Energy Act of 2008 created the mandate for benchmarking and disclosing building energy and water use in the District. The passage of this Act made the District one of the first cities in the nation to pass a law requiring public and private buildings to track and report energy and water performance data using standard metrics. Since its passage, the benchmarking requirements provide transparency to prospective tenants and have encouraged building owners to cut their energy use. To better understand how the District’s buildings were utilizing energy and water, the District required that public buildings of 10,000 square feet (SF) or larger and private buildings of at least 50,000 square feet report their energy data using the ENERGY STAR portfolio manager (ESPM) tool. Publicly financed buildings over 10,000 SF also must report benchmarking data. This class of buildings is not yet on the covered buildings list, though listing and disclosure is forthcoming. Currently, nearly half of the District’s total floor area is covered by the benchmarking and disclosure requirements. The Clean Energy DC Omnibus Amendment Act of 2018 expanded the requirements to include buildings that are 25,000 SF or more in 2021 and 10,000 SF or more in 2024. </a:t>
            </a:r>
          </a:p>
          <a:p>
            <a:endParaRPr lang="en-US" dirty="0"/>
          </a:p>
          <a:p>
            <a:r>
              <a:rPr lang="en-US" dirty="0"/>
              <a:t>The reporting process for any building consists of several key steps:</a:t>
            </a:r>
          </a:p>
          <a:p>
            <a:endParaRPr lang="en-US" dirty="0"/>
          </a:p>
          <a:p>
            <a:pPr marL="699927" lvl="1" indent="-233309">
              <a:spcBef>
                <a:spcPts val="612"/>
              </a:spcBef>
              <a:spcAft>
                <a:spcPts val="612"/>
              </a:spcAft>
              <a:buFont typeface="+mj-lt"/>
              <a:buAutoNum type="arabicPeriod"/>
            </a:pPr>
            <a:r>
              <a:rPr lang="en-US" dirty="0"/>
              <a:t>A property team must first identify that the property is covered by the Clean and Energy Act of 2008 and then establish the staff or consultants responsible to complete the building’s benchmarking requirements. </a:t>
            </a:r>
          </a:p>
          <a:p>
            <a:pPr marL="699927" lvl="1" indent="-233309">
              <a:spcBef>
                <a:spcPts val="612"/>
              </a:spcBef>
              <a:spcAft>
                <a:spcPts val="612"/>
              </a:spcAft>
              <a:buFont typeface="+mj-lt"/>
              <a:buAutoNum type="arabicPeriod"/>
            </a:pPr>
            <a:r>
              <a:rPr lang="en-US" dirty="0"/>
              <a:t>Next, the property team must create a profile on ENERGY STAR Portfolio Manager (ESPM) as well as review the DOEE guidelines online. </a:t>
            </a:r>
          </a:p>
          <a:p>
            <a:pPr marL="699927" lvl="1" indent="-233309">
              <a:spcBef>
                <a:spcPts val="612"/>
              </a:spcBef>
              <a:spcAft>
                <a:spcPts val="612"/>
              </a:spcAft>
              <a:buFont typeface="+mj-lt"/>
              <a:buAutoNum type="arabicPeriod"/>
            </a:pPr>
            <a:r>
              <a:rPr lang="en-US" dirty="0"/>
              <a:t>The property team must then collect the property’s DC Real Property ID, gross floor area, property use information, and complete utility data. </a:t>
            </a:r>
          </a:p>
          <a:p>
            <a:pPr marL="699927" lvl="1" indent="-233309">
              <a:spcBef>
                <a:spcPts val="612"/>
              </a:spcBef>
              <a:spcAft>
                <a:spcPts val="612"/>
              </a:spcAft>
              <a:buFont typeface="+mj-lt"/>
              <a:buAutoNum type="arabicPeriod"/>
            </a:pPr>
            <a:r>
              <a:rPr lang="en-US" dirty="0"/>
              <a:t>Next, the team must create entries for each of the properties on the ESPM. </a:t>
            </a:r>
          </a:p>
          <a:p>
            <a:pPr marL="699927" lvl="1" indent="-233309">
              <a:spcBef>
                <a:spcPts val="612"/>
              </a:spcBef>
              <a:spcAft>
                <a:spcPts val="612"/>
              </a:spcAft>
              <a:buFont typeface="+mj-lt"/>
              <a:buAutoNum type="arabicPeriod"/>
            </a:pPr>
            <a:r>
              <a:rPr lang="en-US" dirty="0"/>
              <a:t>Then, the space use data and meter data must be entered. </a:t>
            </a:r>
          </a:p>
          <a:p>
            <a:pPr marL="699927" lvl="1" indent="-233309">
              <a:spcBef>
                <a:spcPts val="612"/>
              </a:spcBef>
              <a:spcAft>
                <a:spcPts val="612"/>
              </a:spcAft>
              <a:buFont typeface="+mj-lt"/>
              <a:buAutoNum type="arabicPeriod"/>
            </a:pPr>
            <a:r>
              <a:rPr lang="en-US" dirty="0"/>
              <a:t>The data must be submitted using DOEE’s reporting template after the data has been verified as accurate by the property team. The law requires that these records be saved for three years. </a:t>
            </a:r>
          </a:p>
          <a:p>
            <a:pPr marL="699927" lvl="1" indent="-233309">
              <a:spcBef>
                <a:spcPts val="612"/>
              </a:spcBef>
              <a:spcAft>
                <a:spcPts val="612"/>
              </a:spcAft>
              <a:buFont typeface="+mj-lt"/>
              <a:buAutoNum type="arabicPeriod"/>
            </a:pPr>
            <a:r>
              <a:rPr lang="en-US" dirty="0"/>
              <a:t>DOEE reviews the data and follows up if errors are present. </a:t>
            </a:r>
          </a:p>
          <a:p>
            <a:pPr marL="699927" lvl="1" indent="-233309">
              <a:spcBef>
                <a:spcPts val="612"/>
              </a:spcBef>
              <a:spcAft>
                <a:spcPts val="612"/>
              </a:spcAft>
              <a:buFont typeface="+mj-lt"/>
              <a:buAutoNum type="arabicPeriod"/>
            </a:pPr>
            <a:r>
              <a:rPr lang="en-US" dirty="0"/>
              <a:t>Finally, the data and reports are publicly disclosed through DOEE’s website and interactive mapping tool. </a:t>
            </a:r>
          </a:p>
          <a:p>
            <a:pPr marL="466618" lvl="1" indent="0">
              <a:spcBef>
                <a:spcPts val="612"/>
              </a:spcBef>
              <a:spcAft>
                <a:spcPts val="612"/>
              </a:spcAft>
              <a:buFont typeface="+mj-lt"/>
              <a:buNone/>
            </a:pPr>
            <a:endParaRPr lang="en-US" dirty="0"/>
          </a:p>
          <a:p>
            <a:r>
              <a:rPr lang="en-US" dirty="0"/>
              <a:t>Resources: </a:t>
            </a:r>
          </a:p>
          <a:p>
            <a:r>
              <a:rPr lang="en-US" dirty="0">
                <a:hlinkClick r:id="rId3"/>
              </a:rPr>
              <a:t>https://doee.dc.gov/energybenchmarking</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5</a:t>
            </a:fld>
            <a:endParaRPr lang="en-US" dirty="0"/>
          </a:p>
        </p:txBody>
      </p:sp>
    </p:spTree>
    <p:extLst>
      <p:ext uri="{BB962C8B-B14F-4D97-AF65-F5344CB8AC3E}">
        <p14:creationId xmlns:p14="http://schemas.microsoft.com/office/powerpoint/2010/main" val="294528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pPr marL="246673" indent="-246673" defTabSz="933237">
              <a:spcAft>
                <a:spcPts val="634"/>
              </a:spcAft>
              <a:defRPr/>
            </a:pPr>
            <a:r>
              <a:rPr lang="en-US" b="0" i="0" dirty="0">
                <a:solidFill>
                  <a:schemeClr val="tx1"/>
                </a:solidFill>
                <a:latin typeface="+mn-lt"/>
                <a:cs typeface="Calibri" panose="020F0502020204030204" pitchFamily="34" charset="0"/>
              </a:rPr>
              <a:t>The</a:t>
            </a:r>
            <a:r>
              <a:rPr lang="en-US" b="0" i="0" baseline="0" dirty="0">
                <a:solidFill>
                  <a:schemeClr val="tx1"/>
                </a:solidFill>
                <a:latin typeface="+mn-lt"/>
                <a:cs typeface="Calibri" panose="020F0502020204030204" pitchFamily="34" charset="0"/>
              </a:rPr>
              <a:t> Clean Energy DC Act requires that s</a:t>
            </a:r>
            <a:r>
              <a:rPr lang="en-US" i="0" dirty="0">
                <a:solidFill>
                  <a:schemeClr val="tx1"/>
                </a:solidFill>
                <a:latin typeface="+mn-lt"/>
                <a:cs typeface="Calibri" panose="020F0502020204030204" pitchFamily="34" charset="0"/>
              </a:rPr>
              <a:t>tarting in 2020, benchmarking data will need to be verified by a</a:t>
            </a:r>
            <a:r>
              <a:rPr lang="en-US" i="0" baseline="0" dirty="0">
                <a:solidFill>
                  <a:schemeClr val="tx1"/>
                </a:solidFill>
                <a:latin typeface="+mn-lt"/>
                <a:cs typeface="Calibri" panose="020F0502020204030204" pitchFamily="34" charset="0"/>
              </a:rPr>
              <a:t> third party. Verification is then </a:t>
            </a:r>
            <a:r>
              <a:rPr lang="en-US" i="0" dirty="0">
                <a:solidFill>
                  <a:schemeClr val="tx1"/>
                </a:solidFill>
                <a:latin typeface="+mn-lt"/>
                <a:cs typeface="Calibri" panose="020F0502020204030204" pitchFamily="34" charset="0"/>
              </a:rPr>
              <a:t>now every three years thereafter.</a:t>
            </a:r>
          </a:p>
          <a:p>
            <a:pPr marL="246673" indent="-246673" defTabSz="933237">
              <a:spcAft>
                <a:spcPts val="634"/>
              </a:spcAft>
              <a:defRPr/>
            </a:pPr>
            <a:endParaRPr lang="en-US" dirty="0">
              <a:solidFill>
                <a:schemeClr val="tx1"/>
              </a:solidFill>
              <a:latin typeface="+mn-lt"/>
              <a:cs typeface="Calibri" panose="020F0502020204030204" pitchFamily="34" charset="0"/>
            </a:endParaRPr>
          </a:p>
          <a:p>
            <a:pPr marL="246673" indent="-246673" defTabSz="933237">
              <a:spcAft>
                <a:spcPts val="634"/>
              </a:spcAft>
              <a:defRPr/>
            </a:pPr>
            <a:r>
              <a:rPr lang="en-US" dirty="0">
                <a:solidFill>
                  <a:schemeClr val="tx1"/>
                </a:solidFill>
                <a:latin typeface="+mn-lt"/>
                <a:cs typeface="Calibri" panose="020F0502020204030204" pitchFamily="34" charset="0"/>
              </a:rPr>
              <a:t>The new Benchmarking Performance and Enforcement Branch sent out personalized scorecards to building owners based</a:t>
            </a:r>
            <a:r>
              <a:rPr lang="en-US" baseline="0" dirty="0">
                <a:solidFill>
                  <a:schemeClr val="tx1"/>
                </a:solidFill>
                <a:latin typeface="+mn-lt"/>
                <a:cs typeface="Calibri" panose="020F0502020204030204" pitchFamily="34" charset="0"/>
              </a:rPr>
              <a:t> on their</a:t>
            </a:r>
            <a:r>
              <a:rPr lang="en-US" dirty="0">
                <a:solidFill>
                  <a:schemeClr val="tx1"/>
                </a:solidFill>
                <a:latin typeface="+mn-lt"/>
                <a:cs typeface="Calibri" panose="020F0502020204030204" pitchFamily="34" charset="0"/>
              </a:rPr>
              <a:t> 2018 benchmarking data in Fall 2019. The scorecards informed owners how</a:t>
            </a:r>
            <a:r>
              <a:rPr lang="en-US" baseline="0" dirty="0">
                <a:solidFill>
                  <a:schemeClr val="tx1"/>
                </a:solidFill>
                <a:latin typeface="+mn-lt"/>
                <a:cs typeface="Calibri" panose="020F0502020204030204" pitchFamily="34" charset="0"/>
              </a:rPr>
              <a:t> </a:t>
            </a:r>
            <a:r>
              <a:rPr lang="en-US" dirty="0">
                <a:solidFill>
                  <a:schemeClr val="tx1"/>
                </a:solidFill>
                <a:latin typeface="+mn-lt"/>
                <a:cs typeface="Calibri" panose="020F0502020204030204" pitchFamily="34" charset="0"/>
              </a:rPr>
              <a:t>their building performed </a:t>
            </a:r>
            <a:r>
              <a:rPr lang="en-US" dirty="0">
                <a:solidFill>
                  <a:schemeClr val="tx1"/>
                </a:solidFill>
                <a:latin typeface="+mn-lt"/>
              </a:rPr>
              <a:t>in the last reporting cycle, how their</a:t>
            </a:r>
            <a:r>
              <a:rPr lang="en-US" baseline="0" dirty="0">
                <a:solidFill>
                  <a:schemeClr val="tx1"/>
                </a:solidFill>
                <a:latin typeface="+mn-lt"/>
              </a:rPr>
              <a:t> buildings</a:t>
            </a:r>
            <a:r>
              <a:rPr lang="en-US" dirty="0">
                <a:solidFill>
                  <a:schemeClr val="tx1"/>
                </a:solidFill>
                <a:latin typeface="+mn-lt"/>
              </a:rPr>
              <a:t> compare to other similar buildings in the District, and where to get help to improve the efficiency of their buildings.</a:t>
            </a:r>
            <a:endParaRPr lang="en-US" dirty="0">
              <a:solidFill>
                <a:schemeClr val="tx1"/>
              </a:solidFill>
              <a:latin typeface="+mn-lt"/>
              <a:cs typeface="Calibri" panose="020F0502020204030204" pitchFamily="34" charset="0"/>
            </a:endParaRPr>
          </a:p>
          <a:p>
            <a:pPr marL="246673" indent="-246673">
              <a:spcAft>
                <a:spcPts val="634"/>
              </a:spcAft>
            </a:pPr>
            <a:endParaRPr lang="en-US" dirty="0"/>
          </a:p>
          <a:p>
            <a:pPr marL="246673" indent="-246673">
              <a:spcAft>
                <a:spcPts val="634"/>
              </a:spcAft>
            </a:pPr>
            <a:r>
              <a:rPr lang="en-US" dirty="0"/>
              <a:t>Resources: </a:t>
            </a:r>
          </a:p>
          <a:p>
            <a:pPr marL="246673" indent="-246673">
              <a:spcAft>
                <a:spcPts val="634"/>
              </a:spcAft>
            </a:pPr>
            <a:r>
              <a:rPr lang="en-US" dirty="0">
                <a:hlinkClick r:id="rId3"/>
              </a:rPr>
              <a:t>https://doee.dc.gov/node/1442826</a:t>
            </a: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The above graph highlights the rate of complete reports received from both public and private buildings between 2014 and 2018. As the graph demonstrates, there has been an increase in the number of reports received by the April 1 deadline. There has also been an increase in total number of reports received between 2014-2018. In 2018, 1,577 buildings submitted complete reports out of the 1,686 buildings required to benchmark.</a:t>
            </a:r>
          </a:p>
          <a:p>
            <a:endParaRPr lang="en-US" dirty="0">
              <a:solidFill>
                <a:schemeClr val="tx1"/>
              </a:solidFill>
            </a:endParaRPr>
          </a:p>
          <a:p>
            <a:r>
              <a:rPr lang="en-US" dirty="0">
                <a:solidFill>
                  <a:schemeClr val="tx1"/>
                </a:solidFill>
              </a:rPr>
              <a:t>From this slide on, all of the data was provided by the District’s Energy Administration. This data was collected through requirements of the District’s Green Building Act and the Clean and Affordable Energy Act, D.C. Official Code § 6-1451.03(c), implementing regulations in 20 DCMR 3513. From this slide on, the data will be cited as “Data received from DOEE’s Energy Administration.” </a:t>
            </a:r>
          </a:p>
          <a:p>
            <a:endParaRPr lang="en-US" dirty="0"/>
          </a:p>
          <a:p>
            <a:r>
              <a:rPr lang="en-US" dirty="0"/>
              <a:t>The data provided in the following slides includes information</a:t>
            </a:r>
            <a:r>
              <a:rPr lang="en-US" baseline="0" dirty="0"/>
              <a:t> that has been analyzed differently than previous years. Historically, the Energy Administration only included data for a building if it had data for every single reporting year. If data was missing, a building and its data were not included. For reporting year 2018, estimates were made for buildings that had data missing for a complete calendar year. The data was interpolated and either back-casted or forecasted to estimate the missing years. As such, the 2018 data has higher building counts.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 should also be noted that across both the public and private sector the weather normalized site energy use intensity has increased for the 2018 data reported. In the past the data reported by some multifamily buildings has only included common areas instead of whole building data. The Energy Administration worked with building owners and managers in the more recent reporting cycles to obtain aggregated whole building data from District Utilities.</a:t>
            </a:r>
          </a:p>
          <a:p>
            <a:endParaRPr lang="en-US" baseline="0" dirty="0"/>
          </a:p>
          <a:p>
            <a:br>
              <a:rPr lang="en-US" dirty="0"/>
            </a:br>
            <a:r>
              <a:rPr lang="en-US" dirty="0"/>
              <a:t>Resources: </a:t>
            </a:r>
          </a:p>
          <a:p>
            <a:pPr defTabSz="921073">
              <a:defRPr/>
            </a:pPr>
            <a:r>
              <a:rPr lang="en-US" dirty="0">
                <a:hlinkClick r:id="rId3"/>
              </a:rPr>
              <a:t>http://energybenchmarkingdc.org/#dc/2018?categories[0][field]=report_status&amp;categories[0][values][]=In+Compliance&amp;categories[0][other]=false&amp;layer=energy_star_score&amp;metrics[]=energy_star_score&amp;sort=energy_star_score&amp;order=desc&amp;lat=38.889931&amp;lng=-77.009003&amp;zoom=12</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7</a:t>
            </a:fld>
            <a:endParaRPr lang="en-US" dirty="0"/>
          </a:p>
        </p:txBody>
      </p:sp>
    </p:spTree>
    <p:extLst>
      <p:ext uri="{BB962C8B-B14F-4D97-AF65-F5344CB8AC3E}">
        <p14:creationId xmlns:p14="http://schemas.microsoft.com/office/powerpoint/2010/main" val="1061928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key trends in public building performance shown in the next two slides. </a:t>
            </a:r>
          </a:p>
          <a:p>
            <a:endParaRPr lang="en-US" dirty="0"/>
          </a:p>
          <a:p>
            <a:r>
              <a:rPr lang="en-US" dirty="0"/>
              <a:t>One metric by which building performance can be measured is through weather-normalized site energy use intensity (EUI). Site EUI is a standard metric used to measure building energy use by square foot. When the Site EUI is weather-normalized it means that the data has been smoothed out such that changes in weather from year to year do not affect measured energy use.</a:t>
            </a:r>
          </a:p>
          <a:p>
            <a:endParaRPr lang="en-US" dirty="0"/>
          </a:p>
          <a:p>
            <a:endParaRPr lang="en-US" dirty="0"/>
          </a:p>
          <a:p>
            <a:r>
              <a:rPr lang="en-US" dirty="0"/>
              <a:t>Resources: </a:t>
            </a:r>
          </a:p>
          <a:p>
            <a:r>
              <a:rPr lang="en-US" dirty="0">
                <a:hlinkClick r:id="rId3"/>
              </a:rPr>
              <a:t>https://opendata.dc.gov/datasets/building-energy-benchmarks/data</a:t>
            </a:r>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8</a:t>
            </a:fld>
            <a:endParaRPr lang="en-US" dirty="0"/>
          </a:p>
        </p:txBody>
      </p:sp>
    </p:spTree>
    <p:extLst>
      <p:ext uri="{BB962C8B-B14F-4D97-AF65-F5344CB8AC3E}">
        <p14:creationId xmlns:p14="http://schemas.microsoft.com/office/powerpoint/2010/main" val="173467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This graph shows the weather-normalized site EUI for public buildings in the District in kbtu of energy used per square foot. It should be noted that the scale of the graph has been set to better demonstrate this downward trend. Despite some year-to-year fluctuations, partly due to a small sample size, the weather-normalized site EUI for public buildings has fallen 0.5% between 2014 and 2018.</a:t>
            </a:r>
          </a:p>
          <a:p>
            <a:pPr algn="l"/>
            <a:endParaRPr lang="en-US" dirty="0"/>
          </a:p>
        </p:txBody>
      </p:sp>
      <p:sp>
        <p:nvSpPr>
          <p:cNvPr id="4" name="Slide Number Placeholder 3"/>
          <p:cNvSpPr>
            <a:spLocks noGrp="1"/>
          </p:cNvSpPr>
          <p:nvPr>
            <p:ph type="sldNum" sz="quarter" idx="10"/>
          </p:nvPr>
        </p:nvSpPr>
        <p:spPr/>
        <p:txBody>
          <a:bodyPr/>
          <a:lstStyle/>
          <a:p>
            <a:fld id="{9A4136BD-7B79-450C-81E8-22F777A14C5E}" type="slidenum">
              <a:rPr lang="en-US" smtClean="0"/>
              <a:t>9</a:t>
            </a:fld>
            <a:endParaRPr lang="en-US" dirty="0"/>
          </a:p>
        </p:txBody>
      </p:sp>
    </p:spTree>
    <p:extLst>
      <p:ext uri="{BB962C8B-B14F-4D97-AF65-F5344CB8AC3E}">
        <p14:creationId xmlns:p14="http://schemas.microsoft.com/office/powerpoint/2010/main" val="318737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ADF0EE-B7FA-42DA-8297-D808B54ED157}" type="datetime1">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489309" y="87765"/>
            <a:ext cx="558995" cy="365125"/>
          </a:xfrm>
        </p:spPr>
        <p:txBody>
          <a:bodyPr/>
          <a:lstStyle>
            <a:lvl1pPr>
              <a:defRPr lang="en-US" sz="1600" b="1" kern="1200" smtClean="0">
                <a:solidFill>
                  <a:schemeClr val="accent1"/>
                </a:solidFill>
                <a:latin typeface="+mj-lt"/>
                <a:ea typeface="+mn-ea"/>
                <a:cs typeface="+mn-cs"/>
              </a:defRPr>
            </a:lvl1pPr>
          </a:lstStyle>
          <a:p>
            <a:fld id="{18B9C002-5CE5-4EC2-A343-F5C003F3031A}" type="slidenum">
              <a:rPr lang="en-US" smtClean="0"/>
              <a:pPr/>
              <a:t>‹#›</a:t>
            </a:fld>
            <a:endParaRPr lang="en-US" dirty="0"/>
          </a:p>
        </p:txBody>
      </p:sp>
    </p:spTree>
    <p:extLst>
      <p:ext uri="{BB962C8B-B14F-4D97-AF65-F5344CB8AC3E}">
        <p14:creationId xmlns:p14="http://schemas.microsoft.com/office/powerpoint/2010/main" val="126818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BE9305-C01B-4593-9A92-3AE32CBF1665}" type="datetime1">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5537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CE514-69AD-4EBD-AC74-8047602DD2C5}" type="datetime1">
              <a:rPr lang="en-US" smtClean="0"/>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321AF5-ECDF-4DEB-AD6B-9DA42F787F30}" type="datetime1">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E0184A-28E0-4850-9351-2B7CE400D899}" type="datetime1">
              <a:rPr lang="en-US" smtClean="0"/>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169900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C0386-5F20-4038-9480-E5E0AB56B60C}" type="datetime1">
              <a:rPr lang="en-US" smtClean="0"/>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17312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99AC3-D315-4F43-85F2-326BCC277207}" type="datetime1">
              <a:rPr lang="en-US" smtClean="0"/>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239293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78615" y="6411853"/>
            <a:ext cx="2133600" cy="365125"/>
          </a:xfrm>
          <a:prstGeom prst="rect">
            <a:avLst/>
          </a:prstGeom>
        </p:spPr>
        <p:txBody>
          <a:bodyPr vert="horz" lIns="91440" tIns="45720" rIns="91440" bIns="45720" rtlCol="0" anchor="ctr"/>
          <a:lstStyle>
            <a:lvl1pPr marL="0" algn="l" defTabSz="914400" rtl="0" eaLnBrk="1" latinLnBrk="0" hangingPunct="1">
              <a:defRPr lang="en-US" sz="1200" b="1" kern="1200" smtClean="0">
                <a:solidFill>
                  <a:schemeClr val="accent1"/>
                </a:solidFill>
                <a:latin typeface="+mj-lt"/>
                <a:ea typeface="+mn-ea"/>
                <a:cs typeface="+mn-cs"/>
              </a:defRPr>
            </a:lvl1pPr>
          </a:lstStyle>
          <a:p>
            <a:fld id="{D41045FC-53E7-4051-AE7A-51560754477C}" type="datetime1">
              <a:rPr lang="en-US" smtClean="0"/>
              <a:t>6/4/2020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35690" y="87765"/>
            <a:ext cx="674209" cy="365125"/>
          </a:xfrm>
          <a:prstGeom prst="rect">
            <a:avLst/>
          </a:prstGeom>
        </p:spPr>
        <p:txBody>
          <a:bodyPr vert="horz" lIns="91440" tIns="45720" rIns="91440" bIns="45720" rtlCol="0" anchor="ctr"/>
          <a:lstStyle>
            <a:lvl1pPr marL="0" algn="r" defTabSz="914400" rtl="0" eaLnBrk="1" latinLnBrk="0" hangingPunct="1">
              <a:defRPr lang="en-US" sz="1600" b="1" kern="1200" smtClean="0">
                <a:solidFill>
                  <a:schemeClr val="accent1"/>
                </a:solidFill>
                <a:latin typeface="+mj-lt"/>
                <a:ea typeface="+mn-ea"/>
                <a:cs typeface="+mn-cs"/>
              </a:defRPr>
            </a:lvl1pPr>
          </a:lstStyle>
          <a:p>
            <a:fld id="{18B9C002-5CE5-4EC2-A343-F5C003F3031A}" type="slidenum">
              <a:rPr lang="en-US" smtClean="0"/>
              <a:pPr/>
              <a:t>‹#›</a:t>
            </a:fld>
            <a:endParaRPr lang="en-US" dirty="0"/>
          </a:p>
        </p:txBody>
      </p:sp>
      <p:cxnSp>
        <p:nvCxnSpPr>
          <p:cNvPr id="7" name="Straight Connector 6"/>
          <p:cNvCxnSpPr/>
          <p:nvPr userDrawn="1"/>
        </p:nvCxnSpPr>
        <p:spPr>
          <a:xfrm>
            <a:off x="501070" y="1295400"/>
            <a:ext cx="818026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48471" y="6334325"/>
            <a:ext cx="465728" cy="387781"/>
          </a:xfrm>
          <a:prstGeom prst="rect">
            <a:avLst/>
          </a:prstGeom>
        </p:spPr>
      </p:pic>
      <p:sp>
        <p:nvSpPr>
          <p:cNvPr id="10" name="TextBox 9"/>
          <p:cNvSpPr txBox="1"/>
          <p:nvPr userDrawn="1"/>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hf hdr="0" ftr="0" dt="0"/>
  <p:txStyles>
    <p:titleStyle>
      <a:lvl1pPr marL="0" algn="ctr" defTabSz="914400" rtl="0" eaLnBrk="1" latinLnBrk="0" hangingPunct="1">
        <a:spcBef>
          <a:spcPct val="0"/>
        </a:spcBef>
        <a:buNone/>
        <a:defRPr lang="en-US" sz="3200" kern="0" spc="-150" dirty="0">
          <a:solidFill>
            <a:schemeClr val="tx1">
              <a:lumMod val="75000"/>
              <a:lumOff val="25000"/>
            </a:schemeClr>
          </a:solidFill>
          <a:latin typeface="+mj-lt"/>
          <a:ea typeface="+mj-ea"/>
          <a:cs typeface="+mj-cs"/>
        </a:defRPr>
      </a:lvl1pPr>
    </p:titleStyle>
    <p:bodyStyle>
      <a:lvl1pPr marL="0" indent="0" algn="l" defTabSz="914400" rtl="0" eaLnBrk="1" fontAlgn="ctr" latinLnBrk="0" hangingPunct="1">
        <a:spcBef>
          <a:spcPct val="20000"/>
        </a:spcBef>
        <a:buFont typeface="Arial" panose="020B0604020202020204" pitchFamily="34" charset="0"/>
        <a:buNone/>
        <a:defRPr lang="en-US" sz="2000" kern="1200" dirty="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chart" Target="../charts/chart6.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cseu.com/" TargetMode="External"/><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dcgreenbank.org/" TargetMode="External"/><Relationship Id="rId5" Type="http://schemas.openxmlformats.org/officeDocument/2006/relationships/hyperlink" Target="http://doee.dc.gov/" TargetMode="External"/><Relationship Id="rId4" Type="http://schemas.openxmlformats.org/officeDocument/2006/relationships/hyperlink" Target="http://doee.dc.gov/service/property-assessed-clean-energ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maeve.givens\AppData\Local\Microsoft\Windows\Temporary Internet Files\Content.Outlook\D626K90E\sheridan-station-solar.jp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b="-1299"/>
          <a:stretch/>
        </p:blipFill>
        <p:spPr bwMode="auto">
          <a:xfrm>
            <a:off x="0" y="-1"/>
            <a:ext cx="9144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2130425"/>
            <a:ext cx="9144000" cy="1470025"/>
          </a:xfrm>
        </p:spPr>
        <p:txBody>
          <a:bodyPr>
            <a:noAutofit/>
          </a:bodyPr>
          <a:lstStyle/>
          <a:p>
            <a:r>
              <a:rPr lang="en-US" sz="5200" b="1" dirty="0">
                <a:solidFill>
                  <a:schemeClr val="accent1"/>
                </a:solidFill>
              </a:rPr>
              <a:t>GREEN BUILDING REPORT</a:t>
            </a:r>
          </a:p>
        </p:txBody>
      </p:sp>
      <p:sp>
        <p:nvSpPr>
          <p:cNvPr id="5" name="Subtitle 4"/>
          <p:cNvSpPr>
            <a:spLocks noGrp="1"/>
          </p:cNvSpPr>
          <p:nvPr>
            <p:ph type="subTitle" idx="1"/>
          </p:nvPr>
        </p:nvSpPr>
        <p:spPr>
          <a:xfrm>
            <a:off x="1371600" y="3236975"/>
            <a:ext cx="6400800" cy="1752600"/>
          </a:xfrm>
        </p:spPr>
        <p:txBody>
          <a:bodyPr>
            <a:normAutofit/>
          </a:bodyPr>
          <a:lstStyle/>
          <a:p>
            <a:r>
              <a:rPr lang="en-US" sz="4000" b="1" dirty="0">
                <a:solidFill>
                  <a:schemeClr val="tx1">
                    <a:lumMod val="90000"/>
                    <a:lumOff val="10000"/>
                  </a:schemeClr>
                </a:solidFill>
                <a:latin typeface="+mj-lt"/>
              </a:rPr>
              <a:t>2018</a:t>
            </a:r>
          </a:p>
        </p:txBody>
      </p:sp>
      <p:cxnSp>
        <p:nvCxnSpPr>
          <p:cNvPr id="7" name="Straight Connector 6"/>
          <p:cNvCxnSpPr/>
          <p:nvPr/>
        </p:nvCxnSpPr>
        <p:spPr>
          <a:xfrm>
            <a:off x="3048000" y="396667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5730876"/>
            <a:ext cx="9144000" cy="1127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6840" y="6047634"/>
            <a:ext cx="5646003" cy="60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5703039"/>
            <a:ext cx="9144000" cy="45719"/>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47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280" y="1125490"/>
            <a:ext cx="7096179" cy="338554"/>
          </a:xfrm>
          <a:prstGeom prst="rect">
            <a:avLst/>
          </a:prstGeom>
          <a:noFill/>
        </p:spPr>
        <p:txBody>
          <a:bodyPr wrap="square" rtlCol="0">
            <a:spAutoFit/>
          </a:bodyPr>
          <a:lstStyle/>
          <a:p>
            <a:pPr algn="ctr">
              <a:defRPr sz="1800" b="1" i="0" u="none" strike="noStrike" kern="1200" baseline="0">
                <a:solidFill>
                  <a:srgbClr val="262626"/>
                </a:solidFill>
                <a:latin typeface="+mn-lt"/>
                <a:ea typeface="+mn-ea"/>
                <a:cs typeface="+mn-cs"/>
              </a:defRPr>
            </a:pPr>
            <a:r>
              <a:rPr lang="en-US" sz="1600" b="1" dirty="0">
                <a:solidFill>
                  <a:srgbClr val="262626"/>
                </a:solidFill>
                <a:latin typeface="+mj-lt"/>
              </a:rPr>
              <a:t>WEATHER-NORMALIZED SITE EUI FOR PUBLIC BUILDINGS BY SECTOR</a:t>
            </a:r>
          </a:p>
        </p:txBody>
      </p:sp>
      <p:sp>
        <p:nvSpPr>
          <p:cNvPr id="4" name="TextBox 3"/>
          <p:cNvSpPr txBox="1"/>
          <p:nvPr/>
        </p:nvSpPr>
        <p:spPr>
          <a:xfrm>
            <a:off x="0" y="2987575"/>
            <a:ext cx="1388467" cy="830997"/>
          </a:xfrm>
          <a:prstGeom prst="rect">
            <a:avLst/>
          </a:prstGeom>
          <a:noFill/>
        </p:spPr>
        <p:txBody>
          <a:bodyPr wrap="square" rtlCol="0">
            <a:spAutoFit/>
          </a:bodyPr>
          <a:lstStyle/>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WEATHER NORMALIZED </a:t>
            </a:r>
          </a:p>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SITE EUI</a:t>
            </a:r>
          </a:p>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(KBTU/FT²)</a:t>
            </a:r>
          </a:p>
        </p:txBody>
      </p:sp>
      <p:grpSp>
        <p:nvGrpSpPr>
          <p:cNvPr id="12" name="Group 11"/>
          <p:cNvGrpSpPr/>
          <p:nvPr/>
        </p:nvGrpSpPr>
        <p:grpSpPr>
          <a:xfrm>
            <a:off x="-62389" y="255327"/>
            <a:ext cx="9144000" cy="6687488"/>
            <a:chOff x="0" y="170512"/>
            <a:chExt cx="9144000" cy="6687488"/>
          </a:xfrm>
        </p:grpSpPr>
        <p:grpSp>
          <p:nvGrpSpPr>
            <p:cNvPr id="13" name="Group 12"/>
            <p:cNvGrpSpPr/>
            <p:nvPr/>
          </p:nvGrpSpPr>
          <p:grpSpPr>
            <a:xfrm>
              <a:off x="333029" y="170512"/>
              <a:ext cx="8473350" cy="736840"/>
              <a:chOff x="333029" y="170512"/>
              <a:chExt cx="8473350" cy="736840"/>
            </a:xfrm>
          </p:grpSpPr>
          <p:cxnSp>
            <p:nvCxnSpPr>
              <p:cNvPr id="20" name="Straight Connector 19"/>
              <p:cNvCxnSpPr>
                <a:cxnSpLocks/>
              </p:cNvCxnSpPr>
              <p:nvPr/>
            </p:nvCxnSpPr>
            <p:spPr>
              <a:xfrm>
                <a:off x="333029" y="830979"/>
                <a:ext cx="84733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448594" y="170512"/>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kern="0" spc="-150" dirty="0"/>
                  <a:t>PUBLIC BUILDING PERFORMANCE BY SECTOR</a:t>
                </a:r>
              </a:p>
            </p:txBody>
          </p:sp>
        </p:grpSp>
        <p:grpSp>
          <p:nvGrpSpPr>
            <p:cNvPr id="14" name="Group 13"/>
            <p:cNvGrpSpPr/>
            <p:nvPr/>
          </p:nvGrpSpPr>
          <p:grpSpPr>
            <a:xfrm>
              <a:off x="0" y="6317818"/>
              <a:ext cx="9144000" cy="540182"/>
              <a:chOff x="0" y="6317818"/>
              <a:chExt cx="9144000" cy="540182"/>
            </a:xfrm>
          </p:grpSpPr>
          <p:sp>
            <p:nvSpPr>
              <p:cNvPr id="15" name="Rectangle 14"/>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
        <p:nvSpPr>
          <p:cNvPr id="10" name="TextBox 1"/>
          <p:cNvSpPr txBox="1"/>
          <p:nvPr/>
        </p:nvSpPr>
        <p:spPr>
          <a:xfrm>
            <a:off x="6728663" y="1361684"/>
            <a:ext cx="1898796" cy="3311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0000"/>
                </a:solidFill>
              </a:rPr>
              <a:t>N=143 Buildings</a:t>
            </a:r>
          </a:p>
        </p:txBody>
      </p:sp>
      <p:sp>
        <p:nvSpPr>
          <p:cNvPr id="22" name="Rectangle 21"/>
          <p:cNvSpPr/>
          <p:nvPr/>
        </p:nvSpPr>
        <p:spPr>
          <a:xfrm>
            <a:off x="4226355" y="5907110"/>
            <a:ext cx="1351139" cy="307777"/>
          </a:xfrm>
          <a:prstGeom prst="rect">
            <a:avLst/>
          </a:prstGeom>
        </p:spPr>
        <p:txBody>
          <a:bodyPr wrap="none">
            <a:spAutoFit/>
          </a:bodyPr>
          <a:lstStyle/>
          <a:p>
            <a:r>
              <a:rPr lang="en-US" sz="1400" b="1" dirty="0"/>
              <a:t>Calendar Year</a:t>
            </a:r>
          </a:p>
        </p:txBody>
      </p:sp>
      <p:graphicFrame>
        <p:nvGraphicFramePr>
          <p:cNvPr id="16" name="Chart 15"/>
          <p:cNvGraphicFramePr>
            <a:graphicFrameLocks/>
          </p:cNvGraphicFramePr>
          <p:nvPr>
            <p:extLst>
              <p:ext uri="{D42A27DB-BD31-4B8C-83A1-F6EECF244321}">
                <p14:modId xmlns:p14="http://schemas.microsoft.com/office/powerpoint/2010/main" val="3616744203"/>
              </p:ext>
            </p:extLst>
          </p:nvPr>
        </p:nvGraphicFramePr>
        <p:xfrm>
          <a:off x="1000335" y="1683501"/>
          <a:ext cx="7858772" cy="437515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20650" y="6541513"/>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293411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O:\USA\Green Building and Climate Branch\Climate\Images\CoolRoof_1.jp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69463" cy="68770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 y="318195"/>
            <a:ext cx="9144001" cy="6539805"/>
            <a:chOff x="-1" y="318195"/>
            <a:chExt cx="9144001" cy="6539805"/>
          </a:xfrm>
        </p:grpSpPr>
        <p:grpSp>
          <p:nvGrpSpPr>
            <p:cNvPr id="11" name="Group 10"/>
            <p:cNvGrpSpPr/>
            <p:nvPr/>
          </p:nvGrpSpPr>
          <p:grpSpPr>
            <a:xfrm>
              <a:off x="-1" y="318195"/>
              <a:ext cx="9143999" cy="736840"/>
              <a:chOff x="-1" y="318195"/>
              <a:chExt cx="9143999" cy="736840"/>
            </a:xfrm>
          </p:grpSpPr>
          <p:cxnSp>
            <p:nvCxnSpPr>
              <p:cNvPr id="16" name="Straight Connector 15"/>
              <p:cNvCxnSpPr>
                <a:cxnSpLocks/>
              </p:cNvCxnSpPr>
              <p:nvPr/>
            </p:nvCxnSpPr>
            <p:spPr>
              <a:xfrm>
                <a:off x="577880" y="971082"/>
                <a:ext cx="81089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 y="318195"/>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PRIVATE BUILDING PERFORMANCE</a:t>
                </a:r>
              </a:p>
            </p:txBody>
          </p:sp>
        </p:grpSp>
        <p:grpSp>
          <p:nvGrpSpPr>
            <p:cNvPr id="12" name="Group 11"/>
            <p:cNvGrpSpPr/>
            <p:nvPr/>
          </p:nvGrpSpPr>
          <p:grpSpPr>
            <a:xfrm>
              <a:off x="0" y="631781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
        <p:nvSpPr>
          <p:cNvPr id="18" name="Rectangle 17">
            <a:extLst>
              <a:ext uri="{FF2B5EF4-FFF2-40B4-BE49-F238E27FC236}">
                <a16:creationId xmlns:a16="http://schemas.microsoft.com/office/drawing/2014/main" id="{CA61BBEA-5730-48A6-9652-6B384032A351}"/>
              </a:ext>
            </a:extLst>
          </p:cNvPr>
          <p:cNvSpPr/>
          <p:nvPr/>
        </p:nvSpPr>
        <p:spPr>
          <a:xfrm>
            <a:off x="577879" y="1623970"/>
            <a:ext cx="8108919" cy="2765155"/>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0BCAF7E-70DA-4258-BB58-D06118F07AFD}"/>
              </a:ext>
            </a:extLst>
          </p:cNvPr>
          <p:cNvSpPr txBox="1"/>
          <p:nvPr/>
        </p:nvSpPr>
        <p:spPr>
          <a:xfrm>
            <a:off x="626640" y="1089376"/>
            <a:ext cx="8108920" cy="369332"/>
          </a:xfrm>
          <a:prstGeom prst="rect">
            <a:avLst/>
          </a:prstGeom>
          <a:noFill/>
        </p:spPr>
        <p:txBody>
          <a:bodyPr wrap="square" rtlCol="0">
            <a:spAutoFit/>
          </a:bodyPr>
          <a:lstStyle/>
          <a:p>
            <a:pPr algn="ctr"/>
            <a:r>
              <a:rPr lang="en-US" dirty="0">
                <a:latin typeface="+mj-lt"/>
                <a:cs typeface="Arial" pitchFamily="34" charset="0"/>
                <a:sym typeface="Wingdings"/>
              </a:rPr>
              <a:t>ENERGY BENCHMARKING – PRIVATE SECTOR KEY TRENDS</a:t>
            </a:r>
            <a:endParaRPr lang="en-US" dirty="0">
              <a:latin typeface="+mj-lt"/>
            </a:endParaRPr>
          </a:p>
        </p:txBody>
      </p:sp>
      <p:sp>
        <p:nvSpPr>
          <p:cNvPr id="9" name="Content Placeholder 2"/>
          <p:cNvSpPr txBox="1">
            <a:spLocks/>
          </p:cNvSpPr>
          <p:nvPr/>
        </p:nvSpPr>
        <p:spPr>
          <a:xfrm>
            <a:off x="885120" y="1888399"/>
            <a:ext cx="7801679" cy="3691281"/>
          </a:xfrm>
          <a:prstGeom prst="rect">
            <a:avLst/>
          </a:prstGeom>
        </p:spPr>
        <p:txBody>
          <a:bodyPr>
            <a:normAutofit/>
          </a:bodyPr>
          <a:lstStyle>
            <a:lvl1pPr marL="0" indent="0" algn="l" defTabSz="914400" rtl="0" eaLnBrk="1" fontAlgn="ctr" latinLnBrk="0" hangingPunct="1">
              <a:spcBef>
                <a:spcPct val="20000"/>
              </a:spcBef>
              <a:buFont typeface="Arial" panose="020B0604020202020204" pitchFamily="34" charset="0"/>
              <a:buNone/>
              <a:defRPr lang="en-US" sz="2000" kern="1200" dirty="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638" lvl="1" indent="0">
              <a:spcAft>
                <a:spcPts val="1200"/>
              </a:spcAft>
              <a:buNone/>
            </a:pPr>
            <a:r>
              <a:rPr lang="en-US" sz="1800" dirty="0">
                <a:solidFill>
                  <a:schemeClr val="bg1"/>
                </a:solidFill>
                <a:latin typeface="+mj-lt"/>
                <a:cs typeface="Arial" pitchFamily="34" charset="0"/>
                <a:sym typeface="Wingdings"/>
              </a:rPr>
              <a:t>Private Buildings saw a 1% decrease in weather-normalized Site Energy Use Intensity from 2014-2018. From 2014-2018:</a:t>
            </a:r>
          </a:p>
          <a:p>
            <a:pPr marL="960438" lvl="2">
              <a:spcAft>
                <a:spcPts val="1200"/>
              </a:spcAft>
            </a:pPr>
            <a:r>
              <a:rPr lang="en-US" sz="1800" dirty="0">
                <a:solidFill>
                  <a:schemeClr val="bg1"/>
                </a:solidFill>
                <a:latin typeface="+mj-lt"/>
                <a:cs typeface="Arial" pitchFamily="34" charset="0"/>
                <a:sym typeface="Wingdings"/>
              </a:rPr>
              <a:t>Office buildings’ </a:t>
            </a:r>
            <a:r>
              <a:rPr lang="en-US" sz="1800" dirty="0">
                <a:solidFill>
                  <a:schemeClr val="bg1"/>
                </a:solidFill>
                <a:latin typeface="+mj-lt"/>
              </a:rPr>
              <a:t>Site </a:t>
            </a:r>
            <a:r>
              <a:rPr lang="en-US" sz="1800" dirty="0">
                <a:solidFill>
                  <a:schemeClr val="bg1"/>
                </a:solidFill>
                <a:latin typeface="+mj-lt"/>
                <a:cs typeface="Arial" pitchFamily="34" charset="0"/>
                <a:sym typeface="Wingdings"/>
              </a:rPr>
              <a:t>EUI decreased by 5.5%</a:t>
            </a:r>
          </a:p>
          <a:p>
            <a:pPr marL="960438" lvl="2">
              <a:spcAft>
                <a:spcPts val="1200"/>
              </a:spcAft>
            </a:pPr>
            <a:r>
              <a:rPr lang="en-US" sz="1800" dirty="0">
                <a:solidFill>
                  <a:schemeClr val="bg1"/>
                </a:solidFill>
                <a:latin typeface="+mj-lt"/>
                <a:cs typeface="Arial" pitchFamily="34" charset="0"/>
                <a:sym typeface="Wingdings"/>
              </a:rPr>
              <a:t>Multifamily housing buildings’ </a:t>
            </a:r>
            <a:r>
              <a:rPr lang="en-US" sz="1800" dirty="0">
                <a:solidFill>
                  <a:schemeClr val="bg1"/>
                </a:solidFill>
                <a:latin typeface="+mj-lt"/>
              </a:rPr>
              <a:t>Site </a:t>
            </a:r>
            <a:r>
              <a:rPr lang="en-US" sz="1800" dirty="0">
                <a:solidFill>
                  <a:schemeClr val="bg1"/>
                </a:solidFill>
                <a:latin typeface="+mj-lt"/>
                <a:cs typeface="Arial" pitchFamily="34" charset="0"/>
                <a:sym typeface="Wingdings"/>
              </a:rPr>
              <a:t>EUI increased by 7%</a:t>
            </a:r>
          </a:p>
          <a:p>
            <a:pPr marL="960438" lvl="2">
              <a:spcAft>
                <a:spcPts val="1200"/>
              </a:spcAft>
            </a:pPr>
            <a:r>
              <a:rPr lang="en-US" sz="1800" dirty="0">
                <a:solidFill>
                  <a:schemeClr val="bg1"/>
                </a:solidFill>
                <a:latin typeface="+mj-lt"/>
                <a:cs typeface="Arial" pitchFamily="34" charset="0"/>
                <a:sym typeface="Wingdings"/>
              </a:rPr>
              <a:t>Hotels’ </a:t>
            </a:r>
            <a:r>
              <a:rPr lang="en-US" sz="1800" dirty="0">
                <a:solidFill>
                  <a:schemeClr val="bg1"/>
                </a:solidFill>
                <a:latin typeface="+mj-lt"/>
              </a:rPr>
              <a:t>Site </a:t>
            </a:r>
            <a:r>
              <a:rPr lang="en-US" sz="1800" dirty="0">
                <a:solidFill>
                  <a:schemeClr val="bg1"/>
                </a:solidFill>
                <a:latin typeface="+mj-lt"/>
                <a:cs typeface="Arial" pitchFamily="34" charset="0"/>
                <a:sym typeface="Wingdings"/>
              </a:rPr>
              <a:t>EUI decreased by 3%</a:t>
            </a:r>
          </a:p>
          <a:p>
            <a:pPr marL="617538" lvl="1" indent="-342900">
              <a:spcAft>
                <a:spcPts val="1200"/>
              </a:spcAft>
              <a:buFont typeface="Arial" panose="020B0604020202020204" pitchFamily="34" charset="0"/>
              <a:buChar char="•"/>
            </a:pPr>
            <a:endParaRPr lang="en-US" sz="1800" dirty="0">
              <a:latin typeface="Arial Narrow" panose="020B0606020202030204" pitchFamily="34" charset="0"/>
              <a:cs typeface="Arial" pitchFamily="34" charset="0"/>
              <a:sym typeface="Wingdings"/>
            </a:endParaRPr>
          </a:p>
        </p:txBody>
      </p:sp>
    </p:spTree>
    <p:extLst>
      <p:ext uri="{BB962C8B-B14F-4D97-AF65-F5344CB8AC3E}">
        <p14:creationId xmlns:p14="http://schemas.microsoft.com/office/powerpoint/2010/main" val="247299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234240"/>
            <a:ext cx="9144000" cy="6623760"/>
            <a:chOff x="0" y="234240"/>
            <a:chExt cx="9144000" cy="6623760"/>
          </a:xfrm>
        </p:grpSpPr>
        <p:grpSp>
          <p:nvGrpSpPr>
            <p:cNvPr id="9" name="Group 8"/>
            <p:cNvGrpSpPr/>
            <p:nvPr/>
          </p:nvGrpSpPr>
          <p:grpSpPr>
            <a:xfrm>
              <a:off x="457200" y="234240"/>
              <a:ext cx="8229600" cy="736840"/>
              <a:chOff x="457200" y="234240"/>
              <a:chExt cx="8229600" cy="736840"/>
            </a:xfrm>
          </p:grpSpPr>
          <p:cxnSp>
            <p:nvCxnSpPr>
              <p:cNvPr id="14" name="Straight Connector 13"/>
              <p:cNvCxnSpPr>
                <a:cxnSpLocks/>
              </p:cNvCxnSpPr>
              <p:nvPr/>
            </p:nvCxnSpPr>
            <p:spPr>
              <a:xfrm>
                <a:off x="457200" y="892252"/>
                <a:ext cx="8229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57200" y="234240"/>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PRIVATE BUILDING PERFORMANCE</a:t>
                </a:r>
              </a:p>
            </p:txBody>
          </p:sp>
        </p:grpSp>
        <p:grpSp>
          <p:nvGrpSpPr>
            <p:cNvPr id="10" name="Group 9"/>
            <p:cNvGrpSpPr/>
            <p:nvPr/>
          </p:nvGrpSpPr>
          <p:grpSpPr>
            <a:xfrm>
              <a:off x="0" y="6317818"/>
              <a:ext cx="9144000" cy="540182"/>
              <a:chOff x="0" y="6317818"/>
              <a:chExt cx="9144000" cy="540182"/>
            </a:xfrm>
          </p:grpSpPr>
          <p:sp>
            <p:nvSpPr>
              <p:cNvPr id="11" name="Rectangle 10"/>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86600" y="6424590"/>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6" name="Chart 15"/>
          <p:cNvGraphicFramePr>
            <a:graphicFrameLocks/>
          </p:cNvGraphicFramePr>
          <p:nvPr>
            <p:extLst>
              <p:ext uri="{D42A27DB-BD31-4B8C-83A1-F6EECF244321}">
                <p14:modId xmlns:p14="http://schemas.microsoft.com/office/powerpoint/2010/main" val="2636512659"/>
              </p:ext>
            </p:extLst>
          </p:nvPr>
        </p:nvGraphicFramePr>
        <p:xfrm>
          <a:off x="1406954" y="1567072"/>
          <a:ext cx="7498706" cy="430136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960460" y="5886920"/>
            <a:ext cx="6726340" cy="315471"/>
          </a:xfrm>
          <a:prstGeom prst="rect">
            <a:avLst/>
          </a:prstGeom>
          <a:noFill/>
        </p:spPr>
        <p:txBody>
          <a:bodyPr wrap="square" rtlCol="0">
            <a:spAutoFit/>
          </a:bodyPr>
          <a:lstStyle/>
          <a:p>
            <a:pPr algn="ctr"/>
            <a:r>
              <a:rPr lang="en-US" sz="1450" b="1" dirty="0">
                <a:latin typeface="+mj-lt"/>
              </a:rPr>
              <a:t>CALENDAR YEAR</a:t>
            </a:r>
          </a:p>
        </p:txBody>
      </p:sp>
      <p:sp>
        <p:nvSpPr>
          <p:cNvPr id="3" name="TextBox 2"/>
          <p:cNvSpPr txBox="1"/>
          <p:nvPr/>
        </p:nvSpPr>
        <p:spPr>
          <a:xfrm>
            <a:off x="207574" y="2763753"/>
            <a:ext cx="1305771" cy="954107"/>
          </a:xfrm>
          <a:prstGeom prst="rect">
            <a:avLst/>
          </a:prstGeom>
          <a:noFill/>
        </p:spPr>
        <p:txBody>
          <a:bodyPr wrap="square" rtlCol="0">
            <a:spAutoFit/>
          </a:bodyPr>
          <a:lstStyle/>
          <a:p>
            <a:pPr algn="r"/>
            <a:r>
              <a:rPr lang="en-US" sz="1400" b="1" dirty="0">
                <a:latin typeface="+mj-lt"/>
              </a:rPr>
              <a:t>WEATHER NORMALIZED SITE EUI (KBTU/FT</a:t>
            </a:r>
            <a:r>
              <a:rPr lang="en-US" sz="1400" b="1" baseline="30000" dirty="0">
                <a:latin typeface="+mj-lt"/>
              </a:rPr>
              <a:t>2</a:t>
            </a:r>
          </a:p>
        </p:txBody>
      </p:sp>
      <p:sp>
        <p:nvSpPr>
          <p:cNvPr id="4" name="Rectangle 3"/>
          <p:cNvSpPr/>
          <p:nvPr/>
        </p:nvSpPr>
        <p:spPr>
          <a:xfrm>
            <a:off x="1960460" y="971080"/>
            <a:ext cx="6726340" cy="584775"/>
          </a:xfrm>
          <a:prstGeom prst="rect">
            <a:avLst/>
          </a:prstGeom>
        </p:spPr>
        <p:txBody>
          <a:bodyPr wrap="square">
            <a:spAutoFit/>
          </a:bodyPr>
          <a:lstStyle/>
          <a:p>
            <a:pPr algn="ctr">
              <a:defRPr sz="1800" b="1" i="0" u="none" strike="noStrike" kern="1200" baseline="0">
                <a:solidFill>
                  <a:srgbClr val="262626"/>
                </a:solidFill>
                <a:latin typeface="Arial Narrow" panose="020B0606020202030204" pitchFamily="34" charset="0"/>
                <a:ea typeface="+mn-ea"/>
                <a:cs typeface="+mn-cs"/>
              </a:defRPr>
            </a:pPr>
            <a:r>
              <a:rPr lang="en-US" sz="1600" b="1" dirty="0">
                <a:latin typeface="+mj-lt"/>
              </a:rPr>
              <a:t>WEATHER NORMALIZED SITE ENERGY USE INTENSITY 2014-2018 </a:t>
            </a:r>
            <a:endParaRPr lang="en-US" sz="1600" dirty="0">
              <a:latin typeface="+mj-lt"/>
            </a:endParaRPr>
          </a:p>
          <a:p>
            <a:pPr algn="ctr">
              <a:defRPr sz="1800" b="1" i="0" u="none" strike="noStrike" kern="1200" baseline="0">
                <a:solidFill>
                  <a:srgbClr val="262626"/>
                </a:solidFill>
                <a:latin typeface="Arial Narrow" panose="020B0606020202030204" pitchFamily="34" charset="0"/>
                <a:ea typeface="+mn-ea"/>
                <a:cs typeface="+mn-cs"/>
              </a:defRPr>
            </a:pPr>
            <a:r>
              <a:rPr lang="en-US" sz="1600" b="1" dirty="0">
                <a:latin typeface="+mj-lt"/>
              </a:rPr>
              <a:t>(PRIVATE BUILDINGS)</a:t>
            </a:r>
            <a:endParaRPr lang="en-US" sz="1600" dirty="0">
              <a:latin typeface="+mj-lt"/>
            </a:endParaRPr>
          </a:p>
        </p:txBody>
      </p:sp>
      <p:sp>
        <p:nvSpPr>
          <p:cNvPr id="5" name="TextBox 4"/>
          <p:cNvSpPr txBox="1"/>
          <p:nvPr/>
        </p:nvSpPr>
        <p:spPr>
          <a:xfrm>
            <a:off x="7000059" y="1377610"/>
            <a:ext cx="1834896" cy="323165"/>
          </a:xfrm>
          <a:prstGeom prst="rect">
            <a:avLst/>
          </a:prstGeom>
          <a:noFill/>
        </p:spPr>
        <p:txBody>
          <a:bodyPr wrap="square" rtlCol="0">
            <a:spAutoFit/>
          </a:bodyPr>
          <a:lstStyle/>
          <a:p>
            <a:r>
              <a:rPr lang="en-US" sz="1500" b="1" dirty="0">
                <a:solidFill>
                  <a:srgbClr val="FF0000"/>
                </a:solidFill>
                <a:latin typeface="+mj-lt"/>
              </a:rPr>
              <a:t>N= 1578 Buildings</a:t>
            </a:r>
          </a:p>
        </p:txBody>
      </p:sp>
      <p:sp>
        <p:nvSpPr>
          <p:cNvPr id="6" name="TextBox 5"/>
          <p:cNvSpPr txBox="1"/>
          <p:nvPr/>
        </p:nvSpPr>
        <p:spPr>
          <a:xfrm>
            <a:off x="4956050" y="1854395"/>
            <a:ext cx="3502150" cy="323165"/>
          </a:xfrm>
          <a:prstGeom prst="rect">
            <a:avLst/>
          </a:prstGeom>
          <a:noFill/>
        </p:spPr>
        <p:txBody>
          <a:bodyPr wrap="square" rtlCol="0">
            <a:spAutoFit/>
          </a:bodyPr>
          <a:lstStyle/>
          <a:p>
            <a:r>
              <a:rPr lang="en-US" sz="1500" b="1" dirty="0">
                <a:solidFill>
                  <a:srgbClr val="FF0000"/>
                </a:solidFill>
                <a:latin typeface="+mj-lt"/>
              </a:rPr>
              <a:t>1% decrease from 2014-2018</a:t>
            </a:r>
          </a:p>
        </p:txBody>
      </p:sp>
      <p:sp>
        <p:nvSpPr>
          <p:cNvPr id="8" name="TextBox 7"/>
          <p:cNvSpPr txBox="1"/>
          <p:nvPr/>
        </p:nvSpPr>
        <p:spPr>
          <a:xfrm>
            <a:off x="-348666" y="6416426"/>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670696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318195"/>
            <a:ext cx="9144000" cy="6539805"/>
            <a:chOff x="0" y="318195"/>
            <a:chExt cx="9144000" cy="6539805"/>
          </a:xfrm>
        </p:grpSpPr>
        <p:grpSp>
          <p:nvGrpSpPr>
            <p:cNvPr id="13" name="Group 12"/>
            <p:cNvGrpSpPr/>
            <p:nvPr/>
          </p:nvGrpSpPr>
          <p:grpSpPr>
            <a:xfrm>
              <a:off x="457200" y="318195"/>
              <a:ext cx="8229600" cy="921722"/>
              <a:chOff x="457200" y="318195"/>
              <a:chExt cx="8229600" cy="921722"/>
            </a:xfrm>
          </p:grpSpPr>
          <p:cxnSp>
            <p:nvCxnSpPr>
              <p:cNvPr id="25" name="Straight Connector 24"/>
              <p:cNvCxnSpPr/>
              <p:nvPr/>
            </p:nvCxnSpPr>
            <p:spPr>
              <a:xfrm flipV="1">
                <a:off x="577880" y="1239915"/>
                <a:ext cx="7971028"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457200" y="318195"/>
                <a:ext cx="8229600" cy="864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kern="0" spc="-150" dirty="0"/>
                  <a:t>PRIVATE BUILDING PERFORMANCE BY SECTOR:</a:t>
                </a:r>
                <a:br>
                  <a:rPr lang="en-US" sz="3100" kern="0" spc="-150" dirty="0"/>
                </a:br>
                <a:r>
                  <a:rPr lang="en-US" sz="3100" kern="0" spc="-150" dirty="0"/>
                  <a:t>OFFICE BUILDINGS</a:t>
                </a:r>
              </a:p>
            </p:txBody>
          </p:sp>
        </p:grpSp>
        <p:grpSp>
          <p:nvGrpSpPr>
            <p:cNvPr id="14" name="Group 13"/>
            <p:cNvGrpSpPr/>
            <p:nvPr/>
          </p:nvGrpSpPr>
          <p:grpSpPr>
            <a:xfrm>
              <a:off x="0" y="6317818"/>
              <a:ext cx="9144000" cy="540182"/>
              <a:chOff x="0" y="6317818"/>
              <a:chExt cx="9144000" cy="540182"/>
            </a:xfrm>
          </p:grpSpPr>
          <p:sp>
            <p:nvSpPr>
              <p:cNvPr id="22" name="Rectangle 21"/>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TextBox 22"/>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6" name="Chart 15"/>
          <p:cNvGraphicFramePr>
            <a:graphicFrameLocks/>
          </p:cNvGraphicFramePr>
          <p:nvPr>
            <p:extLst>
              <p:ext uri="{D42A27DB-BD31-4B8C-83A1-F6EECF244321}">
                <p14:modId xmlns:p14="http://schemas.microsoft.com/office/powerpoint/2010/main" val="2565394535"/>
              </p:ext>
            </p:extLst>
          </p:nvPr>
        </p:nvGraphicFramePr>
        <p:xfrm>
          <a:off x="1209088" y="2039865"/>
          <a:ext cx="7759615" cy="373376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0" y="2716454"/>
            <a:ext cx="1384385" cy="1015663"/>
          </a:xfrm>
          <a:prstGeom prst="rect">
            <a:avLst/>
          </a:prstGeom>
          <a:noFill/>
        </p:spPr>
        <p:txBody>
          <a:bodyPr wrap="square" rtlCol="0">
            <a:spAutoFit/>
          </a:bodyPr>
          <a:lstStyle/>
          <a:p>
            <a:pPr algn="r"/>
            <a:r>
              <a:rPr lang="en-US" sz="1500" b="1" dirty="0">
                <a:latin typeface="+mj-lt"/>
              </a:rPr>
              <a:t>WEATHER NORMALIZED SITE EUI (KBTU/FT</a:t>
            </a:r>
            <a:r>
              <a:rPr lang="en-US" sz="1500" b="1" baseline="30000" dirty="0">
                <a:latin typeface="+mj-lt"/>
              </a:rPr>
              <a:t>2</a:t>
            </a:r>
            <a:r>
              <a:rPr lang="en-US" sz="1500" b="1" dirty="0">
                <a:latin typeface="+mj-lt"/>
              </a:rPr>
              <a:t>)</a:t>
            </a:r>
          </a:p>
        </p:txBody>
      </p:sp>
      <p:sp>
        <p:nvSpPr>
          <p:cNvPr id="4" name="Rectangle 3"/>
          <p:cNvSpPr/>
          <p:nvPr/>
        </p:nvSpPr>
        <p:spPr>
          <a:xfrm>
            <a:off x="1806839" y="1393534"/>
            <a:ext cx="7028115" cy="584775"/>
          </a:xfrm>
          <a:prstGeom prst="rect">
            <a:avLst/>
          </a:prstGeom>
        </p:spPr>
        <p:txBody>
          <a:bodyPr wrap="square">
            <a:spAutoFit/>
          </a:bodyPr>
          <a:lstStyle/>
          <a:p>
            <a:pPr algn="ctr">
              <a:defRPr sz="1800" b="1" i="0" u="none" strike="noStrike" kern="1200" baseline="0">
                <a:solidFill>
                  <a:srgbClr val="262626"/>
                </a:solidFill>
                <a:latin typeface="Arial Narrow" panose="020B0606020202030204" pitchFamily="34" charset="0"/>
                <a:ea typeface="+mn-ea"/>
                <a:cs typeface="+mn-cs"/>
              </a:defRPr>
            </a:pPr>
            <a:r>
              <a:rPr lang="en-US" sz="1600" b="1" dirty="0">
                <a:latin typeface="+mj-lt"/>
              </a:rPr>
              <a:t>WEATHER NORMALIZED SITE ENERGY USE INTENSITY 2014-2018 </a:t>
            </a:r>
            <a:endParaRPr lang="en-US" sz="1600" dirty="0">
              <a:latin typeface="+mj-lt"/>
            </a:endParaRPr>
          </a:p>
          <a:p>
            <a:pPr algn="ctr">
              <a:defRPr sz="1800" b="1" i="0" u="none" strike="noStrike" kern="1200" baseline="0">
                <a:solidFill>
                  <a:srgbClr val="262626"/>
                </a:solidFill>
                <a:latin typeface="Arial Narrow" panose="020B0606020202030204" pitchFamily="34" charset="0"/>
                <a:ea typeface="+mn-ea"/>
                <a:cs typeface="+mn-cs"/>
              </a:defRPr>
            </a:pPr>
            <a:r>
              <a:rPr lang="en-US" sz="1600" b="1" dirty="0">
                <a:latin typeface="+mj-lt"/>
              </a:rPr>
              <a:t>(OFFICE BUILDINGS)</a:t>
            </a:r>
            <a:endParaRPr lang="en-US" sz="1600" dirty="0">
              <a:latin typeface="+mj-lt"/>
            </a:endParaRPr>
          </a:p>
        </p:txBody>
      </p:sp>
      <p:sp>
        <p:nvSpPr>
          <p:cNvPr id="27" name="TextBox 1"/>
          <p:cNvSpPr txBox="1"/>
          <p:nvPr/>
        </p:nvSpPr>
        <p:spPr>
          <a:xfrm>
            <a:off x="1806839" y="5733300"/>
            <a:ext cx="7028115" cy="2811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a:latin typeface="+mj-lt"/>
              </a:rPr>
              <a:t>CALENDAR YEAR</a:t>
            </a:r>
          </a:p>
        </p:txBody>
      </p:sp>
      <p:sp>
        <p:nvSpPr>
          <p:cNvPr id="5" name="TextBox 4"/>
          <p:cNvSpPr txBox="1"/>
          <p:nvPr/>
        </p:nvSpPr>
        <p:spPr>
          <a:xfrm>
            <a:off x="7086600" y="1716699"/>
            <a:ext cx="1834896" cy="323165"/>
          </a:xfrm>
          <a:prstGeom prst="rect">
            <a:avLst/>
          </a:prstGeom>
          <a:noFill/>
        </p:spPr>
        <p:txBody>
          <a:bodyPr wrap="square" rtlCol="0">
            <a:spAutoFit/>
          </a:bodyPr>
          <a:lstStyle/>
          <a:p>
            <a:r>
              <a:rPr lang="en-US" sz="1500" b="1" dirty="0">
                <a:solidFill>
                  <a:srgbClr val="FF0000"/>
                </a:solidFill>
                <a:latin typeface="+mj-lt"/>
              </a:rPr>
              <a:t>N= 564 </a:t>
            </a:r>
            <a:r>
              <a:rPr lang="en-US" sz="1350" b="1" dirty="0">
                <a:solidFill>
                  <a:srgbClr val="FF0000"/>
                </a:solidFill>
                <a:latin typeface="+mj-lt"/>
              </a:rPr>
              <a:t>Buildings</a:t>
            </a:r>
            <a:r>
              <a:rPr lang="en-US" sz="1500" b="1" dirty="0">
                <a:solidFill>
                  <a:srgbClr val="FF0000"/>
                </a:solidFill>
                <a:latin typeface="+mj-lt"/>
              </a:rPr>
              <a:t> </a:t>
            </a:r>
          </a:p>
        </p:txBody>
      </p:sp>
      <p:sp>
        <p:nvSpPr>
          <p:cNvPr id="11" name="TextBox 10"/>
          <p:cNvSpPr txBox="1"/>
          <p:nvPr/>
        </p:nvSpPr>
        <p:spPr>
          <a:xfrm>
            <a:off x="-346254" y="6440395"/>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215693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318195"/>
            <a:ext cx="9144000" cy="6539805"/>
            <a:chOff x="0" y="318195"/>
            <a:chExt cx="9144000" cy="6539805"/>
          </a:xfrm>
        </p:grpSpPr>
        <p:grpSp>
          <p:nvGrpSpPr>
            <p:cNvPr id="13" name="Group 12"/>
            <p:cNvGrpSpPr/>
            <p:nvPr/>
          </p:nvGrpSpPr>
          <p:grpSpPr>
            <a:xfrm>
              <a:off x="457200" y="318195"/>
              <a:ext cx="8229600" cy="921722"/>
              <a:chOff x="457200" y="318195"/>
              <a:chExt cx="8229600" cy="921722"/>
            </a:xfrm>
          </p:grpSpPr>
          <p:cxnSp>
            <p:nvCxnSpPr>
              <p:cNvPr id="23" name="Straight Connector 22"/>
              <p:cNvCxnSpPr/>
              <p:nvPr/>
            </p:nvCxnSpPr>
            <p:spPr>
              <a:xfrm flipV="1">
                <a:off x="577880" y="1239915"/>
                <a:ext cx="7971028" cy="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457200" y="318195"/>
                <a:ext cx="8229600" cy="8647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kern="0" spc="-150" dirty="0"/>
                  <a:t>PRIVATE BUILDING PERFORMANCE BY SECTOR:</a:t>
                </a:r>
                <a:br>
                  <a:rPr lang="en-US" sz="3100" kern="0" spc="-150" dirty="0"/>
                </a:br>
                <a:r>
                  <a:rPr lang="en-US" sz="3100" kern="0" spc="-150" dirty="0"/>
                  <a:t>MULTIFAMILY HOUSING</a:t>
                </a:r>
              </a:p>
            </p:txBody>
          </p:sp>
        </p:grpSp>
        <p:grpSp>
          <p:nvGrpSpPr>
            <p:cNvPr id="14" name="Group 13"/>
            <p:cNvGrpSpPr/>
            <p:nvPr/>
          </p:nvGrpSpPr>
          <p:grpSpPr>
            <a:xfrm>
              <a:off x="0" y="6317818"/>
              <a:ext cx="9144000" cy="540182"/>
              <a:chOff x="0" y="6317818"/>
              <a:chExt cx="9144000" cy="540182"/>
            </a:xfrm>
          </p:grpSpPr>
          <p:sp>
            <p:nvSpPr>
              <p:cNvPr id="16" name="Rectangle 15"/>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TextBox 20"/>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7" name="Chart 16"/>
          <p:cNvGraphicFramePr>
            <a:graphicFrameLocks/>
          </p:cNvGraphicFramePr>
          <p:nvPr>
            <p:extLst>
              <p:ext uri="{D42A27DB-BD31-4B8C-83A1-F6EECF244321}">
                <p14:modId xmlns:p14="http://schemas.microsoft.com/office/powerpoint/2010/main" val="438487567"/>
              </p:ext>
            </p:extLst>
          </p:nvPr>
        </p:nvGraphicFramePr>
        <p:xfrm>
          <a:off x="1269170" y="1460748"/>
          <a:ext cx="7662931" cy="438776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285" y="2393733"/>
            <a:ext cx="1382580" cy="830997"/>
          </a:xfrm>
          <a:prstGeom prst="rect">
            <a:avLst/>
          </a:prstGeom>
          <a:noFill/>
        </p:spPr>
        <p:txBody>
          <a:bodyPr wrap="square" rtlCol="0">
            <a:spAutoFit/>
          </a:bodyPr>
          <a:lstStyle/>
          <a:p>
            <a:pPr algn="r"/>
            <a:r>
              <a:rPr lang="en-US" sz="1200" b="1" dirty="0">
                <a:latin typeface="+mj-lt"/>
              </a:rPr>
              <a:t>WEATHER NORMALIZED SITE EUI (KBTU/FT</a:t>
            </a:r>
            <a:r>
              <a:rPr lang="en-US" sz="1200" b="1" baseline="30000" dirty="0">
                <a:latin typeface="+mj-lt"/>
              </a:rPr>
              <a:t>2</a:t>
            </a:r>
          </a:p>
        </p:txBody>
      </p:sp>
      <p:sp>
        <p:nvSpPr>
          <p:cNvPr id="4" name="TextBox 3"/>
          <p:cNvSpPr txBox="1"/>
          <p:nvPr/>
        </p:nvSpPr>
        <p:spPr>
          <a:xfrm>
            <a:off x="1730030" y="5771705"/>
            <a:ext cx="7066520" cy="338554"/>
          </a:xfrm>
          <a:prstGeom prst="rect">
            <a:avLst/>
          </a:prstGeom>
          <a:noFill/>
        </p:spPr>
        <p:txBody>
          <a:bodyPr wrap="square" rtlCol="0">
            <a:spAutoFit/>
          </a:bodyPr>
          <a:lstStyle/>
          <a:p>
            <a:pPr algn="ctr"/>
            <a:r>
              <a:rPr lang="en-US" sz="1600" b="1" dirty="0">
                <a:latin typeface="+mj-lt"/>
              </a:rPr>
              <a:t>CALENDAR YEAR</a:t>
            </a:r>
          </a:p>
        </p:txBody>
      </p:sp>
      <p:sp>
        <p:nvSpPr>
          <p:cNvPr id="5" name="TextBox 4"/>
          <p:cNvSpPr txBox="1"/>
          <p:nvPr/>
        </p:nvSpPr>
        <p:spPr>
          <a:xfrm>
            <a:off x="6984195" y="1299166"/>
            <a:ext cx="1702605" cy="323165"/>
          </a:xfrm>
          <a:prstGeom prst="rect">
            <a:avLst/>
          </a:prstGeom>
          <a:noFill/>
        </p:spPr>
        <p:txBody>
          <a:bodyPr wrap="square" rtlCol="0">
            <a:spAutoFit/>
          </a:bodyPr>
          <a:lstStyle/>
          <a:p>
            <a:r>
              <a:rPr lang="en-US" sz="1500" b="1" dirty="0">
                <a:solidFill>
                  <a:srgbClr val="FF0000"/>
                </a:solidFill>
                <a:latin typeface="+mj-lt"/>
              </a:rPr>
              <a:t>N= 633 Buildings</a:t>
            </a:r>
          </a:p>
        </p:txBody>
      </p:sp>
      <p:sp>
        <p:nvSpPr>
          <p:cNvPr id="11" name="TextBox 10"/>
          <p:cNvSpPr txBox="1"/>
          <p:nvPr/>
        </p:nvSpPr>
        <p:spPr>
          <a:xfrm>
            <a:off x="-425476" y="6454831"/>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184498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470" y="2139827"/>
            <a:ext cx="6155531" cy="3462486"/>
          </a:xfrm>
          <a:prstGeom prst="rect">
            <a:avLst/>
          </a:prstGeom>
        </p:spPr>
      </p:pic>
      <p:sp>
        <p:nvSpPr>
          <p:cNvPr id="6" name="TextBox 5"/>
          <p:cNvSpPr txBox="1"/>
          <p:nvPr/>
        </p:nvSpPr>
        <p:spPr>
          <a:xfrm>
            <a:off x="513878" y="2396456"/>
            <a:ext cx="2895600" cy="707886"/>
          </a:xfrm>
          <a:prstGeom prst="rect">
            <a:avLst/>
          </a:prstGeom>
          <a:noFill/>
        </p:spPr>
        <p:txBody>
          <a:bodyPr wrap="square" rtlCol="0">
            <a:spAutoFit/>
          </a:bodyPr>
          <a:lstStyle/>
          <a:p>
            <a:r>
              <a:rPr lang="en-US" sz="2000" dirty="0">
                <a:solidFill>
                  <a:schemeClr val="bg1"/>
                </a:solidFill>
              </a:rPr>
              <a:t>Project accomplishments </a:t>
            </a:r>
          </a:p>
        </p:txBody>
      </p:sp>
      <p:sp>
        <p:nvSpPr>
          <p:cNvPr id="11" name="TextBox 10"/>
          <p:cNvSpPr txBox="1"/>
          <p:nvPr/>
        </p:nvSpPr>
        <p:spPr>
          <a:xfrm>
            <a:off x="1" y="2139826"/>
            <a:ext cx="3880710" cy="3462486"/>
          </a:xfrm>
          <a:prstGeom prst="rect">
            <a:avLst/>
          </a:prstGeom>
          <a:solidFill>
            <a:schemeClr val="accent1"/>
          </a:solidFill>
        </p:spPr>
        <p:txBody>
          <a:bodyPr wrap="square" rtlCol="0">
            <a:spAutoFit/>
          </a:bodyPr>
          <a:lstStyle/>
          <a:p>
            <a:pPr algn="ctr">
              <a:spcAft>
                <a:spcPts val="600"/>
              </a:spcAft>
            </a:pPr>
            <a:r>
              <a:rPr lang="en-US" sz="2000" b="1" dirty="0">
                <a:solidFill>
                  <a:schemeClr val="bg1"/>
                </a:solidFill>
                <a:latin typeface="+mj-lt"/>
              </a:rPr>
              <a:t>FRENCH EMBASSY</a:t>
            </a:r>
            <a:br>
              <a:rPr lang="en-US" sz="2000" b="1" dirty="0">
                <a:solidFill>
                  <a:schemeClr val="bg1"/>
                </a:solidFill>
                <a:latin typeface="+mj-lt"/>
              </a:rPr>
            </a:br>
            <a:r>
              <a:rPr lang="en-US" b="1" dirty="0">
                <a:solidFill>
                  <a:schemeClr val="bg1"/>
                </a:solidFill>
                <a:latin typeface="+mj-lt"/>
              </a:rPr>
              <a:t>4101 RESERVOIR RD NW</a:t>
            </a:r>
            <a:endParaRPr lang="en-US" b="1" i="1" dirty="0">
              <a:solidFill>
                <a:schemeClr val="bg1"/>
              </a:solidFill>
              <a:latin typeface="+mj-lt"/>
              <a:cs typeface="Rockwell"/>
            </a:endParaRPr>
          </a:p>
          <a:p>
            <a:r>
              <a:rPr lang="en-US" sz="1600" dirty="0">
                <a:solidFill>
                  <a:schemeClr val="bg1"/>
                </a:solidFill>
                <a:latin typeface="+mj-lt"/>
              </a:rPr>
              <a:t>The sustainability features include:</a:t>
            </a:r>
          </a:p>
          <a:p>
            <a:endParaRPr lang="en-US" sz="1600" dirty="0">
              <a:solidFill>
                <a:schemeClr val="bg1"/>
              </a:solidFill>
              <a:latin typeface="+mj-lt"/>
            </a:endParaRPr>
          </a:p>
          <a:p>
            <a:pPr marL="285750" indent="-285750">
              <a:buFont typeface="Arial" panose="020B0604020202020204" pitchFamily="34" charset="0"/>
              <a:buChar char="•"/>
              <a:tabLst>
                <a:tab pos="457200" algn="l"/>
              </a:tabLst>
            </a:pPr>
            <a:r>
              <a:rPr lang="en-US" sz="1600" dirty="0">
                <a:solidFill>
                  <a:schemeClr val="bg1"/>
                </a:solidFill>
                <a:latin typeface="+mj-lt"/>
              </a:rPr>
              <a:t>Installed building management system and cut energy use over 30% since 2010</a:t>
            </a:r>
          </a:p>
          <a:p>
            <a:pPr marL="285750" indent="-285750">
              <a:buFont typeface="Arial" panose="020B0604020202020204" pitchFamily="34" charset="0"/>
              <a:buChar char="•"/>
              <a:tabLst>
                <a:tab pos="457200" algn="l"/>
              </a:tabLst>
            </a:pPr>
            <a:r>
              <a:rPr lang="en-US" sz="1600" dirty="0">
                <a:solidFill>
                  <a:schemeClr val="bg1"/>
                </a:solidFill>
                <a:latin typeface="+mj-lt"/>
              </a:rPr>
              <a:t>Installed 10,000 SF green roof and beehives</a:t>
            </a:r>
          </a:p>
          <a:p>
            <a:pPr marL="285750" indent="-285750">
              <a:buFont typeface="Arial" panose="020B0604020202020204" pitchFamily="34" charset="0"/>
              <a:buChar char="•"/>
              <a:tabLst>
                <a:tab pos="457200" algn="l"/>
              </a:tabLst>
            </a:pPr>
            <a:r>
              <a:rPr lang="en-US" sz="1600" dirty="0">
                <a:solidFill>
                  <a:schemeClr val="bg1"/>
                </a:solidFill>
                <a:latin typeface="+mj-lt"/>
              </a:rPr>
              <a:t>Electric bikes available for employees</a:t>
            </a:r>
          </a:p>
          <a:p>
            <a:pPr marL="285750" indent="-285750">
              <a:buFont typeface="Arial" panose="020B0604020202020204" pitchFamily="34" charset="0"/>
              <a:buChar char="•"/>
              <a:tabLst>
                <a:tab pos="457200" algn="l"/>
              </a:tabLst>
            </a:pPr>
            <a:r>
              <a:rPr lang="en-US" sz="1600" dirty="0">
                <a:solidFill>
                  <a:schemeClr val="bg1"/>
                </a:solidFill>
                <a:latin typeface="+mj-lt"/>
              </a:rPr>
              <a:t>Publication of a monthly letter: “The Green Embassy Post”</a:t>
            </a:r>
          </a:p>
        </p:txBody>
      </p:sp>
      <p:sp>
        <p:nvSpPr>
          <p:cNvPr id="8" name="TextBox 7"/>
          <p:cNvSpPr txBox="1"/>
          <p:nvPr/>
        </p:nvSpPr>
        <p:spPr>
          <a:xfrm>
            <a:off x="270640" y="1201510"/>
            <a:ext cx="8679530" cy="646331"/>
          </a:xfrm>
          <a:prstGeom prst="rect">
            <a:avLst/>
          </a:prstGeom>
          <a:noFill/>
        </p:spPr>
        <p:txBody>
          <a:bodyPr wrap="square" rtlCol="0" anchor="t">
            <a:spAutoFit/>
          </a:bodyPr>
          <a:lstStyle/>
          <a:p>
            <a:pPr algn="ctr"/>
            <a:r>
              <a:rPr lang="en-US" dirty="0">
                <a:latin typeface="+mj-lt"/>
              </a:rPr>
              <a:t>The Embassy of France is the first Embassy in the United States to receive the LEED Gold v4 Certification for Existing Building Operations &amp; Maintenance</a:t>
            </a:r>
          </a:p>
        </p:txBody>
      </p:sp>
      <p:grpSp>
        <p:nvGrpSpPr>
          <p:cNvPr id="9" name="Group 8"/>
          <p:cNvGrpSpPr/>
          <p:nvPr/>
        </p:nvGrpSpPr>
        <p:grpSpPr>
          <a:xfrm>
            <a:off x="0" y="318195"/>
            <a:ext cx="9144000" cy="6539805"/>
            <a:chOff x="0" y="318195"/>
            <a:chExt cx="9144000" cy="6539805"/>
          </a:xfrm>
        </p:grpSpPr>
        <p:grpSp>
          <p:nvGrpSpPr>
            <p:cNvPr id="10" name="Group 9"/>
            <p:cNvGrpSpPr/>
            <p:nvPr/>
          </p:nvGrpSpPr>
          <p:grpSpPr>
            <a:xfrm>
              <a:off x="341985" y="318195"/>
              <a:ext cx="8416160" cy="736840"/>
              <a:chOff x="341985" y="318195"/>
              <a:chExt cx="8416160" cy="736840"/>
            </a:xfrm>
          </p:grpSpPr>
          <p:cxnSp>
            <p:nvCxnSpPr>
              <p:cNvPr id="16" name="Straight Connector 15"/>
              <p:cNvCxnSpPr>
                <a:cxnSpLocks/>
              </p:cNvCxnSpPr>
              <p:nvPr/>
            </p:nvCxnSpPr>
            <p:spPr>
              <a:xfrm>
                <a:off x="341985" y="971083"/>
                <a:ext cx="84161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ENERGY PERFORMANCE SPOTLIGHT</a:t>
                </a:r>
              </a:p>
            </p:txBody>
          </p:sp>
        </p:grpSp>
        <p:grpSp>
          <p:nvGrpSpPr>
            <p:cNvPr id="12" name="Group 11"/>
            <p:cNvGrpSpPr/>
            <p:nvPr/>
          </p:nvGrpSpPr>
          <p:grpSpPr>
            <a:xfrm>
              <a:off x="0" y="631781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204013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4972D5-6E2C-4900-B77D-1670CAFE4765}"/>
              </a:ext>
            </a:extLst>
          </p:cNvPr>
          <p:cNvSpPr/>
          <p:nvPr/>
        </p:nvSpPr>
        <p:spPr>
          <a:xfrm>
            <a:off x="0" y="2234874"/>
            <a:ext cx="4648810" cy="3108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64130" y="2353660"/>
            <a:ext cx="4378170" cy="3108543"/>
          </a:xfrm>
          <a:prstGeom prst="rect">
            <a:avLst/>
          </a:prstGeom>
          <a:noFill/>
        </p:spPr>
        <p:txBody>
          <a:bodyPr wrap="square" rtlCol="0">
            <a:spAutoFit/>
          </a:bodyPr>
          <a:lstStyle/>
          <a:p>
            <a:r>
              <a:rPr lang="en-US" dirty="0">
                <a:solidFill>
                  <a:schemeClr val="bg1"/>
                </a:solidFill>
                <a:latin typeface="+mj-lt"/>
              </a:rPr>
              <a:t>The sustainability features include:</a:t>
            </a:r>
          </a:p>
          <a:p>
            <a:endParaRPr lang="en-US" dirty="0">
              <a:solidFill>
                <a:schemeClr val="bg1"/>
              </a:solidFill>
              <a:latin typeface="+mj-lt"/>
            </a:endParaRPr>
          </a:p>
          <a:p>
            <a:pPr marL="285750" indent="-285750">
              <a:buFont typeface="Arial" panose="020B0604020202020204" pitchFamily="34" charset="0"/>
              <a:buChar char="•"/>
              <a:tabLst>
                <a:tab pos="457200" algn="l"/>
              </a:tabLst>
            </a:pPr>
            <a:r>
              <a:rPr lang="en-US" dirty="0">
                <a:solidFill>
                  <a:schemeClr val="bg1"/>
                </a:solidFill>
                <a:latin typeface="+mj-lt"/>
              </a:rPr>
              <a:t>21% energy use reduction</a:t>
            </a:r>
          </a:p>
          <a:p>
            <a:pPr marL="285750" indent="-285750">
              <a:buFont typeface="Arial" panose="020B0604020202020204" pitchFamily="34" charset="0"/>
              <a:buChar char="•"/>
              <a:tabLst>
                <a:tab pos="457200" algn="l"/>
              </a:tabLst>
            </a:pPr>
            <a:r>
              <a:rPr lang="en-US" dirty="0">
                <a:solidFill>
                  <a:schemeClr val="bg1"/>
                </a:solidFill>
                <a:latin typeface="+mj-lt"/>
              </a:rPr>
              <a:t>30% water use reduction</a:t>
            </a:r>
          </a:p>
          <a:p>
            <a:pPr marL="285750" indent="-285750">
              <a:buFont typeface="Arial" panose="020B0604020202020204" pitchFamily="34" charset="0"/>
              <a:buChar char="•"/>
              <a:tabLst>
                <a:tab pos="457200" algn="l"/>
              </a:tabLst>
            </a:pPr>
            <a:r>
              <a:rPr lang="en-US" dirty="0">
                <a:solidFill>
                  <a:schemeClr val="bg1"/>
                </a:solidFill>
                <a:latin typeface="+mj-lt"/>
              </a:rPr>
              <a:t>Installed enhanced fresh air ventilation</a:t>
            </a:r>
          </a:p>
          <a:p>
            <a:pPr marL="285750" indent="-285750">
              <a:buFont typeface="Arial" panose="020B0604020202020204" pitchFamily="34" charset="0"/>
              <a:buChar char="•"/>
              <a:tabLst>
                <a:tab pos="457200" algn="l"/>
              </a:tabLst>
            </a:pPr>
            <a:r>
              <a:rPr lang="en-US" dirty="0">
                <a:solidFill>
                  <a:schemeClr val="bg1"/>
                </a:solidFill>
                <a:latin typeface="+mj-lt"/>
              </a:rPr>
              <a:t>Indoor hydroponic garden on sky terrace</a:t>
            </a:r>
          </a:p>
          <a:p>
            <a:pPr marL="285750" indent="-285750">
              <a:buFont typeface="Arial" panose="020B0604020202020204" pitchFamily="34" charset="0"/>
              <a:buChar char="•"/>
              <a:tabLst>
                <a:tab pos="457200" algn="l"/>
              </a:tabLst>
            </a:pPr>
            <a:r>
              <a:rPr lang="en-US" dirty="0">
                <a:solidFill>
                  <a:schemeClr val="bg1"/>
                </a:solidFill>
                <a:latin typeface="+mj-lt"/>
              </a:rPr>
              <a:t>85% of construction waste was diverted for recycling</a:t>
            </a:r>
          </a:p>
          <a:p>
            <a:pPr>
              <a:tabLst>
                <a:tab pos="457200" algn="l"/>
              </a:tabLst>
            </a:pPr>
            <a:endParaRPr lang="en-US" sz="1600" dirty="0">
              <a:solidFill>
                <a:schemeClr val="bg1"/>
              </a:solidFill>
              <a:latin typeface="+mj-lt"/>
            </a:endParaRPr>
          </a:p>
        </p:txBody>
      </p:sp>
      <p:sp>
        <p:nvSpPr>
          <p:cNvPr id="8" name="TextBox 7"/>
          <p:cNvSpPr txBox="1"/>
          <p:nvPr/>
        </p:nvSpPr>
        <p:spPr>
          <a:xfrm>
            <a:off x="213032" y="1219211"/>
            <a:ext cx="8679530" cy="1015663"/>
          </a:xfrm>
          <a:prstGeom prst="rect">
            <a:avLst/>
          </a:prstGeom>
          <a:noFill/>
        </p:spPr>
        <p:txBody>
          <a:bodyPr wrap="square" rtlCol="0" anchor="t">
            <a:spAutoFit/>
          </a:bodyPr>
          <a:lstStyle/>
          <a:p>
            <a:pPr algn="ctr"/>
            <a:r>
              <a:rPr lang="en-US" sz="2000" dirty="0">
                <a:latin typeface="+mj-lt"/>
              </a:rPr>
              <a:t>Trellis House at 2323 Sherman Avenue NW is the first LEED Platinum Building Design and Construction certification: Multifamily Midrise v2010 project in The District.</a:t>
            </a:r>
          </a:p>
        </p:txBody>
      </p:sp>
      <p:grpSp>
        <p:nvGrpSpPr>
          <p:cNvPr id="9" name="Group 8"/>
          <p:cNvGrpSpPr/>
          <p:nvPr/>
        </p:nvGrpSpPr>
        <p:grpSpPr>
          <a:xfrm>
            <a:off x="0" y="318195"/>
            <a:ext cx="9144000" cy="6539805"/>
            <a:chOff x="0" y="318195"/>
            <a:chExt cx="9144000" cy="6539805"/>
          </a:xfrm>
        </p:grpSpPr>
        <p:grpSp>
          <p:nvGrpSpPr>
            <p:cNvPr id="10" name="Group 9"/>
            <p:cNvGrpSpPr/>
            <p:nvPr/>
          </p:nvGrpSpPr>
          <p:grpSpPr>
            <a:xfrm>
              <a:off x="264130" y="318195"/>
              <a:ext cx="8628432" cy="736840"/>
              <a:chOff x="264130" y="318195"/>
              <a:chExt cx="8628432" cy="736840"/>
            </a:xfrm>
          </p:grpSpPr>
          <p:cxnSp>
            <p:nvCxnSpPr>
              <p:cNvPr id="16" name="Straight Connector 15"/>
              <p:cNvCxnSpPr>
                <a:cxnSpLocks/>
              </p:cNvCxnSpPr>
              <p:nvPr/>
            </p:nvCxnSpPr>
            <p:spPr>
              <a:xfrm flipV="1">
                <a:off x="264130" y="1008601"/>
                <a:ext cx="8628432" cy="375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t>ENERGY PERFORMANCE SPOTLIGHT</a:t>
                </a:r>
              </a:p>
            </p:txBody>
          </p:sp>
        </p:grpSp>
        <p:grpSp>
          <p:nvGrpSpPr>
            <p:cNvPr id="12" name="Group 11"/>
            <p:cNvGrpSpPr/>
            <p:nvPr/>
          </p:nvGrpSpPr>
          <p:grpSpPr>
            <a:xfrm>
              <a:off x="0" y="631781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48810" y="2234874"/>
            <a:ext cx="4495189" cy="3108543"/>
          </a:xfrm>
          <a:prstGeom prst="rect">
            <a:avLst/>
          </a:prstGeom>
        </p:spPr>
      </p:pic>
    </p:spTree>
    <p:extLst>
      <p:ext uri="{BB962C8B-B14F-4D97-AF65-F5344CB8AC3E}">
        <p14:creationId xmlns:p14="http://schemas.microsoft.com/office/powerpoint/2010/main" val="425139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BCB37E-A9B8-489A-B851-9D1A121F5763}"/>
              </a:ext>
            </a:extLst>
          </p:cNvPr>
          <p:cNvSpPr/>
          <p:nvPr/>
        </p:nvSpPr>
        <p:spPr>
          <a:xfrm>
            <a:off x="1" y="2234874"/>
            <a:ext cx="4275876" cy="38318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3802" y="647143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64141" y="2234874"/>
            <a:ext cx="5093269" cy="3831818"/>
          </a:xfrm>
          <a:prstGeom prst="rect">
            <a:avLst/>
          </a:prstGeom>
        </p:spPr>
      </p:pic>
      <p:sp>
        <p:nvSpPr>
          <p:cNvPr id="11" name="TextBox 10"/>
          <p:cNvSpPr txBox="1"/>
          <p:nvPr/>
        </p:nvSpPr>
        <p:spPr>
          <a:xfrm>
            <a:off x="193831" y="2385428"/>
            <a:ext cx="3994120" cy="3831818"/>
          </a:xfrm>
          <a:prstGeom prst="rect">
            <a:avLst/>
          </a:prstGeom>
          <a:noFill/>
        </p:spPr>
        <p:txBody>
          <a:bodyPr wrap="square" rtlCol="0">
            <a:spAutoFit/>
          </a:bodyPr>
          <a:lstStyle/>
          <a:p>
            <a:r>
              <a:rPr lang="en-US" sz="1600" b="1" dirty="0">
                <a:solidFill>
                  <a:schemeClr val="bg1"/>
                </a:solidFill>
                <a:latin typeface="+mj-lt"/>
                <a:cs typeface="Rockwell"/>
              </a:rPr>
              <a:t>BUILT: </a:t>
            </a:r>
            <a:r>
              <a:rPr lang="en-US" sz="1600" dirty="0">
                <a:solidFill>
                  <a:schemeClr val="bg1"/>
                </a:solidFill>
                <a:latin typeface="+mj-lt"/>
                <a:cs typeface="Rockwell"/>
              </a:rPr>
              <a:t>mid 1970s</a:t>
            </a:r>
          </a:p>
          <a:p>
            <a:pPr defTabSz="1280160">
              <a:spcAft>
                <a:spcPts val="600"/>
              </a:spcAft>
              <a:tabLst>
                <a:tab pos="548640" algn="l"/>
              </a:tabLst>
            </a:pPr>
            <a:r>
              <a:rPr lang="en-US" sz="1600" b="1" dirty="0">
                <a:solidFill>
                  <a:schemeClr val="bg1"/>
                </a:solidFill>
                <a:latin typeface="+mj-lt"/>
                <a:cs typeface="Rockwell"/>
              </a:rPr>
              <a:t>ENERGY STAR Score</a:t>
            </a:r>
            <a:r>
              <a:rPr lang="en-US" sz="1600" dirty="0">
                <a:solidFill>
                  <a:schemeClr val="bg1"/>
                </a:solidFill>
                <a:latin typeface="+mj-lt"/>
                <a:cs typeface="Rockwell"/>
              </a:rPr>
              <a:t>: 90</a:t>
            </a:r>
          </a:p>
          <a:p>
            <a:pPr defTabSz="1280160">
              <a:spcAft>
                <a:spcPts val="600"/>
              </a:spcAft>
              <a:tabLst>
                <a:tab pos="548640" algn="l"/>
              </a:tabLst>
            </a:pPr>
            <a:r>
              <a:rPr lang="en-US" sz="1600" b="1" dirty="0">
                <a:solidFill>
                  <a:schemeClr val="bg1"/>
                </a:solidFill>
                <a:latin typeface="+mj-lt"/>
                <a:cs typeface="Rockwell"/>
              </a:rPr>
              <a:t>2017 Site EUI: </a:t>
            </a:r>
            <a:r>
              <a:rPr lang="en-US" sz="1600" dirty="0">
                <a:solidFill>
                  <a:schemeClr val="bg1"/>
                </a:solidFill>
                <a:latin typeface="+mj-lt"/>
                <a:cs typeface="Rockwell"/>
              </a:rPr>
              <a:t> 71.8</a:t>
            </a:r>
          </a:p>
          <a:p>
            <a:pPr defTabSz="1280160">
              <a:spcAft>
                <a:spcPts val="600"/>
              </a:spcAft>
              <a:tabLst>
                <a:tab pos="548640" algn="l"/>
              </a:tabLst>
            </a:pPr>
            <a:r>
              <a:rPr lang="en-US" sz="1600" b="1" dirty="0">
                <a:solidFill>
                  <a:schemeClr val="bg1"/>
                </a:solidFill>
                <a:latin typeface="+mj-lt"/>
                <a:cs typeface="Rockwell"/>
              </a:rPr>
              <a:t>2017-18 Energy Reduction: </a:t>
            </a:r>
            <a:r>
              <a:rPr lang="en-US" sz="1600" dirty="0">
                <a:solidFill>
                  <a:schemeClr val="bg1"/>
                </a:solidFill>
                <a:latin typeface="+mj-lt"/>
                <a:cs typeface="Rockwell"/>
              </a:rPr>
              <a:t>21%</a:t>
            </a:r>
          </a:p>
          <a:p>
            <a:pPr defTabSz="1280160">
              <a:spcAft>
                <a:spcPts val="600"/>
              </a:spcAft>
              <a:tabLst>
                <a:tab pos="548640" algn="l"/>
              </a:tabLst>
            </a:pPr>
            <a:r>
              <a:rPr lang="en-US" sz="1600" b="1" dirty="0">
                <a:solidFill>
                  <a:schemeClr val="bg1"/>
                </a:solidFill>
                <a:latin typeface="+mj-lt"/>
                <a:cs typeface="Rockwell"/>
              </a:rPr>
              <a:t>ENERGY UPGRADES:</a:t>
            </a:r>
          </a:p>
          <a:p>
            <a:pPr marL="522288" indent="-285750" defTabSz="1280160">
              <a:spcAft>
                <a:spcPts val="600"/>
              </a:spcAft>
              <a:buFont typeface="Arial" panose="020B0604020202020204" pitchFamily="34" charset="0"/>
              <a:buChar char="•"/>
            </a:pPr>
            <a:r>
              <a:rPr lang="en-US" sz="1600" dirty="0">
                <a:solidFill>
                  <a:schemeClr val="bg1"/>
                </a:solidFill>
                <a:latin typeface="+mj-lt"/>
                <a:cs typeface="Rockwell"/>
              </a:rPr>
              <a:t>High efficiency furnaces and HVAC</a:t>
            </a:r>
          </a:p>
          <a:p>
            <a:pPr marL="522288" indent="-285750" defTabSz="1280160">
              <a:spcAft>
                <a:spcPts val="600"/>
              </a:spcAft>
              <a:buFont typeface="Arial" panose="020B0604020202020204" pitchFamily="34" charset="0"/>
              <a:buChar char="•"/>
            </a:pPr>
            <a:r>
              <a:rPr lang="en-US" sz="1600" dirty="0">
                <a:solidFill>
                  <a:schemeClr val="bg1"/>
                </a:solidFill>
                <a:latin typeface="+mj-lt"/>
                <a:cs typeface="Rockwell"/>
              </a:rPr>
              <a:t>Balanced ventilation including new fresh air supply in kitchens and bathrooms</a:t>
            </a:r>
          </a:p>
          <a:p>
            <a:pPr marL="522288" indent="-285750" defTabSz="1280160">
              <a:spcAft>
                <a:spcPts val="600"/>
              </a:spcAft>
              <a:buFont typeface="Arial" panose="020B0604020202020204" pitchFamily="34" charset="0"/>
              <a:buChar char="•"/>
            </a:pPr>
            <a:r>
              <a:rPr lang="en-US" sz="1600" dirty="0">
                <a:solidFill>
                  <a:schemeClr val="bg1"/>
                </a:solidFill>
                <a:latin typeface="+mj-lt"/>
                <a:cs typeface="Rockwell"/>
              </a:rPr>
              <a:t>High efficiency central domestic water heaters in each building</a:t>
            </a:r>
          </a:p>
          <a:p>
            <a:pPr marL="522288" indent="-285750" defTabSz="1280160">
              <a:spcAft>
                <a:spcPts val="600"/>
              </a:spcAft>
              <a:buFont typeface="Arial" panose="020B0604020202020204" pitchFamily="34" charset="0"/>
              <a:buChar char="•"/>
            </a:pPr>
            <a:endParaRPr lang="en-US" sz="1600" dirty="0">
              <a:solidFill>
                <a:schemeClr val="bg1"/>
              </a:solidFill>
              <a:latin typeface="+mj-lt"/>
            </a:endParaRPr>
          </a:p>
        </p:txBody>
      </p:sp>
      <p:sp>
        <p:nvSpPr>
          <p:cNvPr id="4" name="TextBox 3"/>
          <p:cNvSpPr txBox="1"/>
          <p:nvPr/>
        </p:nvSpPr>
        <p:spPr>
          <a:xfrm>
            <a:off x="783559" y="1180463"/>
            <a:ext cx="7576882" cy="646331"/>
          </a:xfrm>
          <a:prstGeom prst="rect">
            <a:avLst/>
          </a:prstGeom>
          <a:noFill/>
        </p:spPr>
        <p:txBody>
          <a:bodyPr wrap="square" rtlCol="0">
            <a:spAutoFit/>
          </a:bodyPr>
          <a:lstStyle/>
          <a:p>
            <a:pPr algn="ctr"/>
            <a:r>
              <a:rPr lang="en-US" dirty="0">
                <a:latin typeface="+mj-lt"/>
              </a:rPr>
              <a:t>Hilltop Apartments at 908 Eastern Avenue NE completed renovation in 2018.</a:t>
            </a:r>
          </a:p>
        </p:txBody>
      </p:sp>
      <p:cxnSp>
        <p:nvCxnSpPr>
          <p:cNvPr id="18" name="Straight Connector 17"/>
          <p:cNvCxnSpPr>
            <a:cxnSpLocks/>
          </p:cNvCxnSpPr>
          <p:nvPr/>
        </p:nvCxnSpPr>
        <p:spPr>
          <a:xfrm flipV="1">
            <a:off x="577880" y="945196"/>
            <a:ext cx="8180265" cy="258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318195"/>
            <a:ext cx="91440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ENERGY PERFORMANCE SPOTLIGHT</a:t>
            </a:r>
          </a:p>
        </p:txBody>
      </p:sp>
    </p:spTree>
    <p:extLst>
      <p:ext uri="{BB962C8B-B14F-4D97-AF65-F5344CB8AC3E}">
        <p14:creationId xmlns:p14="http://schemas.microsoft.com/office/powerpoint/2010/main" val="55961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USA\Green Building and Climate Branch\Climate\Images\CoolRoof_1.jp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69463" cy="68770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29FECD8-CF6F-4940-AB01-A7981F3D58A6}"/>
              </a:ext>
            </a:extLst>
          </p:cNvPr>
          <p:cNvSpPr/>
          <p:nvPr/>
        </p:nvSpPr>
        <p:spPr>
          <a:xfrm>
            <a:off x="577879" y="1623970"/>
            <a:ext cx="8108919" cy="3494850"/>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txBox="1">
            <a:spLocks/>
          </p:cNvSpPr>
          <p:nvPr/>
        </p:nvSpPr>
        <p:spPr>
          <a:xfrm>
            <a:off x="457200" y="1845843"/>
            <a:ext cx="8229600" cy="3119357"/>
          </a:xfrm>
          <a:prstGeom prst="rect">
            <a:avLst/>
          </a:prstGeom>
        </p:spPr>
        <p:txBody>
          <a:bodyPr>
            <a:normAutofit/>
          </a:bodyPr>
          <a:lstStyle>
            <a:lvl1pPr marL="0" indent="0" algn="l" defTabSz="914400" rtl="0" eaLnBrk="1" fontAlgn="ctr" latinLnBrk="0" hangingPunct="1">
              <a:spcBef>
                <a:spcPct val="20000"/>
              </a:spcBef>
              <a:buFont typeface="Arial" panose="020B0604020202020204" pitchFamily="34" charset="0"/>
              <a:buNone/>
              <a:defRPr lang="en-US" sz="2000" kern="1200" dirty="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638" lvl="1" indent="0" algn="ctr">
              <a:spcAft>
                <a:spcPts val="1200"/>
              </a:spcAft>
              <a:buNone/>
            </a:pPr>
            <a:r>
              <a:rPr lang="en-US" sz="1800" dirty="0">
                <a:solidFill>
                  <a:schemeClr val="bg1"/>
                </a:solidFill>
                <a:latin typeface="+mj-lt"/>
                <a:cs typeface="Arial" pitchFamily="34" charset="0"/>
                <a:sym typeface="Wingdings"/>
              </a:rPr>
              <a:t>ONE GREEN BUILDING ACT EXEMPTION WAS REQUESTED IN 2018</a:t>
            </a:r>
            <a:br>
              <a:rPr lang="en-US" sz="1800" dirty="0">
                <a:solidFill>
                  <a:schemeClr val="bg1"/>
                </a:solidFill>
                <a:latin typeface="+mj-lt"/>
                <a:cs typeface="Arial" pitchFamily="34" charset="0"/>
                <a:sym typeface="Wingdings"/>
              </a:rPr>
            </a:br>
            <a:r>
              <a:rPr lang="en-US" sz="1800" dirty="0">
                <a:solidFill>
                  <a:schemeClr val="bg1"/>
                </a:solidFill>
                <a:latin typeface="+mj-lt"/>
                <a:cs typeface="Arial" pitchFamily="34" charset="0"/>
                <a:sym typeface="Wingdings"/>
              </a:rPr>
              <a:t>AND DENIED IN PART IN 2019.</a:t>
            </a:r>
          </a:p>
          <a:p>
            <a:pPr marL="274638" lvl="1" indent="0" algn="ctr">
              <a:spcAft>
                <a:spcPts val="1200"/>
              </a:spcAft>
              <a:buNone/>
            </a:pPr>
            <a:r>
              <a:rPr lang="en-US" sz="1600" dirty="0">
                <a:solidFill>
                  <a:schemeClr val="bg1"/>
                </a:solidFill>
                <a:latin typeface="+mj-lt"/>
                <a:cs typeface="Arial" pitchFamily="34" charset="0"/>
                <a:sym typeface="Wingdings"/>
              </a:rPr>
              <a:t>One company requested exemption from compliance with the Building Energy Benchmarking Program. </a:t>
            </a:r>
          </a:p>
          <a:p>
            <a:pPr marL="274638" lvl="1" indent="0" algn="ctr">
              <a:spcAft>
                <a:spcPts val="1200"/>
              </a:spcAft>
              <a:buNone/>
            </a:pPr>
            <a:r>
              <a:rPr lang="en-US" sz="1600" dirty="0">
                <a:solidFill>
                  <a:schemeClr val="bg1"/>
                </a:solidFill>
                <a:latin typeface="+mj-lt"/>
                <a:cs typeface="Arial" pitchFamily="34" charset="0"/>
                <a:sym typeface="Wingdings"/>
              </a:rPr>
              <a:t>In October 2018  a private company requested an exemption from the Building Energy Benchmarking program due to national security concerns. In February 2019 DOEE denied the request to exempt the company from reporting its data, and required that the entity privately report the data to DOEE. However, DOEE will not publicly disclose the data.</a:t>
            </a:r>
          </a:p>
        </p:txBody>
      </p:sp>
      <p:grpSp>
        <p:nvGrpSpPr>
          <p:cNvPr id="10" name="Group 9"/>
          <p:cNvGrpSpPr/>
          <p:nvPr/>
        </p:nvGrpSpPr>
        <p:grpSpPr>
          <a:xfrm>
            <a:off x="0" y="318195"/>
            <a:ext cx="9144000" cy="6539805"/>
            <a:chOff x="0" y="318195"/>
            <a:chExt cx="9144000" cy="6539805"/>
          </a:xfrm>
        </p:grpSpPr>
        <p:grpSp>
          <p:nvGrpSpPr>
            <p:cNvPr id="11" name="Group 10"/>
            <p:cNvGrpSpPr/>
            <p:nvPr/>
          </p:nvGrpSpPr>
          <p:grpSpPr>
            <a:xfrm>
              <a:off x="0" y="318195"/>
              <a:ext cx="9144000" cy="736840"/>
              <a:chOff x="0" y="318195"/>
              <a:chExt cx="9144000" cy="736840"/>
            </a:xfrm>
          </p:grpSpPr>
          <p:cxnSp>
            <p:nvCxnSpPr>
              <p:cNvPr id="16" name="Straight Connector 15"/>
              <p:cNvCxnSpPr>
                <a:cxnSpLocks/>
              </p:cNvCxnSpPr>
              <p:nvPr/>
            </p:nvCxnSpPr>
            <p:spPr>
              <a:xfrm>
                <a:off x="577880" y="971082"/>
                <a:ext cx="81089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0" y="318195"/>
                <a:ext cx="91440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PRIVATE BUILDING PERFORMANCE</a:t>
                </a:r>
              </a:p>
            </p:txBody>
          </p:sp>
        </p:grpSp>
        <p:grpSp>
          <p:nvGrpSpPr>
            <p:cNvPr id="12" name="Group 11"/>
            <p:cNvGrpSpPr/>
            <p:nvPr/>
          </p:nvGrpSpPr>
          <p:grpSpPr>
            <a:xfrm>
              <a:off x="0" y="631781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41767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414709"/>
            <a:ext cx="4365242" cy="39345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09045" y="1518745"/>
            <a:ext cx="3914535" cy="4247317"/>
          </a:xfrm>
          <a:prstGeom prst="rect">
            <a:avLst/>
          </a:prstGeom>
          <a:noFill/>
        </p:spPr>
        <p:txBody>
          <a:bodyPr wrap="square" rtlCol="0">
            <a:spAutoFit/>
          </a:bodyPr>
          <a:lstStyle/>
          <a:p>
            <a:r>
              <a:rPr lang="en-US" dirty="0">
                <a:solidFill>
                  <a:schemeClr val="bg1"/>
                </a:solidFill>
                <a:latin typeface="Arial Narrow" panose="020B0606020202030204" pitchFamily="34" charset="0"/>
              </a:rPr>
              <a:t>The Green Building Fund supports:</a:t>
            </a:r>
          </a:p>
          <a:p>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Innovation</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15.13 staff positions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Education, training, and outreach</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Project seed funding</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Resources to overcome barriers in achieving energy efficient buildings </a:t>
            </a:r>
          </a:p>
          <a:p>
            <a:endParaRPr lang="en-US" dirty="0">
              <a:solidFill>
                <a:schemeClr val="bg1"/>
              </a:solidFill>
              <a:latin typeface="Arial Narrow" panose="020B0606020202030204" pitchFamily="34" charset="0"/>
            </a:endParaRPr>
          </a:p>
          <a:p>
            <a:pPr marL="285750" indent="-285750">
              <a:buFontTx/>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grpSp>
        <p:nvGrpSpPr>
          <p:cNvPr id="8" name="Group 7"/>
          <p:cNvGrpSpPr/>
          <p:nvPr/>
        </p:nvGrpSpPr>
        <p:grpSpPr>
          <a:xfrm>
            <a:off x="0" y="318195"/>
            <a:ext cx="9144000" cy="6539805"/>
            <a:chOff x="0" y="318195"/>
            <a:chExt cx="9144000" cy="6539805"/>
          </a:xfrm>
        </p:grpSpPr>
        <p:grpSp>
          <p:nvGrpSpPr>
            <p:cNvPr id="9" name="Group 8"/>
            <p:cNvGrpSpPr/>
            <p:nvPr/>
          </p:nvGrpSpPr>
          <p:grpSpPr>
            <a:xfrm>
              <a:off x="457200" y="318195"/>
              <a:ext cx="8229600" cy="736840"/>
              <a:chOff x="457200" y="318195"/>
              <a:chExt cx="8229600" cy="736840"/>
            </a:xfrm>
          </p:grpSpPr>
          <p:cxnSp>
            <p:nvCxnSpPr>
              <p:cNvPr id="17" name="Straight Connector 16"/>
              <p:cNvCxnSpPr/>
              <p:nvPr/>
            </p:nvCxnSpPr>
            <p:spPr>
              <a:xfrm flipV="1">
                <a:off x="577880" y="971080"/>
                <a:ext cx="5223080" cy="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kern="0" spc="-150" dirty="0"/>
                  <a:t>THE GREEN BUILDING FUND</a:t>
                </a:r>
              </a:p>
            </p:txBody>
          </p:sp>
        </p:grpSp>
        <p:grpSp>
          <p:nvGrpSpPr>
            <p:cNvPr id="10" name="Group 9"/>
            <p:cNvGrpSpPr/>
            <p:nvPr/>
          </p:nvGrpSpPr>
          <p:grpSpPr>
            <a:xfrm>
              <a:off x="0" y="6317818"/>
              <a:ext cx="9144000" cy="540182"/>
              <a:chOff x="0" y="6317818"/>
              <a:chExt cx="9144000" cy="540182"/>
            </a:xfrm>
          </p:grpSpPr>
          <p:sp>
            <p:nvSpPr>
              <p:cNvPr id="11" name="Rectangle 10"/>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9" name="Table 18">
            <a:extLst>
              <a:ext uri="{FF2B5EF4-FFF2-40B4-BE49-F238E27FC236}">
                <a16:creationId xmlns:a16="http://schemas.microsoft.com/office/drawing/2014/main" id="{6F5D57D6-4B26-4A0A-A5BD-1C1D503B8229}"/>
              </a:ext>
            </a:extLst>
          </p:cNvPr>
          <p:cNvGraphicFramePr>
            <a:graphicFrameLocks noGrp="1"/>
          </p:cNvGraphicFramePr>
          <p:nvPr>
            <p:extLst>
              <p:ext uri="{D42A27DB-BD31-4B8C-83A1-F6EECF244321}">
                <p14:modId xmlns:p14="http://schemas.microsoft.com/office/powerpoint/2010/main" val="4240778851"/>
              </p:ext>
            </p:extLst>
          </p:nvPr>
        </p:nvGraphicFramePr>
        <p:xfrm>
          <a:off x="4365242" y="1414709"/>
          <a:ext cx="4725621" cy="2295900"/>
        </p:xfrm>
        <a:graphic>
          <a:graphicData uri="http://schemas.openxmlformats.org/drawingml/2006/table">
            <a:tbl>
              <a:tblPr>
                <a:tableStyleId>{69CF1AB2-1976-4502-BF36-3FF5EA218861}</a:tableStyleId>
              </a:tblPr>
              <a:tblGrid>
                <a:gridCol w="850602">
                  <a:extLst>
                    <a:ext uri="{9D8B030D-6E8A-4147-A177-3AD203B41FA5}">
                      <a16:colId xmlns:a16="http://schemas.microsoft.com/office/drawing/2014/main" val="20000"/>
                    </a:ext>
                  </a:extLst>
                </a:gridCol>
                <a:gridCol w="1391891">
                  <a:extLst>
                    <a:ext uri="{9D8B030D-6E8A-4147-A177-3AD203B41FA5}">
                      <a16:colId xmlns:a16="http://schemas.microsoft.com/office/drawing/2014/main" val="20001"/>
                    </a:ext>
                  </a:extLst>
                </a:gridCol>
                <a:gridCol w="1391891">
                  <a:extLst>
                    <a:ext uri="{9D8B030D-6E8A-4147-A177-3AD203B41FA5}">
                      <a16:colId xmlns:a16="http://schemas.microsoft.com/office/drawing/2014/main" val="20002"/>
                    </a:ext>
                  </a:extLst>
                </a:gridCol>
                <a:gridCol w="1091237">
                  <a:extLst>
                    <a:ext uri="{9D8B030D-6E8A-4147-A177-3AD203B41FA5}">
                      <a16:colId xmlns:a16="http://schemas.microsoft.com/office/drawing/2014/main" val="20003"/>
                    </a:ext>
                  </a:extLst>
                </a:gridCol>
              </a:tblGrid>
              <a:tr h="765300">
                <a:tc>
                  <a:txBody>
                    <a:bodyPr/>
                    <a:lstStyle/>
                    <a:p>
                      <a:pPr algn="ctr" fontAlgn="b"/>
                      <a:r>
                        <a:rPr lang="en-US" sz="1600" b="1" u="none" strike="noStrike" dirty="0">
                          <a:effectLst/>
                          <a:latin typeface="Arial Narrow" panose="020B0606020202030204" pitchFamily="34" charset="0"/>
                        </a:rPr>
                        <a:t>Fiscal Year</a:t>
                      </a:r>
                      <a:endParaRPr lang="en-US" sz="1600" b="1" i="0" u="none" strike="noStrike" dirty="0">
                        <a:solidFill>
                          <a:srgbClr val="FFFFFF"/>
                        </a:solidFill>
                        <a:effectLst/>
                        <a:latin typeface="Arial Narrow" panose="020B0606020202030204" pitchFamily="34" charset="0"/>
                      </a:endParaRPr>
                    </a:p>
                  </a:txBody>
                  <a:tcPr marL="9723" marR="9723" marT="9723" marB="0" anchor="ctr"/>
                </a:tc>
                <a:tc>
                  <a:txBody>
                    <a:bodyPr/>
                    <a:lstStyle/>
                    <a:p>
                      <a:pPr algn="ctr" fontAlgn="b"/>
                      <a:r>
                        <a:rPr lang="en-US" sz="1600" b="1" u="none" strike="noStrike" dirty="0">
                          <a:effectLst/>
                          <a:latin typeface="Arial Narrow" panose="020B0606020202030204" pitchFamily="34" charset="0"/>
                        </a:rPr>
                        <a:t>Revenues</a:t>
                      </a:r>
                      <a:endParaRPr lang="en-US" sz="1600" b="1" i="0" u="none" strike="noStrike" dirty="0">
                        <a:solidFill>
                          <a:srgbClr val="FFFFFF"/>
                        </a:solidFill>
                        <a:effectLst/>
                        <a:latin typeface="Arial Narrow" panose="020B0606020202030204" pitchFamily="34" charset="0"/>
                      </a:endParaRPr>
                    </a:p>
                  </a:txBody>
                  <a:tcPr marL="9723" marR="9723" marT="9723" marB="0" anchor="ctr"/>
                </a:tc>
                <a:tc>
                  <a:txBody>
                    <a:bodyPr/>
                    <a:lstStyle/>
                    <a:p>
                      <a:pPr algn="ctr" fontAlgn="b"/>
                      <a:r>
                        <a:rPr lang="en-US" sz="1600" b="1" u="none" strike="noStrike" dirty="0">
                          <a:effectLst/>
                          <a:latin typeface="Arial Narrow" panose="020B0606020202030204" pitchFamily="34" charset="0"/>
                        </a:rPr>
                        <a:t>Expenditures</a:t>
                      </a:r>
                      <a:endParaRPr lang="en-US" sz="1600" b="1" i="0" u="none" strike="noStrike" dirty="0">
                        <a:solidFill>
                          <a:srgbClr val="FFFFFF"/>
                        </a:solidFill>
                        <a:effectLst/>
                        <a:latin typeface="Arial Narrow" panose="020B0606020202030204" pitchFamily="34" charset="0"/>
                      </a:endParaRPr>
                    </a:p>
                  </a:txBody>
                  <a:tcPr marL="9723" marR="9723" marT="9723" marB="0" anchor="ctr"/>
                </a:tc>
                <a:tc>
                  <a:txBody>
                    <a:bodyPr/>
                    <a:lstStyle/>
                    <a:p>
                      <a:pPr algn="ctr" fontAlgn="b"/>
                      <a:r>
                        <a:rPr lang="en-US" sz="1600" b="1" u="none" strike="noStrike" dirty="0">
                          <a:effectLst/>
                          <a:latin typeface="Arial Narrow" panose="020B0606020202030204" pitchFamily="34" charset="0"/>
                        </a:rPr>
                        <a:t>Fund Balance</a:t>
                      </a:r>
                      <a:endParaRPr lang="en-US" sz="1600" b="1" i="0" u="none" strike="noStrike" dirty="0">
                        <a:solidFill>
                          <a:srgbClr val="FFFFFF"/>
                        </a:solidFill>
                        <a:effectLst/>
                        <a:latin typeface="Arial Narrow" panose="020B0606020202030204" pitchFamily="34" charset="0"/>
                      </a:endParaRPr>
                    </a:p>
                  </a:txBody>
                  <a:tcPr marL="9723" marR="9723" marT="9723" marB="0" anchor="ctr"/>
                </a:tc>
                <a:extLst>
                  <a:ext uri="{0D108BD9-81ED-4DB2-BD59-A6C34878D82A}">
                    <a16:rowId xmlns:a16="http://schemas.microsoft.com/office/drawing/2014/main" val="10000"/>
                  </a:ext>
                </a:extLst>
              </a:tr>
              <a:tr h="765300">
                <a:tc>
                  <a:txBody>
                    <a:bodyPr/>
                    <a:lstStyle/>
                    <a:p>
                      <a:pPr algn="ctr" fontAlgn="b"/>
                      <a:r>
                        <a:rPr lang="en-US" sz="1600" b="1" i="0" u="none" strike="noStrike" dirty="0">
                          <a:solidFill>
                            <a:srgbClr val="000000"/>
                          </a:solidFill>
                          <a:effectLst/>
                          <a:latin typeface="Arial Narrow" panose="020B0606020202030204" pitchFamily="34" charset="0"/>
                        </a:rPr>
                        <a:t>2017</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$1,896,147</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$1,892,839</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$1,148,255</a:t>
                      </a:r>
                    </a:p>
                  </a:txBody>
                  <a:tcPr marL="9723" marR="9723" marT="9723" marB="0" anchor="ctr"/>
                </a:tc>
                <a:extLst>
                  <a:ext uri="{0D108BD9-81ED-4DB2-BD59-A6C34878D82A}">
                    <a16:rowId xmlns:a16="http://schemas.microsoft.com/office/drawing/2014/main" val="10004"/>
                  </a:ext>
                </a:extLst>
              </a:tr>
              <a:tr h="765300">
                <a:tc>
                  <a:txBody>
                    <a:bodyPr/>
                    <a:lstStyle/>
                    <a:p>
                      <a:pPr algn="ctr" fontAlgn="b"/>
                      <a:r>
                        <a:rPr lang="en-US" sz="1600" b="1" i="0" u="none" strike="noStrike" dirty="0">
                          <a:solidFill>
                            <a:srgbClr val="000000"/>
                          </a:solidFill>
                          <a:effectLst/>
                          <a:latin typeface="Arial Narrow" panose="020B0606020202030204" pitchFamily="34" charset="0"/>
                        </a:rPr>
                        <a:t>2018</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$1,953,422</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$2,086,206</a:t>
                      </a:r>
                    </a:p>
                  </a:txBody>
                  <a:tcPr marL="9723" marR="9723" marT="9723" marB="0" anchor="ctr"/>
                </a:tc>
                <a:tc>
                  <a:txBody>
                    <a:bodyPr/>
                    <a:lstStyle/>
                    <a:p>
                      <a:pPr algn="ctr" fontAlgn="b"/>
                      <a:r>
                        <a:rPr lang="en-US" sz="1600" b="0" i="0" u="none" strike="noStrike" dirty="0">
                          <a:solidFill>
                            <a:srgbClr val="000000"/>
                          </a:solidFill>
                          <a:effectLst/>
                          <a:latin typeface="Arial Narrow" panose="020B0606020202030204" pitchFamily="34" charset="0"/>
                        </a:rPr>
                        <a:t>$1,015,471</a:t>
                      </a:r>
                    </a:p>
                  </a:txBody>
                  <a:tcPr marL="9723" marR="9723" marT="9723" marB="0" anchor="ctr"/>
                </a:tc>
                <a:extLst>
                  <a:ext uri="{0D108BD9-81ED-4DB2-BD59-A6C34878D82A}">
                    <a16:rowId xmlns:a16="http://schemas.microsoft.com/office/drawing/2014/main" val="2142068970"/>
                  </a:ext>
                </a:extLst>
              </a:tr>
            </a:tbl>
          </a:graphicData>
        </a:graphic>
      </p:graphicFrame>
      <p:sp>
        <p:nvSpPr>
          <p:cNvPr id="3" name="TextBox 2">
            <a:extLst>
              <a:ext uri="{FF2B5EF4-FFF2-40B4-BE49-F238E27FC236}">
                <a16:creationId xmlns:a16="http://schemas.microsoft.com/office/drawing/2014/main" id="{B44A4D1E-2BB8-459E-B298-25A00E85371E}"/>
              </a:ext>
            </a:extLst>
          </p:cNvPr>
          <p:cNvSpPr txBox="1"/>
          <p:nvPr/>
        </p:nvSpPr>
        <p:spPr>
          <a:xfrm>
            <a:off x="-9921" y="5688035"/>
            <a:ext cx="9063580" cy="461665"/>
          </a:xfrm>
          <a:prstGeom prst="rect">
            <a:avLst/>
          </a:prstGeom>
          <a:noFill/>
        </p:spPr>
        <p:txBody>
          <a:bodyPr wrap="square" rtlCol="0">
            <a:spAutoFit/>
          </a:bodyPr>
          <a:lstStyle/>
          <a:p>
            <a:r>
              <a:rPr lang="en-US" sz="1200" b="1" i="1" dirty="0"/>
              <a:t>Ending Fund Balance = Beginning Fund Balance + Current Year Revenues – Current Expenditures – Any Fund Balance Sweeps</a:t>
            </a:r>
            <a:endParaRPr lang="en-US" sz="1200" dirty="0"/>
          </a:p>
          <a:p>
            <a:endParaRPr lang="en-US" sz="1200" dirty="0"/>
          </a:p>
        </p:txBody>
      </p:sp>
    </p:spTree>
    <p:extLst>
      <p:ext uri="{BB962C8B-B14F-4D97-AF65-F5344CB8AC3E}">
        <p14:creationId xmlns:p14="http://schemas.microsoft.com/office/powerpoint/2010/main" val="109139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TextBox 15"/>
          <p:cNvSpPr txBox="1"/>
          <p:nvPr/>
        </p:nvSpPr>
        <p:spPr>
          <a:xfrm>
            <a:off x="460198" y="1239915"/>
            <a:ext cx="8226602" cy="461665"/>
          </a:xfrm>
          <a:prstGeom prst="rect">
            <a:avLst/>
          </a:prstGeom>
          <a:noFill/>
        </p:spPr>
        <p:txBody>
          <a:bodyPr wrap="square" rtlCol="0">
            <a:spAutoFit/>
          </a:bodyPr>
          <a:lstStyle/>
          <a:p>
            <a:r>
              <a:rPr lang="en-US" sz="2400" dirty="0">
                <a:latin typeface="+mj-lt"/>
                <a:cs typeface="Calibri" panose="020F0502020204030204" pitchFamily="34" charset="0"/>
              </a:rPr>
              <a:t>GREENHOUSE</a:t>
            </a:r>
            <a:r>
              <a:rPr lang="en-US" sz="2400" dirty="0">
                <a:latin typeface="+mj-lt"/>
              </a:rPr>
              <a:t> GAS EMISSIONS PER SECTOR</a:t>
            </a:r>
          </a:p>
        </p:txBody>
      </p:sp>
      <p:grpSp>
        <p:nvGrpSpPr>
          <p:cNvPr id="33" name="Group 32"/>
          <p:cNvGrpSpPr/>
          <p:nvPr/>
        </p:nvGrpSpPr>
        <p:grpSpPr>
          <a:xfrm>
            <a:off x="845035" y="1860881"/>
            <a:ext cx="7836300" cy="383814"/>
            <a:chOff x="2368637" y="2627805"/>
            <a:chExt cx="5910035" cy="383814"/>
          </a:xfrm>
        </p:grpSpPr>
        <p:sp>
          <p:nvSpPr>
            <p:cNvPr id="7" name="TextBox 6"/>
            <p:cNvSpPr txBox="1"/>
            <p:nvPr/>
          </p:nvSpPr>
          <p:spPr>
            <a:xfrm>
              <a:off x="2368637" y="2627805"/>
              <a:ext cx="644769" cy="369332"/>
            </a:xfrm>
            <a:prstGeom prst="rect">
              <a:avLst/>
            </a:prstGeom>
            <a:noFill/>
          </p:spPr>
          <p:txBody>
            <a:bodyPr wrap="square" rtlCol="0">
              <a:spAutoFit/>
            </a:bodyPr>
            <a:lstStyle/>
            <a:p>
              <a:r>
                <a:rPr lang="en-US" b="1" dirty="0">
                  <a:latin typeface="+mj-lt"/>
                </a:rPr>
                <a:t>2006</a:t>
              </a:r>
            </a:p>
          </p:txBody>
        </p:sp>
        <p:sp>
          <p:nvSpPr>
            <p:cNvPr id="21" name="TextBox 20"/>
            <p:cNvSpPr txBox="1"/>
            <p:nvPr/>
          </p:nvSpPr>
          <p:spPr>
            <a:xfrm>
              <a:off x="4786451" y="2642287"/>
              <a:ext cx="662847" cy="369332"/>
            </a:xfrm>
            <a:prstGeom prst="rect">
              <a:avLst/>
            </a:prstGeom>
            <a:noFill/>
          </p:spPr>
          <p:txBody>
            <a:bodyPr wrap="square" rtlCol="0">
              <a:spAutoFit/>
            </a:bodyPr>
            <a:lstStyle/>
            <a:p>
              <a:r>
                <a:rPr lang="en-US" b="1" dirty="0">
                  <a:latin typeface="+mj-lt"/>
                </a:rPr>
                <a:t>2016</a:t>
              </a:r>
            </a:p>
          </p:txBody>
        </p:sp>
        <p:sp>
          <p:nvSpPr>
            <p:cNvPr id="22" name="TextBox 21"/>
            <p:cNvSpPr txBox="1"/>
            <p:nvPr/>
          </p:nvSpPr>
          <p:spPr>
            <a:xfrm>
              <a:off x="7135672" y="2635262"/>
              <a:ext cx="1143000" cy="369332"/>
            </a:xfrm>
            <a:prstGeom prst="rect">
              <a:avLst/>
            </a:prstGeom>
            <a:noFill/>
          </p:spPr>
          <p:txBody>
            <a:bodyPr wrap="square" rtlCol="0">
              <a:spAutoFit/>
            </a:bodyPr>
            <a:lstStyle/>
            <a:p>
              <a:r>
                <a:rPr lang="en-US" b="1" dirty="0">
                  <a:latin typeface="+mj-lt"/>
                </a:rPr>
                <a:t>2017</a:t>
              </a:r>
            </a:p>
          </p:txBody>
        </p:sp>
      </p:grpSp>
      <p:grpSp>
        <p:nvGrpSpPr>
          <p:cNvPr id="34" name="Group 33"/>
          <p:cNvGrpSpPr/>
          <p:nvPr/>
        </p:nvGrpSpPr>
        <p:grpSpPr>
          <a:xfrm>
            <a:off x="539475" y="2282209"/>
            <a:ext cx="8229600" cy="383571"/>
            <a:chOff x="1371600" y="5939133"/>
            <a:chExt cx="7144193" cy="383571"/>
          </a:xfrm>
        </p:grpSpPr>
        <p:sp>
          <p:nvSpPr>
            <p:cNvPr id="36" name="TextBox 35"/>
            <p:cNvSpPr txBox="1"/>
            <p:nvPr/>
          </p:nvSpPr>
          <p:spPr>
            <a:xfrm>
              <a:off x="1371600" y="5953372"/>
              <a:ext cx="1715386" cy="369332"/>
            </a:xfrm>
            <a:prstGeom prst="rect">
              <a:avLst/>
            </a:prstGeom>
            <a:noFill/>
          </p:spPr>
          <p:txBody>
            <a:bodyPr wrap="square" rtlCol="0">
              <a:spAutoFit/>
            </a:bodyPr>
            <a:lstStyle/>
            <a:p>
              <a:r>
                <a:rPr lang="en-US" b="1" dirty="0">
                  <a:latin typeface="+mj-lt"/>
                </a:rPr>
                <a:t>10.4 MTCO2e</a:t>
              </a:r>
            </a:p>
          </p:txBody>
        </p:sp>
        <p:sp>
          <p:nvSpPr>
            <p:cNvPr id="37" name="TextBox 36"/>
            <p:cNvSpPr txBox="1"/>
            <p:nvPr/>
          </p:nvSpPr>
          <p:spPr>
            <a:xfrm>
              <a:off x="4080067" y="5939133"/>
              <a:ext cx="1715386" cy="369332"/>
            </a:xfrm>
            <a:prstGeom prst="rect">
              <a:avLst/>
            </a:prstGeom>
            <a:noFill/>
          </p:spPr>
          <p:txBody>
            <a:bodyPr wrap="square" rtlCol="0">
              <a:spAutoFit/>
            </a:bodyPr>
            <a:lstStyle/>
            <a:p>
              <a:r>
                <a:rPr lang="en-US" b="1" dirty="0">
                  <a:latin typeface="+mj-lt"/>
                </a:rPr>
                <a:t>7.5 MTCO2e</a:t>
              </a:r>
            </a:p>
          </p:txBody>
        </p:sp>
        <p:sp>
          <p:nvSpPr>
            <p:cNvPr id="38" name="TextBox 37"/>
            <p:cNvSpPr txBox="1"/>
            <p:nvPr/>
          </p:nvSpPr>
          <p:spPr>
            <a:xfrm>
              <a:off x="6800407" y="5948486"/>
              <a:ext cx="1715386" cy="369332"/>
            </a:xfrm>
            <a:prstGeom prst="rect">
              <a:avLst/>
            </a:prstGeom>
            <a:noFill/>
          </p:spPr>
          <p:txBody>
            <a:bodyPr wrap="square" rtlCol="0">
              <a:spAutoFit/>
            </a:bodyPr>
            <a:lstStyle/>
            <a:p>
              <a:r>
                <a:rPr lang="en-US" b="1" dirty="0">
                  <a:latin typeface="+mj-lt"/>
                </a:rPr>
                <a:t>7.3 MTCO2e</a:t>
              </a:r>
            </a:p>
          </p:txBody>
        </p:sp>
      </p:grpSp>
      <p:graphicFrame>
        <p:nvGraphicFramePr>
          <p:cNvPr id="27" name="Chart 26"/>
          <p:cNvGraphicFramePr>
            <a:graphicFrameLocks/>
          </p:cNvGraphicFramePr>
          <p:nvPr>
            <p:extLst>
              <p:ext uri="{D42A27DB-BD31-4B8C-83A1-F6EECF244321}">
                <p14:modId xmlns:p14="http://schemas.microsoft.com/office/powerpoint/2010/main" val="1728058868"/>
              </p:ext>
            </p:extLst>
          </p:nvPr>
        </p:nvGraphicFramePr>
        <p:xfrm>
          <a:off x="3107673" y="2814514"/>
          <a:ext cx="3050574" cy="3213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901786184"/>
              </p:ext>
            </p:extLst>
          </p:nvPr>
        </p:nvGraphicFramePr>
        <p:xfrm>
          <a:off x="1952294" y="2699852"/>
          <a:ext cx="5134306" cy="2995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p:cNvGraphicFramePr>
          <p:nvPr>
            <p:extLst>
              <p:ext uri="{D42A27DB-BD31-4B8C-83A1-F6EECF244321}">
                <p14:modId xmlns:p14="http://schemas.microsoft.com/office/powerpoint/2010/main" val="3173096011"/>
              </p:ext>
            </p:extLst>
          </p:nvPr>
        </p:nvGraphicFramePr>
        <p:xfrm>
          <a:off x="1545253" y="5564311"/>
          <a:ext cx="6277670" cy="384051"/>
        </p:xfrm>
        <a:graphic>
          <a:graphicData uri="http://schemas.openxmlformats.org/drawingml/2006/chart">
            <c:chart xmlns:c="http://schemas.openxmlformats.org/drawingml/2006/chart" xmlns:r="http://schemas.openxmlformats.org/officeDocument/2006/relationships" r:id="rId5"/>
          </a:graphicData>
        </a:graphic>
      </p:graphicFrame>
      <p:grpSp>
        <p:nvGrpSpPr>
          <p:cNvPr id="6" name="Group 5"/>
          <p:cNvGrpSpPr/>
          <p:nvPr/>
        </p:nvGrpSpPr>
        <p:grpSpPr>
          <a:xfrm>
            <a:off x="0" y="318195"/>
            <a:ext cx="9144000" cy="6539805"/>
            <a:chOff x="0" y="318195"/>
            <a:chExt cx="9144000" cy="6539805"/>
          </a:xfrm>
        </p:grpSpPr>
        <p:grpSp>
          <p:nvGrpSpPr>
            <p:cNvPr id="5" name="Group 4"/>
            <p:cNvGrpSpPr/>
            <p:nvPr/>
          </p:nvGrpSpPr>
          <p:grpSpPr>
            <a:xfrm>
              <a:off x="457200" y="318195"/>
              <a:ext cx="8229600" cy="736840"/>
              <a:chOff x="457200" y="318195"/>
              <a:chExt cx="8229600" cy="736840"/>
            </a:xfrm>
          </p:grpSpPr>
          <p:cxnSp>
            <p:nvCxnSpPr>
              <p:cNvPr id="24" name="Straight Connector 23"/>
              <p:cNvCxnSpPr/>
              <p:nvPr/>
            </p:nvCxnSpPr>
            <p:spPr>
              <a:xfrm>
                <a:off x="577880" y="1009485"/>
                <a:ext cx="55803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500" kern="0" spc="-150" dirty="0"/>
                  <a:t>GREEN BUILDING PROGRESS</a:t>
                </a:r>
              </a:p>
            </p:txBody>
          </p:sp>
        </p:grpSp>
        <p:grpSp>
          <p:nvGrpSpPr>
            <p:cNvPr id="39" name="Group 38"/>
            <p:cNvGrpSpPr/>
            <p:nvPr/>
          </p:nvGrpSpPr>
          <p:grpSpPr>
            <a:xfrm>
              <a:off x="0" y="6317818"/>
              <a:ext cx="9144000" cy="540182"/>
              <a:chOff x="0" y="6317818"/>
              <a:chExt cx="9144000" cy="540182"/>
            </a:xfrm>
          </p:grpSpPr>
          <p:sp>
            <p:nvSpPr>
              <p:cNvPr id="40" name="Rectangle 39"/>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TextBox 40"/>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42" name="Picture 4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35" name="Chart 34"/>
          <p:cNvGraphicFramePr>
            <a:graphicFrameLocks/>
          </p:cNvGraphicFramePr>
          <p:nvPr>
            <p:extLst>
              <p:ext uri="{D42A27DB-BD31-4B8C-83A1-F6EECF244321}">
                <p14:modId xmlns:p14="http://schemas.microsoft.com/office/powerpoint/2010/main" val="3383746469"/>
              </p:ext>
            </p:extLst>
          </p:nvPr>
        </p:nvGraphicFramePr>
        <p:xfrm>
          <a:off x="5148075" y="2646692"/>
          <a:ext cx="4638675" cy="29765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Chart 42"/>
          <p:cNvGraphicFramePr>
            <a:graphicFrameLocks/>
          </p:cNvGraphicFramePr>
          <p:nvPr>
            <p:extLst>
              <p:ext uri="{D42A27DB-BD31-4B8C-83A1-F6EECF244321}">
                <p14:modId xmlns:p14="http://schemas.microsoft.com/office/powerpoint/2010/main" val="3432368017"/>
              </p:ext>
            </p:extLst>
          </p:nvPr>
        </p:nvGraphicFramePr>
        <p:xfrm>
          <a:off x="2166911" y="2632178"/>
          <a:ext cx="4572000" cy="299561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5" name="Chart 44"/>
          <p:cNvGraphicFramePr>
            <a:graphicFrameLocks/>
          </p:cNvGraphicFramePr>
          <p:nvPr>
            <p:extLst>
              <p:ext uri="{D42A27DB-BD31-4B8C-83A1-F6EECF244321}">
                <p14:modId xmlns:p14="http://schemas.microsoft.com/office/powerpoint/2010/main" val="585306514"/>
              </p:ext>
            </p:extLst>
          </p:nvPr>
        </p:nvGraphicFramePr>
        <p:xfrm>
          <a:off x="-871754" y="2852925"/>
          <a:ext cx="4531189" cy="2688350"/>
        </p:xfrm>
        <a:graphic>
          <a:graphicData uri="http://schemas.openxmlformats.org/drawingml/2006/chart">
            <c:chart xmlns:c="http://schemas.openxmlformats.org/drawingml/2006/chart" xmlns:r="http://schemas.openxmlformats.org/officeDocument/2006/relationships" r:id="rId9"/>
          </a:graphicData>
        </a:graphic>
      </p:graphicFrame>
      <p:sp>
        <p:nvSpPr>
          <p:cNvPr id="25" name="TextBox 24"/>
          <p:cNvSpPr txBox="1"/>
          <p:nvPr/>
        </p:nvSpPr>
        <p:spPr>
          <a:xfrm>
            <a:off x="15645" y="6429116"/>
            <a:ext cx="4900364" cy="276999"/>
          </a:xfrm>
          <a:prstGeom prst="rect">
            <a:avLst/>
          </a:prstGeom>
          <a:noFill/>
        </p:spPr>
        <p:txBody>
          <a:bodyPr wrap="square" rtlCol="0">
            <a:spAutoFit/>
          </a:bodyPr>
          <a:lstStyle/>
          <a:p>
            <a:pPr algn="r"/>
            <a:r>
              <a:rPr lang="en-US" sz="1200" b="1" dirty="0">
                <a:solidFill>
                  <a:schemeClr val="bg1"/>
                </a:solidFill>
                <a:latin typeface="+mj-lt"/>
              </a:rPr>
              <a:t>Data received from DOEE’S Urban Sustainability Administration</a:t>
            </a:r>
          </a:p>
        </p:txBody>
      </p:sp>
    </p:spTree>
    <p:extLst>
      <p:ext uri="{BB962C8B-B14F-4D97-AF65-F5344CB8AC3E}">
        <p14:creationId xmlns:p14="http://schemas.microsoft.com/office/powerpoint/2010/main" val="88176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264761" y="1086295"/>
            <a:ext cx="4531789" cy="460860"/>
            <a:chOff x="4749827" y="1331593"/>
            <a:chExt cx="3973485" cy="447729"/>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1245" y="1331593"/>
              <a:ext cx="406336" cy="406338"/>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827" y="1355635"/>
              <a:ext cx="394507" cy="394509"/>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860" y="1350336"/>
              <a:ext cx="414808" cy="414808"/>
            </a:xfrm>
            <a:prstGeom prst="rect">
              <a:avLst/>
            </a:prstGeom>
          </p:spPr>
        </p:pic>
        <p:pic>
          <p:nvPicPr>
            <p:cNvPr id="34" name="Picture 3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49493" y="1370406"/>
              <a:ext cx="414808" cy="408916"/>
            </a:xfrm>
            <a:prstGeom prst="rect">
              <a:avLst/>
            </a:prstGeom>
          </p:spPr>
        </p:pic>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7498" y="1343311"/>
              <a:ext cx="417090" cy="417090"/>
            </a:xfrm>
            <a:prstGeom prst="rect">
              <a:avLst/>
            </a:prstGeom>
          </p:spPr>
        </p:pic>
        <p:sp>
          <p:nvSpPr>
            <p:cNvPr id="2" name="Oval 1"/>
            <p:cNvSpPr/>
            <p:nvPr/>
          </p:nvSpPr>
          <p:spPr>
            <a:xfrm>
              <a:off x="8337883" y="1377377"/>
              <a:ext cx="385429" cy="37192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12" name="Group 11"/>
          <p:cNvGrpSpPr/>
          <p:nvPr/>
        </p:nvGrpSpPr>
        <p:grpSpPr>
          <a:xfrm>
            <a:off x="-1" y="318195"/>
            <a:ext cx="9144001" cy="6539805"/>
            <a:chOff x="-1" y="318195"/>
            <a:chExt cx="9144001" cy="6539805"/>
          </a:xfrm>
        </p:grpSpPr>
        <p:grpSp>
          <p:nvGrpSpPr>
            <p:cNvPr id="13" name="Group 12"/>
            <p:cNvGrpSpPr/>
            <p:nvPr/>
          </p:nvGrpSpPr>
          <p:grpSpPr>
            <a:xfrm>
              <a:off x="-1" y="318195"/>
              <a:ext cx="9143999" cy="736840"/>
              <a:chOff x="-1" y="318195"/>
              <a:chExt cx="9143999" cy="736840"/>
            </a:xfrm>
          </p:grpSpPr>
          <p:cxnSp>
            <p:nvCxnSpPr>
              <p:cNvPr id="18" name="Straight Connector 17"/>
              <p:cNvCxnSpPr>
                <a:cxnSpLocks/>
              </p:cNvCxnSpPr>
              <p:nvPr/>
            </p:nvCxnSpPr>
            <p:spPr>
              <a:xfrm>
                <a:off x="309045" y="971082"/>
                <a:ext cx="848750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 y="318195"/>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GREEN BUILDING GRANT PROGRAM</a:t>
                </a:r>
              </a:p>
            </p:txBody>
          </p:sp>
        </p:grpSp>
        <p:grpSp>
          <p:nvGrpSpPr>
            <p:cNvPr id="14" name="Group 13"/>
            <p:cNvGrpSpPr/>
            <p:nvPr/>
          </p:nvGrpSpPr>
          <p:grpSpPr>
            <a:xfrm>
              <a:off x="0" y="6317818"/>
              <a:ext cx="9144000" cy="540182"/>
              <a:chOff x="0" y="6317818"/>
              <a:chExt cx="9144000" cy="540182"/>
            </a:xfrm>
          </p:grpSpPr>
          <p:sp>
            <p:nvSpPr>
              <p:cNvPr id="15" name="Rectangle 14"/>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24" name="Table 23"/>
          <p:cNvGraphicFramePr>
            <a:graphicFrameLocks noGrp="1"/>
          </p:cNvGraphicFramePr>
          <p:nvPr>
            <p:extLst>
              <p:ext uri="{D42A27DB-BD31-4B8C-83A1-F6EECF244321}">
                <p14:modId xmlns:p14="http://schemas.microsoft.com/office/powerpoint/2010/main" val="2582778534"/>
              </p:ext>
            </p:extLst>
          </p:nvPr>
        </p:nvGraphicFramePr>
        <p:xfrm>
          <a:off x="193830" y="1623965"/>
          <a:ext cx="8727666" cy="4626078"/>
        </p:xfrm>
        <a:graphic>
          <a:graphicData uri="http://schemas.openxmlformats.org/drawingml/2006/table">
            <a:tbl>
              <a:tblPr/>
              <a:tblGrid>
                <a:gridCol w="248834">
                  <a:extLst>
                    <a:ext uri="{9D8B030D-6E8A-4147-A177-3AD203B41FA5}">
                      <a16:colId xmlns:a16="http://schemas.microsoft.com/office/drawing/2014/main" val="20000"/>
                    </a:ext>
                  </a:extLst>
                </a:gridCol>
                <a:gridCol w="282628">
                  <a:extLst>
                    <a:ext uri="{9D8B030D-6E8A-4147-A177-3AD203B41FA5}">
                      <a16:colId xmlns:a16="http://schemas.microsoft.com/office/drawing/2014/main" val="20001"/>
                    </a:ext>
                  </a:extLst>
                </a:gridCol>
                <a:gridCol w="3403820">
                  <a:extLst>
                    <a:ext uri="{9D8B030D-6E8A-4147-A177-3AD203B41FA5}">
                      <a16:colId xmlns:a16="http://schemas.microsoft.com/office/drawing/2014/main" val="20002"/>
                    </a:ext>
                  </a:extLst>
                </a:gridCol>
                <a:gridCol w="774154">
                  <a:extLst>
                    <a:ext uri="{9D8B030D-6E8A-4147-A177-3AD203B41FA5}">
                      <a16:colId xmlns:a16="http://schemas.microsoft.com/office/drawing/2014/main" val="20003"/>
                    </a:ext>
                  </a:extLst>
                </a:gridCol>
                <a:gridCol w="798731">
                  <a:extLst>
                    <a:ext uri="{9D8B030D-6E8A-4147-A177-3AD203B41FA5}">
                      <a16:colId xmlns:a16="http://schemas.microsoft.com/office/drawing/2014/main" val="20004"/>
                    </a:ext>
                  </a:extLst>
                </a:gridCol>
                <a:gridCol w="675066">
                  <a:extLst>
                    <a:ext uri="{9D8B030D-6E8A-4147-A177-3AD203B41FA5}">
                      <a16:colId xmlns:a16="http://schemas.microsoft.com/office/drawing/2014/main" val="20005"/>
                    </a:ext>
                  </a:extLst>
                </a:gridCol>
                <a:gridCol w="750362">
                  <a:extLst>
                    <a:ext uri="{9D8B030D-6E8A-4147-A177-3AD203B41FA5}">
                      <a16:colId xmlns:a16="http://schemas.microsoft.com/office/drawing/2014/main" val="20006"/>
                    </a:ext>
                  </a:extLst>
                </a:gridCol>
                <a:gridCol w="952437">
                  <a:extLst>
                    <a:ext uri="{9D8B030D-6E8A-4147-A177-3AD203B41FA5}">
                      <a16:colId xmlns:a16="http://schemas.microsoft.com/office/drawing/2014/main" val="20007"/>
                    </a:ext>
                  </a:extLst>
                </a:gridCol>
                <a:gridCol w="841634">
                  <a:extLst>
                    <a:ext uri="{9D8B030D-6E8A-4147-A177-3AD203B41FA5}">
                      <a16:colId xmlns:a16="http://schemas.microsoft.com/office/drawing/2014/main" val="20008"/>
                    </a:ext>
                  </a:extLst>
                </a:gridCol>
              </a:tblGrid>
              <a:tr h="655854">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mj-lt"/>
                        </a:rPr>
                        <a:t>Research</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200" b="1" i="0" u="none" strike="noStrike" dirty="0">
                          <a:solidFill>
                            <a:srgbClr val="000000"/>
                          </a:solidFill>
                          <a:effectLst/>
                          <a:latin typeface="+mj-lt"/>
                        </a:rPr>
                        <a:t>Educate</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ctr" fontAlgn="ctr"/>
                      <a:r>
                        <a:rPr lang="en-US" sz="1200" b="1" i="0" u="none" strike="noStrike" dirty="0">
                          <a:solidFill>
                            <a:srgbClr val="000000"/>
                          </a:solidFill>
                          <a:effectLst/>
                          <a:latin typeface="+mj-lt"/>
                        </a:rPr>
                        <a:t>Engage</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200" b="1" i="0" u="none" strike="noStrike" dirty="0">
                          <a:solidFill>
                            <a:srgbClr val="000000"/>
                          </a:solidFill>
                          <a:effectLst/>
                          <a:latin typeface="+mj-lt"/>
                        </a:rPr>
                        <a:t>Innovate</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1200" b="1" i="0" u="none" strike="noStrike" dirty="0">
                          <a:solidFill>
                            <a:srgbClr val="000000"/>
                          </a:solidFill>
                          <a:effectLst/>
                          <a:latin typeface="+mj-lt"/>
                        </a:rPr>
                        <a:t>Implement</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sz="1200" b="1" i="0" u="none" strike="noStrike" dirty="0">
                          <a:solidFill>
                            <a:srgbClr val="000000"/>
                          </a:solidFill>
                          <a:effectLst/>
                          <a:latin typeface="+mj-lt"/>
                        </a:rPr>
                        <a:t> Total </a:t>
                      </a:r>
                      <a:br>
                        <a:rPr lang="en-US" sz="1200" b="1" i="0" u="none" strike="noStrike" dirty="0">
                          <a:solidFill>
                            <a:srgbClr val="000000"/>
                          </a:solidFill>
                          <a:effectLst/>
                          <a:latin typeface="+mj-lt"/>
                        </a:rPr>
                      </a:br>
                      <a:r>
                        <a:rPr lang="en-US" sz="1200" b="1" i="0" u="none" strike="noStrike" dirty="0">
                          <a:solidFill>
                            <a:srgbClr val="000000"/>
                          </a:solidFill>
                          <a:effectLst/>
                          <a:latin typeface="+mj-lt"/>
                        </a:rPr>
                        <a:t>Award </a:t>
                      </a:r>
                    </a:p>
                  </a:txBody>
                  <a:tcPr marL="8693" marR="8693" marT="869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00"/>
                  </a:ext>
                </a:extLst>
              </a:tr>
              <a:tr h="366758">
                <a:tc rowSpan="3">
                  <a:txBody>
                    <a:bodyPr/>
                    <a:lstStyle/>
                    <a:p>
                      <a:pPr algn="ctr" fontAlgn="ctr"/>
                      <a:r>
                        <a:rPr lang="en-US" sz="1400" b="1" i="0" u="none" strike="noStrike" dirty="0">
                          <a:solidFill>
                            <a:srgbClr val="000000"/>
                          </a:solidFill>
                          <a:effectLst/>
                          <a:latin typeface="+mj-lt"/>
                        </a:rPr>
                        <a:t>2017</a:t>
                      </a:r>
                    </a:p>
                  </a:txBody>
                  <a:tcPr marL="8693" marR="8693" marT="8693"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fontAlgn="b"/>
                      <a:r>
                        <a:rPr lang="en-US" sz="900" b="0" i="0" u="none" strike="noStrike" dirty="0">
                          <a:solidFill>
                            <a:srgbClr val="000000"/>
                          </a:solidFill>
                          <a:effectLst/>
                          <a:latin typeface="+mj-lt"/>
                        </a:rPr>
                        <a:t> </a:t>
                      </a:r>
                    </a:p>
                  </a:txBody>
                  <a:tcPr marL="8693" marR="8693" marT="869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j-lt"/>
                        </a:rPr>
                        <a:t>Microgrid Feasibility Study (began</a:t>
                      </a:r>
                      <a:r>
                        <a:rPr lang="en-US" sz="1400" b="0" i="0" u="none" strike="noStrike" baseline="0" dirty="0">
                          <a:solidFill>
                            <a:srgbClr val="000000"/>
                          </a:solidFill>
                          <a:effectLst/>
                          <a:latin typeface="+mj-lt"/>
                        </a:rPr>
                        <a:t> in </a:t>
                      </a:r>
                      <a:r>
                        <a:rPr lang="en-US" sz="1400" b="0" i="0" u="none" strike="noStrike" dirty="0">
                          <a:solidFill>
                            <a:srgbClr val="000000"/>
                          </a:solidFill>
                          <a:effectLst/>
                          <a:latin typeface="+mj-lt"/>
                        </a:rPr>
                        <a:t>2016)</a:t>
                      </a:r>
                    </a:p>
                  </a:txBody>
                  <a:tcPr marL="8693" marR="8693" marT="869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$300,000</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4962">
                <a:tc vMerge="1">
                  <a:txBody>
                    <a:bodyPr/>
                    <a:lstStyle/>
                    <a:p>
                      <a:endParaRPr lang="en-US"/>
                    </a:p>
                  </a:txBody>
                  <a:tcPr/>
                </a:tc>
                <a:tc>
                  <a:txBody>
                    <a:bodyPr/>
                    <a:lstStyle/>
                    <a:p>
                      <a:pPr algn="l" fontAlgn="b"/>
                      <a:r>
                        <a:rPr lang="en-US" sz="900" b="0" i="0" u="none" strike="noStrike" dirty="0">
                          <a:solidFill>
                            <a:srgbClr val="000000"/>
                          </a:solidFill>
                          <a:effectLst/>
                          <a:latin typeface="+mj-lt"/>
                        </a:rPr>
                        <a:t> </a:t>
                      </a:r>
                    </a:p>
                  </a:txBody>
                  <a:tcPr marL="8693" marR="8693" marT="869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j-lt"/>
                        </a:rPr>
                        <a:t>Sustainable Community Planning </a:t>
                      </a:r>
                      <a:br>
                        <a:rPr lang="en-US" sz="1400" b="0" i="0" u="none" strike="noStrike" dirty="0">
                          <a:solidFill>
                            <a:srgbClr val="000000"/>
                          </a:solidFill>
                          <a:effectLst/>
                          <a:latin typeface="+mj-lt"/>
                        </a:rPr>
                      </a:br>
                      <a:r>
                        <a:rPr lang="en-US" sz="1400" b="0" i="0" u="none" strike="noStrike" dirty="0">
                          <a:solidFill>
                            <a:srgbClr val="000000"/>
                          </a:solidFill>
                          <a:effectLst/>
                          <a:latin typeface="+mj-lt"/>
                        </a:rPr>
                        <a:t>(began</a:t>
                      </a:r>
                      <a:r>
                        <a:rPr lang="en-US" sz="1400" b="0" i="0" u="none" strike="noStrike" baseline="0" dirty="0">
                          <a:solidFill>
                            <a:srgbClr val="000000"/>
                          </a:solidFill>
                          <a:effectLst/>
                          <a:latin typeface="+mj-lt"/>
                        </a:rPr>
                        <a:t> in </a:t>
                      </a:r>
                      <a:r>
                        <a:rPr lang="en-US" sz="1400" b="0" i="0" u="none" strike="noStrike" dirty="0">
                          <a:solidFill>
                            <a:srgbClr val="000000"/>
                          </a:solidFill>
                          <a:effectLst/>
                          <a:latin typeface="+mj-lt"/>
                        </a:rPr>
                        <a:t>2016)</a:t>
                      </a:r>
                    </a:p>
                  </a:txBody>
                  <a:tcPr marL="8693" marR="8693" marT="869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$237,452</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927">
                <a:tc vMerge="1">
                  <a:txBody>
                    <a:bodyPr/>
                    <a:lstStyle/>
                    <a:p>
                      <a:endParaRPr lang="en-US"/>
                    </a:p>
                  </a:txBody>
                  <a:tcPr/>
                </a:tc>
                <a:tc>
                  <a:txBody>
                    <a:bodyPr/>
                    <a:lstStyle/>
                    <a:p>
                      <a:pPr algn="l" fontAlgn="b"/>
                      <a:r>
                        <a:rPr lang="en-US" sz="900" b="0" i="0" u="none" strike="noStrike" dirty="0">
                          <a:solidFill>
                            <a:srgbClr val="000000"/>
                          </a:solidFill>
                          <a:effectLst/>
                          <a:latin typeface="+mj-lt"/>
                        </a:rPr>
                        <a:t> </a:t>
                      </a:r>
                    </a:p>
                  </a:txBody>
                  <a:tcPr marL="8693" marR="8693" marT="8693"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mj-lt"/>
                        </a:rPr>
                        <a:t>Historic Building Sustainability Guidelines</a:t>
                      </a:r>
                    </a:p>
                  </a:txBody>
                  <a:tcPr marL="8693" marR="8693" marT="8693"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$139,980</a:t>
                      </a:r>
                    </a:p>
                  </a:txBody>
                  <a:tcPr marL="8693" marR="8693" marT="869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6730">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en-US" sz="1400" b="1" i="0" u="none" strike="noStrike" dirty="0">
                          <a:solidFill>
                            <a:srgbClr val="000000"/>
                          </a:solidFill>
                          <a:effectLst/>
                          <a:latin typeface="+mj-lt"/>
                        </a:rPr>
                        <a:t>2018</a:t>
                      </a:r>
                    </a:p>
                  </a:txBody>
                  <a:tcPr marL="8693" marR="8693" marT="8693"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l" fontAlgn="ctr"/>
                      <a:r>
                        <a:rPr lang="en-US" sz="1400" b="0" i="0" u="none" strike="noStrike" dirty="0">
                          <a:solidFill>
                            <a:srgbClr val="000000"/>
                          </a:solidFill>
                          <a:effectLst/>
                          <a:latin typeface="+mj-lt"/>
                        </a:rPr>
                        <a:t>  Tools for Deep Green Building in DC</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$100,000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2392">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ctr"/>
                      <a:r>
                        <a:rPr lang="en-US" sz="1400" b="0" i="0" u="none" strike="noStrike" dirty="0">
                          <a:solidFill>
                            <a:srgbClr val="000000"/>
                          </a:solidFill>
                          <a:effectLst/>
                          <a:latin typeface="+mj-lt"/>
                        </a:rPr>
                        <a:t>  Climate Ready DC - Resilient Design   </a:t>
                      </a:r>
                      <a:br>
                        <a:rPr lang="en-US" sz="1400" b="0" i="0" u="none" strike="noStrike" dirty="0">
                          <a:solidFill>
                            <a:srgbClr val="000000"/>
                          </a:solidFill>
                          <a:effectLst/>
                          <a:latin typeface="+mj-lt"/>
                        </a:rPr>
                      </a:br>
                      <a:r>
                        <a:rPr lang="en-US" sz="1400" b="0" i="0" u="none" strike="noStrike" dirty="0">
                          <a:solidFill>
                            <a:srgbClr val="000000"/>
                          </a:solidFill>
                          <a:effectLst/>
                          <a:latin typeface="+mj-lt"/>
                        </a:rPr>
                        <a:t>  Guidelines</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$90,000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44222">
                <a:tc>
                  <a:txBody>
                    <a:bodyPr/>
                    <a:lstStyle/>
                    <a:p>
                      <a:pPr algn="ctr" fontAlgn="ctr"/>
                      <a:endParaRPr lang="en-US" sz="1200" b="0" i="0" u="none" strike="noStrike" dirty="0">
                        <a:solidFill>
                          <a:srgbClr val="000000"/>
                        </a:solidFill>
                        <a:effectLst/>
                        <a:latin typeface="+mj-lt"/>
                      </a:endParaRPr>
                    </a:p>
                  </a:txBody>
                  <a:tcPr marL="8693" marR="8693" marT="8693" marB="0" vert="vert27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ctr"/>
                      <a:r>
                        <a:rPr lang="en-US" sz="1400" b="0" i="0" u="none" strike="noStrike" dirty="0">
                          <a:solidFill>
                            <a:srgbClr val="000000"/>
                          </a:solidFill>
                          <a:effectLst/>
                          <a:latin typeface="+mj-lt"/>
                        </a:rPr>
                        <a:t>  Sustainable DC 2.0 - Technical Analysis</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$80,000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5207">
                <a:tc>
                  <a:txBody>
                    <a:bodyPr/>
                    <a:lstStyle/>
                    <a:p>
                      <a:pPr algn="ctr" fontAlgn="ctr"/>
                      <a:endParaRPr lang="en-US" sz="1200" b="0" i="0" u="none" strike="noStrike" dirty="0">
                        <a:solidFill>
                          <a:srgbClr val="000000"/>
                        </a:solidFill>
                        <a:effectLst/>
                        <a:latin typeface="+mj-lt"/>
                      </a:endParaRPr>
                    </a:p>
                  </a:txBody>
                  <a:tcPr marL="8693" marR="8693" marT="8693" marB="0" vert="vert27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ctr"/>
                      <a:r>
                        <a:rPr lang="en-US" sz="1400" b="0" i="0" u="none" strike="noStrike" dirty="0">
                          <a:solidFill>
                            <a:srgbClr val="000000"/>
                          </a:solidFill>
                          <a:effectLst/>
                          <a:latin typeface="+mj-lt"/>
                        </a:rPr>
                        <a:t>  Urban Heat Island Mapping</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X</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 </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mj-lt"/>
                        </a:rPr>
                        <a:t>$25,000</a:t>
                      </a:r>
                    </a:p>
                  </a:txBody>
                  <a:tcPr marL="8693" marR="8693" marT="8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55885">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a:noFill/>
                    </a:lnR>
                    <a:lnT>
                      <a:noFill/>
                    </a:lnT>
                    <a:lnB>
                      <a:noFill/>
                    </a:lnB>
                  </a:tcPr>
                </a:tc>
                <a:tc>
                  <a:txBody>
                    <a:bodyPr/>
                    <a:lstStyle/>
                    <a:p>
                      <a:pPr algn="l" fontAlgn="b"/>
                      <a:endParaRPr lang="en-US" sz="900" b="0" i="0" u="none" strike="noStrike" dirty="0">
                        <a:solidFill>
                          <a:srgbClr val="000000"/>
                        </a:solidFill>
                        <a:effectLst/>
                        <a:latin typeface="+mj-lt"/>
                      </a:endParaRPr>
                    </a:p>
                  </a:txBody>
                  <a:tcPr marL="8693" marR="8693" marT="869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1400" b="0" i="0" u="none" strike="noStrike" dirty="0">
                        <a:solidFill>
                          <a:srgbClr val="000000"/>
                        </a:solidFill>
                        <a:effectLst/>
                        <a:latin typeface="+mj-lt"/>
                      </a:endParaRPr>
                    </a:p>
                  </a:txBody>
                  <a:tcPr marL="8693" marR="8693" marT="8693"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mj-lt"/>
                      </a:endParaRP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mj-lt"/>
                      </a:endParaRP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mj-lt"/>
                      </a:endParaRP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mj-lt"/>
                      </a:endParaRPr>
                    </a:p>
                  </a:txBody>
                  <a:tcPr marL="8693" marR="8693" marT="869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mj-lt"/>
                      </a:endParaRPr>
                    </a:p>
                  </a:txBody>
                  <a:tcPr marL="8693" marR="8693" marT="8693"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mj-lt"/>
                        </a:rPr>
                        <a:t>$972,432</a:t>
                      </a:r>
                    </a:p>
                  </a:txBody>
                  <a:tcPr marL="8693" marR="8693" marT="8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86166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31244458"/>
              </p:ext>
            </p:extLst>
          </p:nvPr>
        </p:nvGraphicFramePr>
        <p:xfrm>
          <a:off x="117020" y="126170"/>
          <a:ext cx="896346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677778" y="1467994"/>
            <a:ext cx="725518" cy="276999"/>
          </a:xfrm>
          <a:prstGeom prst="rect">
            <a:avLst/>
          </a:prstGeom>
          <a:noFill/>
        </p:spPr>
        <p:txBody>
          <a:bodyPr wrap="square" rtlCol="0">
            <a:spAutoFit/>
          </a:bodyPr>
          <a:lstStyle/>
          <a:p>
            <a:pPr algn="ctr"/>
            <a:r>
              <a:rPr lang="en-US" sz="1200" b="1" dirty="0">
                <a:latin typeface="+mj-lt"/>
              </a:rPr>
              <a:t>2018</a:t>
            </a:r>
          </a:p>
        </p:txBody>
      </p:sp>
      <p:sp>
        <p:nvSpPr>
          <p:cNvPr id="43" name="TextBox 42"/>
          <p:cNvSpPr txBox="1"/>
          <p:nvPr/>
        </p:nvSpPr>
        <p:spPr>
          <a:xfrm>
            <a:off x="280689" y="2848181"/>
            <a:ext cx="1519695" cy="2462213"/>
          </a:xfrm>
          <a:prstGeom prst="rect">
            <a:avLst/>
          </a:prstGeom>
          <a:noFill/>
        </p:spPr>
        <p:txBody>
          <a:bodyPr wrap="square" rtlCol="0">
            <a:spAutoFit/>
          </a:bodyPr>
          <a:lstStyle/>
          <a:p>
            <a:r>
              <a:rPr lang="en-US" sz="1400" dirty="0">
                <a:latin typeface="+mj-lt"/>
              </a:rPr>
              <a:t>Moves towards net zero emissions for new construction and energy retrofits for existing buildings. Green Bank established.</a:t>
            </a:r>
            <a:endParaRPr lang="en-US" sz="1400" dirty="0">
              <a:solidFill>
                <a:schemeClr val="accent6"/>
              </a:solidFill>
              <a:latin typeface="+mj-lt"/>
            </a:endParaRPr>
          </a:p>
        </p:txBody>
      </p:sp>
      <p:sp>
        <p:nvSpPr>
          <p:cNvPr id="21" name="TextBox 20"/>
          <p:cNvSpPr txBox="1"/>
          <p:nvPr/>
        </p:nvSpPr>
        <p:spPr>
          <a:xfrm>
            <a:off x="5932317" y="1467997"/>
            <a:ext cx="762000" cy="276999"/>
          </a:xfrm>
          <a:prstGeom prst="rect">
            <a:avLst/>
          </a:prstGeom>
          <a:noFill/>
        </p:spPr>
        <p:txBody>
          <a:bodyPr wrap="square" rtlCol="0">
            <a:spAutoFit/>
          </a:bodyPr>
          <a:lstStyle/>
          <a:p>
            <a:pPr algn="ctr"/>
            <a:r>
              <a:rPr lang="en-US" sz="1200" b="1" dirty="0">
                <a:latin typeface="+mj-lt"/>
              </a:rPr>
              <a:t>2026</a:t>
            </a:r>
          </a:p>
        </p:txBody>
      </p:sp>
      <p:cxnSp>
        <p:nvCxnSpPr>
          <p:cNvPr id="55" name="Straight Connector 54"/>
          <p:cNvCxnSpPr>
            <a:cxnSpLocks/>
          </p:cNvCxnSpPr>
          <p:nvPr/>
        </p:nvCxnSpPr>
        <p:spPr>
          <a:xfrm flipV="1">
            <a:off x="188981" y="2679748"/>
            <a:ext cx="0" cy="2515882"/>
          </a:xfrm>
          <a:prstGeom prst="line">
            <a:avLst/>
          </a:prstGeom>
          <a:ln>
            <a:solidFill>
              <a:schemeClr val="accent4">
                <a:lumMod val="75000"/>
              </a:schemeClr>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a:cxnSpLocks/>
          </p:cNvCxnSpPr>
          <p:nvPr/>
        </p:nvCxnSpPr>
        <p:spPr>
          <a:xfrm flipV="1">
            <a:off x="2035113" y="2621299"/>
            <a:ext cx="1" cy="1959851"/>
          </a:xfrm>
          <a:prstGeom prst="line">
            <a:avLst/>
          </a:prstGeom>
          <a:ln>
            <a:solidFill>
              <a:schemeClr val="accent3"/>
            </a:solidFill>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23" name="TextBox 22"/>
          <p:cNvSpPr txBox="1"/>
          <p:nvPr/>
        </p:nvSpPr>
        <p:spPr>
          <a:xfrm>
            <a:off x="2035113" y="2848181"/>
            <a:ext cx="1675061" cy="1815882"/>
          </a:xfrm>
          <a:prstGeom prst="rect">
            <a:avLst/>
          </a:prstGeom>
          <a:noFill/>
        </p:spPr>
        <p:txBody>
          <a:bodyPr wrap="square" rtlCol="0">
            <a:spAutoFit/>
          </a:bodyPr>
          <a:lstStyle/>
          <a:p>
            <a:r>
              <a:rPr lang="en-US" sz="1400" dirty="0">
                <a:latin typeface="+mj-lt"/>
              </a:rPr>
              <a:t>Updates D.C.’s city-wide sustainability plan to reflect changes in policies, programs and technologies.</a:t>
            </a:r>
            <a:endParaRPr lang="en-US" sz="1400" dirty="0">
              <a:solidFill>
                <a:schemeClr val="accent6"/>
              </a:solidFill>
              <a:latin typeface="+mj-lt"/>
            </a:endParaRPr>
          </a:p>
        </p:txBody>
      </p:sp>
      <p:sp>
        <p:nvSpPr>
          <p:cNvPr id="25" name="TextBox 24"/>
          <p:cNvSpPr txBox="1"/>
          <p:nvPr/>
        </p:nvSpPr>
        <p:spPr>
          <a:xfrm>
            <a:off x="7492078" y="1467995"/>
            <a:ext cx="762000" cy="276999"/>
          </a:xfrm>
          <a:prstGeom prst="rect">
            <a:avLst/>
          </a:prstGeom>
          <a:noFill/>
        </p:spPr>
        <p:txBody>
          <a:bodyPr wrap="square" rtlCol="0">
            <a:spAutoFit/>
          </a:bodyPr>
          <a:lstStyle/>
          <a:p>
            <a:pPr algn="ctr"/>
            <a:r>
              <a:rPr lang="en-US" sz="1200" b="1" dirty="0">
                <a:latin typeface="+mj-lt"/>
              </a:rPr>
              <a:t>2030 </a:t>
            </a:r>
          </a:p>
        </p:txBody>
      </p:sp>
      <p:sp>
        <p:nvSpPr>
          <p:cNvPr id="27" name="TextBox 26"/>
          <p:cNvSpPr txBox="1"/>
          <p:nvPr/>
        </p:nvSpPr>
        <p:spPr>
          <a:xfrm>
            <a:off x="5430207" y="2848181"/>
            <a:ext cx="1561308" cy="1600438"/>
          </a:xfrm>
          <a:prstGeom prst="rect">
            <a:avLst/>
          </a:prstGeom>
          <a:noFill/>
        </p:spPr>
        <p:txBody>
          <a:bodyPr wrap="square" rtlCol="0">
            <a:spAutoFit/>
          </a:bodyPr>
          <a:lstStyle/>
          <a:p>
            <a:r>
              <a:rPr lang="en-US" sz="1400" dirty="0">
                <a:latin typeface="+mj-lt"/>
              </a:rPr>
              <a:t>Building code updates to require all new buildings achieve net-zero energy use or better.</a:t>
            </a:r>
            <a:endParaRPr lang="en-US" sz="1400" dirty="0">
              <a:solidFill>
                <a:schemeClr val="accent6"/>
              </a:solidFill>
              <a:latin typeface="+mj-lt"/>
            </a:endParaRPr>
          </a:p>
        </p:txBody>
      </p:sp>
      <p:cxnSp>
        <p:nvCxnSpPr>
          <p:cNvPr id="28" name="Straight Connector 27"/>
          <p:cNvCxnSpPr>
            <a:cxnSpLocks/>
          </p:cNvCxnSpPr>
          <p:nvPr/>
        </p:nvCxnSpPr>
        <p:spPr>
          <a:xfrm flipV="1">
            <a:off x="5430207" y="2621300"/>
            <a:ext cx="0" cy="1827319"/>
          </a:xfrm>
          <a:prstGeom prst="line">
            <a:avLst/>
          </a:prstGeom>
          <a:ln>
            <a:solidFill>
              <a:schemeClr val="accent5"/>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212293" y="1467999"/>
            <a:ext cx="725518" cy="276999"/>
          </a:xfrm>
          <a:prstGeom prst="rect">
            <a:avLst/>
          </a:prstGeom>
          <a:noFill/>
        </p:spPr>
        <p:txBody>
          <a:bodyPr wrap="square" rtlCol="0">
            <a:spAutoFit/>
          </a:bodyPr>
          <a:lstStyle/>
          <a:p>
            <a:pPr algn="ctr"/>
            <a:r>
              <a:rPr lang="en-US" sz="1200" b="1" dirty="0">
                <a:latin typeface="+mj-lt"/>
              </a:rPr>
              <a:t>2021</a:t>
            </a:r>
          </a:p>
        </p:txBody>
      </p:sp>
      <p:cxnSp>
        <p:nvCxnSpPr>
          <p:cNvPr id="18" name="Straight Connector 17"/>
          <p:cNvCxnSpPr/>
          <p:nvPr/>
        </p:nvCxnSpPr>
        <p:spPr>
          <a:xfrm flipV="1">
            <a:off x="3710175" y="2596695"/>
            <a:ext cx="0" cy="2752555"/>
          </a:xfrm>
          <a:prstGeom prst="line">
            <a:avLst/>
          </a:prstGeom>
          <a:ln>
            <a:solidFill>
              <a:schemeClr val="accent4"/>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3710174" y="2848181"/>
            <a:ext cx="1489602" cy="2462213"/>
          </a:xfrm>
          <a:prstGeom prst="rect">
            <a:avLst/>
          </a:prstGeom>
          <a:noFill/>
        </p:spPr>
        <p:txBody>
          <a:bodyPr wrap="square" rtlCol="0">
            <a:spAutoFit/>
          </a:bodyPr>
          <a:lstStyle/>
          <a:p>
            <a:r>
              <a:rPr lang="en-US" sz="1400" dirty="0">
                <a:latin typeface="+mj-lt"/>
              </a:rPr>
              <a:t>Establishes minimum energy performance standards to lower site EUI and help the District meet short and long term climate goals.</a:t>
            </a:r>
            <a:endParaRPr lang="en-US" sz="1400" dirty="0">
              <a:solidFill>
                <a:schemeClr val="accent6"/>
              </a:solidFill>
              <a:latin typeface="+mj-lt"/>
            </a:endParaRPr>
          </a:p>
        </p:txBody>
      </p:sp>
      <p:sp>
        <p:nvSpPr>
          <p:cNvPr id="24" name="TextBox 23"/>
          <p:cNvSpPr txBox="1"/>
          <p:nvPr/>
        </p:nvSpPr>
        <p:spPr>
          <a:xfrm>
            <a:off x="2421342" y="1467993"/>
            <a:ext cx="725518" cy="276999"/>
          </a:xfrm>
          <a:prstGeom prst="rect">
            <a:avLst/>
          </a:prstGeom>
          <a:noFill/>
        </p:spPr>
        <p:txBody>
          <a:bodyPr wrap="square" rtlCol="0">
            <a:spAutoFit/>
          </a:bodyPr>
          <a:lstStyle/>
          <a:p>
            <a:pPr algn="ctr"/>
            <a:r>
              <a:rPr lang="en-US" sz="1200" b="1" dirty="0">
                <a:latin typeface="+mj-lt"/>
              </a:rPr>
              <a:t>2019</a:t>
            </a:r>
          </a:p>
        </p:txBody>
      </p:sp>
      <p:sp>
        <p:nvSpPr>
          <p:cNvPr id="26" name="TextBox 25"/>
          <p:cNvSpPr txBox="1"/>
          <p:nvPr/>
        </p:nvSpPr>
        <p:spPr>
          <a:xfrm>
            <a:off x="7228189" y="2848181"/>
            <a:ext cx="1275673" cy="1384995"/>
          </a:xfrm>
          <a:prstGeom prst="rect">
            <a:avLst/>
          </a:prstGeom>
          <a:noFill/>
        </p:spPr>
        <p:txBody>
          <a:bodyPr wrap="square" rtlCol="0">
            <a:spAutoFit/>
          </a:bodyPr>
          <a:lstStyle/>
          <a:p>
            <a:r>
              <a:rPr lang="en-US" sz="1400" dirty="0">
                <a:latin typeface="+mj-lt"/>
              </a:rPr>
              <a:t>Pledges that all new buildings will be net-zero carbon by 2030.</a:t>
            </a:r>
          </a:p>
        </p:txBody>
      </p:sp>
      <p:cxnSp>
        <p:nvCxnSpPr>
          <p:cNvPr id="29" name="Straight Connector 28"/>
          <p:cNvCxnSpPr>
            <a:cxnSpLocks/>
          </p:cNvCxnSpPr>
          <p:nvPr/>
        </p:nvCxnSpPr>
        <p:spPr>
          <a:xfrm flipV="1">
            <a:off x="7235242" y="2621299"/>
            <a:ext cx="0" cy="1568871"/>
          </a:xfrm>
          <a:prstGeom prst="line">
            <a:avLst/>
          </a:prstGeom>
          <a:ln>
            <a:solidFill>
              <a:schemeClr val="accent6"/>
            </a:solidFill>
            <a:headEnd type="none" w="med" len="med"/>
            <a:tailEnd type="arrow" w="med" len="med"/>
          </a:ln>
        </p:spPr>
        <p:style>
          <a:lnRef idx="2">
            <a:schemeClr val="accent6"/>
          </a:lnRef>
          <a:fillRef idx="0">
            <a:schemeClr val="accent6"/>
          </a:fillRef>
          <a:effectRef idx="1">
            <a:schemeClr val="accent6"/>
          </a:effectRef>
          <a:fontRef idx="minor">
            <a:schemeClr val="tx1"/>
          </a:fontRef>
        </p:style>
      </p:cxnSp>
      <p:grpSp>
        <p:nvGrpSpPr>
          <p:cNvPr id="30" name="Group 29"/>
          <p:cNvGrpSpPr/>
          <p:nvPr/>
        </p:nvGrpSpPr>
        <p:grpSpPr>
          <a:xfrm>
            <a:off x="-1" y="318195"/>
            <a:ext cx="9144001" cy="6539805"/>
            <a:chOff x="-1" y="318195"/>
            <a:chExt cx="9144001" cy="6539805"/>
          </a:xfrm>
        </p:grpSpPr>
        <p:grpSp>
          <p:nvGrpSpPr>
            <p:cNvPr id="31" name="Group 30"/>
            <p:cNvGrpSpPr/>
            <p:nvPr/>
          </p:nvGrpSpPr>
          <p:grpSpPr>
            <a:xfrm>
              <a:off x="-1" y="318195"/>
              <a:ext cx="9143999" cy="736840"/>
              <a:chOff x="-1" y="318195"/>
              <a:chExt cx="9143999" cy="736840"/>
            </a:xfrm>
          </p:grpSpPr>
          <p:cxnSp>
            <p:nvCxnSpPr>
              <p:cNvPr id="36" name="Straight Connector 35"/>
              <p:cNvCxnSpPr>
                <a:cxnSpLocks/>
              </p:cNvCxnSpPr>
              <p:nvPr/>
            </p:nvCxnSpPr>
            <p:spPr>
              <a:xfrm>
                <a:off x="188981" y="971083"/>
                <a:ext cx="849781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a:xfrm>
                <a:off x="-1" y="318195"/>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kern="0" spc="-150" dirty="0"/>
                  <a:t>POLICY MILESTONES</a:t>
                </a:r>
              </a:p>
            </p:txBody>
          </p:sp>
        </p:grpSp>
        <p:grpSp>
          <p:nvGrpSpPr>
            <p:cNvPr id="32" name="Group 31"/>
            <p:cNvGrpSpPr/>
            <p:nvPr/>
          </p:nvGrpSpPr>
          <p:grpSpPr>
            <a:xfrm>
              <a:off x="0" y="6317818"/>
              <a:ext cx="9144000" cy="540182"/>
              <a:chOff x="0" y="6317818"/>
              <a:chExt cx="9144000" cy="540182"/>
            </a:xfrm>
          </p:grpSpPr>
          <p:sp>
            <p:nvSpPr>
              <p:cNvPr id="33" name="Rectangle 3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34" name="TextBox 33"/>
              <p:cNvSpPr txBox="1"/>
              <p:nvPr/>
            </p:nvSpPr>
            <p:spPr>
              <a:xfrm>
                <a:off x="7086600" y="6443246"/>
                <a:ext cx="1371600" cy="307777"/>
              </a:xfrm>
              <a:prstGeom prst="rect">
                <a:avLst/>
              </a:prstGeom>
              <a:noFill/>
            </p:spPr>
            <p:txBody>
              <a:bodyPr wrap="square" rtlCol="0">
                <a:spAutoFit/>
              </a:bodyPr>
              <a:lstStyle/>
              <a:p>
                <a:pPr algn="r"/>
                <a:r>
                  <a:rPr lang="en-US" sz="1400" b="1" dirty="0">
                    <a:solidFill>
                      <a:schemeClr val="bg1"/>
                    </a:solidFill>
                    <a:latin typeface="+mj-lt"/>
                  </a:rPr>
                  <a:t>@DOEE_DC</a:t>
                </a:r>
              </a:p>
            </p:txBody>
          </p:sp>
          <p:pic>
            <p:nvPicPr>
              <p:cNvPr id="35" name="Picture 34"/>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249606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22458" y="1746606"/>
            <a:ext cx="4949944" cy="669169"/>
          </a:xfrm>
        </p:spPr>
        <p:txBody>
          <a:bodyPr>
            <a:noAutofit/>
          </a:bodyPr>
          <a:lstStyle/>
          <a:p>
            <a:pPr>
              <a:spcBef>
                <a:spcPts val="0"/>
              </a:spcBef>
            </a:pPr>
            <a:r>
              <a:rPr lang="en-US" sz="1600" dirty="0">
                <a:latin typeface="+mj-lt"/>
                <a:cs typeface="Calibri" panose="020F0502020204030204" pitchFamily="34" charset="0"/>
              </a:rPr>
              <a:t>DOEE must establish a minimum threshold for energy performance – will be “at least” the local median ENERGY STAR score by property type (or equivalent)</a:t>
            </a:r>
          </a:p>
          <a:p>
            <a:pPr marL="274638" lvl="1" indent="0">
              <a:spcAft>
                <a:spcPts val="1200"/>
              </a:spcAft>
              <a:buClr>
                <a:schemeClr val="accent6">
                  <a:lumMod val="75000"/>
                </a:schemeClr>
              </a:buClr>
              <a:buNone/>
            </a:pPr>
            <a:endParaRPr lang="en-US" sz="1600" b="1" dirty="0">
              <a:solidFill>
                <a:prstClr val="black"/>
              </a:solidFill>
              <a:latin typeface="+mj-lt"/>
              <a:cs typeface="Arial" pitchFamily="34" charset="0"/>
            </a:endParaRPr>
          </a:p>
          <a:p>
            <a:pPr marL="457200" lvl="1" indent="0">
              <a:spcAft>
                <a:spcPts val="1200"/>
              </a:spcAft>
              <a:buClr>
                <a:schemeClr val="accent6">
                  <a:lumMod val="75000"/>
                </a:schemeClr>
              </a:buClr>
              <a:buNone/>
            </a:pPr>
            <a:endParaRPr lang="en-US" sz="1600" b="1" dirty="0">
              <a:solidFill>
                <a:prstClr val="black"/>
              </a:solidFill>
              <a:latin typeface="+mj-lt"/>
              <a:cs typeface="Arial" pitchFamily="34" charset="0"/>
            </a:endParaRPr>
          </a:p>
          <a:p>
            <a:pPr marL="457200" lvl="1" indent="0">
              <a:buNone/>
            </a:pPr>
            <a:endParaRPr lang="en-US" sz="1600" dirty="0">
              <a:solidFill>
                <a:schemeClr val="tx1"/>
              </a:solidFill>
              <a:latin typeface="+mj-lt"/>
            </a:endParaRPr>
          </a:p>
          <a:p>
            <a:pPr marL="274638" lvl="1" indent="0">
              <a:buNone/>
            </a:pPr>
            <a:endParaRPr lang="en-US" sz="1600" dirty="0">
              <a:latin typeface="+mj-lt"/>
            </a:endParaRPr>
          </a:p>
        </p:txBody>
      </p:sp>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dirty="0">
              <a:latin typeface="+mj-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8" name="TextBox 7"/>
          <p:cNvSpPr txBox="1"/>
          <p:nvPr/>
        </p:nvSpPr>
        <p:spPr>
          <a:xfrm>
            <a:off x="7162800" y="6409377"/>
            <a:ext cx="1371600" cy="307777"/>
          </a:xfrm>
          <a:prstGeom prst="rect">
            <a:avLst/>
          </a:prstGeom>
          <a:noFill/>
        </p:spPr>
        <p:txBody>
          <a:bodyPr wrap="square" rtlCol="0">
            <a:spAutoFit/>
          </a:bodyPr>
          <a:lstStyle/>
          <a:p>
            <a:pPr algn="r"/>
            <a:r>
              <a:rPr lang="en-US" sz="1400" b="1" dirty="0">
                <a:solidFill>
                  <a:schemeClr val="accent1"/>
                </a:solidFill>
                <a:latin typeface="+mj-lt"/>
              </a:rPr>
              <a:t>@DOEE_DC</a:t>
            </a:r>
          </a:p>
        </p:txBody>
      </p:sp>
      <p:cxnSp>
        <p:nvCxnSpPr>
          <p:cNvPr id="9" name="Straight Connector 8"/>
          <p:cNvCxnSpPr>
            <a:cxnSpLocks/>
          </p:cNvCxnSpPr>
          <p:nvPr/>
        </p:nvCxnSpPr>
        <p:spPr>
          <a:xfrm>
            <a:off x="460375" y="1431940"/>
            <a:ext cx="82209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0317" y="4092783"/>
            <a:ext cx="4666813" cy="2523768"/>
          </a:xfrm>
          <a:prstGeom prst="rect">
            <a:avLst/>
          </a:prstGeom>
        </p:spPr>
        <p:txBody>
          <a:bodyPr wrap="square">
            <a:spAutoFit/>
          </a:bodyPr>
          <a:lstStyle/>
          <a:p>
            <a:pPr marL="274638" lvl="1">
              <a:spcAft>
                <a:spcPts val="1200"/>
              </a:spcAft>
            </a:pPr>
            <a:r>
              <a:rPr lang="en-US" sz="1600" dirty="0">
                <a:solidFill>
                  <a:prstClr val="black"/>
                </a:solidFill>
                <a:latin typeface="+mj-lt"/>
                <a:cs typeface="Arial" pitchFamily="34" charset="0"/>
              </a:rPr>
              <a:t>Compliance paths for </a:t>
            </a:r>
            <a:r>
              <a:rPr lang="en-US" sz="1600" dirty="0">
                <a:latin typeface="+mj-lt"/>
              </a:rPr>
              <a:t>buildings</a:t>
            </a:r>
            <a:r>
              <a:rPr lang="en-US" sz="1600" dirty="0">
                <a:solidFill>
                  <a:prstClr val="black"/>
                </a:solidFill>
                <a:latin typeface="+mj-lt"/>
                <a:cs typeface="Arial" pitchFamily="34" charset="0"/>
              </a:rPr>
              <a:t> below minimum:</a:t>
            </a:r>
          </a:p>
          <a:p>
            <a:pPr marL="742950" lvl="1" indent="-285750">
              <a:spcBef>
                <a:spcPts val="0"/>
              </a:spcBef>
              <a:buFont typeface="Wingdings" panose="05000000000000000000" pitchFamily="2" charset="2"/>
              <a:buChar char="§"/>
            </a:pPr>
            <a:r>
              <a:rPr lang="en-US" sz="1600" dirty="0">
                <a:latin typeface="+mj-lt"/>
                <a:cs typeface="Calibri" panose="020F0502020204030204" pitchFamily="34" charset="0"/>
              </a:rPr>
              <a:t> Performance: Reduce energy usage    </a:t>
            </a:r>
            <a:br>
              <a:rPr lang="en-US" sz="1600" dirty="0">
                <a:latin typeface="+mj-lt"/>
                <a:cs typeface="Calibri" panose="020F0502020204030204" pitchFamily="34" charset="0"/>
              </a:rPr>
            </a:br>
            <a:r>
              <a:rPr lang="en-US" sz="1600" dirty="0">
                <a:latin typeface="+mj-lt"/>
                <a:cs typeface="Calibri" panose="020F0502020204030204" pitchFamily="34" charset="0"/>
              </a:rPr>
              <a:t> 20%</a:t>
            </a:r>
          </a:p>
          <a:p>
            <a:pPr marL="742950" lvl="1" indent="-285750">
              <a:spcBef>
                <a:spcPts val="0"/>
              </a:spcBef>
              <a:buFont typeface="Wingdings" panose="05000000000000000000" pitchFamily="2" charset="2"/>
              <a:buChar char="§"/>
            </a:pPr>
            <a:r>
              <a:rPr lang="en-US" sz="1600" dirty="0">
                <a:latin typeface="+mj-lt"/>
                <a:cs typeface="Calibri" panose="020F0502020204030204" pitchFamily="34" charset="0"/>
              </a:rPr>
              <a:t>Prescriptive: Implement cost-   </a:t>
            </a:r>
            <a:br>
              <a:rPr lang="en-US" sz="1600" dirty="0">
                <a:latin typeface="+mj-lt"/>
                <a:cs typeface="Calibri" panose="020F0502020204030204" pitchFamily="34" charset="0"/>
              </a:rPr>
            </a:br>
            <a:r>
              <a:rPr lang="en-US" sz="1600" dirty="0">
                <a:latin typeface="+mj-lt"/>
                <a:cs typeface="Calibri" panose="020F0502020204030204" pitchFamily="34" charset="0"/>
              </a:rPr>
              <a:t>effective energy efficiency    </a:t>
            </a:r>
            <a:br>
              <a:rPr lang="en-US" sz="1600" dirty="0">
                <a:latin typeface="+mj-lt"/>
                <a:cs typeface="Calibri" panose="020F0502020204030204" pitchFamily="34" charset="0"/>
              </a:rPr>
            </a:br>
            <a:r>
              <a:rPr lang="en-US" sz="1600" dirty="0">
                <a:latin typeface="+mj-lt"/>
                <a:cs typeface="Calibri" panose="020F0502020204030204" pitchFamily="34" charset="0"/>
              </a:rPr>
              <a:t> measures</a:t>
            </a:r>
          </a:p>
          <a:p>
            <a:pPr marL="742950" lvl="1" indent="-285750">
              <a:spcBef>
                <a:spcPts val="0"/>
              </a:spcBef>
              <a:buFont typeface="Wingdings" panose="05000000000000000000" pitchFamily="2" charset="2"/>
              <a:buChar char="§"/>
            </a:pPr>
            <a:r>
              <a:rPr lang="en-US" sz="1600" dirty="0">
                <a:latin typeface="+mj-lt"/>
                <a:cs typeface="Calibri" panose="020F0502020204030204" pitchFamily="34" charset="0"/>
              </a:rPr>
              <a:t>Other as determined by DOEE</a:t>
            </a:r>
          </a:p>
          <a:p>
            <a:pPr marL="274638" lvl="1">
              <a:spcAft>
                <a:spcPts val="1200"/>
              </a:spcAft>
            </a:pPr>
            <a:endParaRPr lang="en-US" sz="1600" dirty="0">
              <a:latin typeface="+mj-lt"/>
              <a:cs typeface="Arial" pitchFamily="34" charset="0"/>
              <a:sym typeface="Wingdings"/>
            </a:endParaRPr>
          </a:p>
        </p:txBody>
      </p:sp>
      <p:sp>
        <p:nvSpPr>
          <p:cNvPr id="13" name="Rectangle 12"/>
          <p:cNvSpPr/>
          <p:nvPr/>
        </p:nvSpPr>
        <p:spPr>
          <a:xfrm>
            <a:off x="3368630" y="3215820"/>
            <a:ext cx="5114715" cy="584775"/>
          </a:xfrm>
          <a:prstGeom prst="rect">
            <a:avLst/>
          </a:prstGeom>
        </p:spPr>
        <p:txBody>
          <a:bodyPr wrap="square">
            <a:spAutoFit/>
          </a:bodyPr>
          <a:lstStyle/>
          <a:p>
            <a:pPr marL="274638" lvl="1" indent="0">
              <a:spcAft>
                <a:spcPts val="1200"/>
              </a:spcAft>
              <a:buNone/>
            </a:pPr>
            <a:r>
              <a:rPr lang="en-US" sz="1600" dirty="0">
                <a:solidFill>
                  <a:prstClr val="black"/>
                </a:solidFill>
                <a:latin typeface="+mj-lt"/>
                <a:cs typeface="Arial" pitchFamily="34" charset="0"/>
              </a:rPr>
              <a:t>5-year compliance cycles – 1</a:t>
            </a:r>
            <a:r>
              <a:rPr lang="en-US" sz="1600" baseline="30000" dirty="0">
                <a:solidFill>
                  <a:prstClr val="black"/>
                </a:solidFill>
                <a:latin typeface="+mj-lt"/>
                <a:cs typeface="Arial" pitchFamily="34" charset="0"/>
              </a:rPr>
              <a:t>st</a:t>
            </a:r>
            <a:r>
              <a:rPr lang="en-US" sz="1600" dirty="0">
                <a:solidFill>
                  <a:prstClr val="black"/>
                </a:solidFill>
                <a:latin typeface="+mj-lt"/>
                <a:cs typeface="Arial" pitchFamily="34" charset="0"/>
              </a:rPr>
              <a:t> cycle begins January 2021</a:t>
            </a:r>
          </a:p>
        </p:txBody>
      </p:sp>
      <p:grpSp>
        <p:nvGrpSpPr>
          <p:cNvPr id="20" name="Group 19"/>
          <p:cNvGrpSpPr/>
          <p:nvPr/>
        </p:nvGrpSpPr>
        <p:grpSpPr>
          <a:xfrm>
            <a:off x="2686404" y="1758027"/>
            <a:ext cx="555259" cy="597512"/>
            <a:chOff x="634303" y="2096869"/>
            <a:chExt cx="555259" cy="597512"/>
          </a:xfrm>
        </p:grpSpPr>
        <p:sp>
          <p:nvSpPr>
            <p:cNvPr id="14" name="Oval 13"/>
            <p:cNvSpPr/>
            <p:nvPr/>
          </p:nvSpPr>
          <p:spPr>
            <a:xfrm>
              <a:off x="634303" y="2145686"/>
              <a:ext cx="548695" cy="5486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7" name="TextBox 16"/>
            <p:cNvSpPr txBox="1"/>
            <p:nvPr/>
          </p:nvSpPr>
          <p:spPr>
            <a:xfrm>
              <a:off x="685047" y="2096869"/>
              <a:ext cx="504515" cy="584775"/>
            </a:xfrm>
            <a:prstGeom prst="rect">
              <a:avLst/>
            </a:prstGeom>
            <a:noFill/>
          </p:spPr>
          <p:txBody>
            <a:bodyPr wrap="square" rtlCol="0">
              <a:spAutoFit/>
            </a:bodyPr>
            <a:lstStyle/>
            <a:p>
              <a:r>
                <a:rPr lang="en-US" sz="3200" b="1" dirty="0">
                  <a:solidFill>
                    <a:schemeClr val="bg1"/>
                  </a:solidFill>
                  <a:latin typeface="+mj-lt"/>
                </a:rPr>
                <a:t>1</a:t>
              </a:r>
            </a:p>
          </p:txBody>
        </p:sp>
      </p:grpSp>
      <p:grpSp>
        <p:nvGrpSpPr>
          <p:cNvPr id="21" name="Group 20"/>
          <p:cNvGrpSpPr/>
          <p:nvPr/>
        </p:nvGrpSpPr>
        <p:grpSpPr>
          <a:xfrm>
            <a:off x="2683528" y="3215993"/>
            <a:ext cx="558134" cy="630725"/>
            <a:chOff x="631427" y="3163842"/>
            <a:chExt cx="558134" cy="630725"/>
          </a:xfrm>
        </p:grpSpPr>
        <p:sp>
          <p:nvSpPr>
            <p:cNvPr id="15" name="Oval 14"/>
            <p:cNvSpPr/>
            <p:nvPr/>
          </p:nvSpPr>
          <p:spPr>
            <a:xfrm>
              <a:off x="631427" y="3245872"/>
              <a:ext cx="548695" cy="548695"/>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dirty="0">
                <a:latin typeface="+mj-lt"/>
              </a:endParaRPr>
            </a:p>
          </p:txBody>
        </p:sp>
        <p:sp>
          <p:nvSpPr>
            <p:cNvPr id="18" name="TextBox 17"/>
            <p:cNvSpPr txBox="1"/>
            <p:nvPr/>
          </p:nvSpPr>
          <p:spPr>
            <a:xfrm>
              <a:off x="685046" y="3163842"/>
              <a:ext cx="504515" cy="584775"/>
            </a:xfrm>
            <a:prstGeom prst="rect">
              <a:avLst/>
            </a:prstGeom>
            <a:noFill/>
          </p:spPr>
          <p:txBody>
            <a:bodyPr wrap="square" rtlCol="0">
              <a:spAutoFit/>
            </a:bodyPr>
            <a:lstStyle/>
            <a:p>
              <a:r>
                <a:rPr lang="en-US" sz="3200" b="1" dirty="0">
                  <a:solidFill>
                    <a:schemeClr val="bg1"/>
                  </a:solidFill>
                  <a:latin typeface="+mj-lt"/>
                </a:rPr>
                <a:t>2</a:t>
              </a:r>
            </a:p>
          </p:txBody>
        </p:sp>
      </p:grpSp>
      <p:sp>
        <p:nvSpPr>
          <p:cNvPr id="16" name="Oval 15"/>
          <p:cNvSpPr/>
          <p:nvPr/>
        </p:nvSpPr>
        <p:spPr>
          <a:xfrm>
            <a:off x="2683527" y="4192242"/>
            <a:ext cx="548695" cy="54869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sp>
        <p:nvSpPr>
          <p:cNvPr id="19" name="TextBox 18"/>
          <p:cNvSpPr txBox="1"/>
          <p:nvPr/>
        </p:nvSpPr>
        <p:spPr>
          <a:xfrm>
            <a:off x="2727319" y="4124751"/>
            <a:ext cx="431973" cy="584775"/>
          </a:xfrm>
          <a:prstGeom prst="rect">
            <a:avLst/>
          </a:prstGeom>
          <a:noFill/>
        </p:spPr>
        <p:txBody>
          <a:bodyPr wrap="square" rtlCol="0">
            <a:spAutoFit/>
          </a:bodyPr>
          <a:lstStyle/>
          <a:p>
            <a:r>
              <a:rPr lang="en-US" sz="3200" b="1" dirty="0">
                <a:solidFill>
                  <a:schemeClr val="bg1"/>
                </a:solidFill>
                <a:latin typeface="+mj-lt"/>
              </a:rPr>
              <a:t>3</a:t>
            </a:r>
          </a:p>
        </p:txBody>
      </p:sp>
      <p:sp>
        <p:nvSpPr>
          <p:cNvPr id="23" name="Title 1"/>
          <p:cNvSpPr txBox="1">
            <a:spLocks/>
          </p:cNvSpPr>
          <p:nvPr/>
        </p:nvSpPr>
        <p:spPr>
          <a:xfrm>
            <a:off x="293264" y="482360"/>
            <a:ext cx="8580096"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kern="0" spc="-150" dirty="0">
                <a:solidFill>
                  <a:schemeClr val="tx1">
                    <a:lumMod val="75000"/>
                    <a:lumOff val="25000"/>
                  </a:schemeClr>
                </a:solidFill>
              </a:rPr>
              <a:t>BUILDING ENERGY PERFORMANCE  STANDARD</a:t>
            </a:r>
          </a:p>
        </p:txBody>
      </p:sp>
      <p:pic>
        <p:nvPicPr>
          <p:cNvPr id="22" name="Picture 2" descr="O:\LOGOS\CLEAN ENERGY DC\CEDC-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295" y="1758027"/>
            <a:ext cx="1958820" cy="327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29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id="{5EE44E12-D17B-49FF-BC8A-B5B0EA0D3A6C}"/>
              </a:ext>
            </a:extLst>
          </p:cNvPr>
          <p:cNvSpPr/>
          <p:nvPr/>
        </p:nvSpPr>
        <p:spPr>
          <a:xfrm>
            <a:off x="6650715" y="1925945"/>
            <a:ext cx="706786" cy="710602"/>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b="1" dirty="0">
              <a:solidFill>
                <a:prstClr val="black"/>
              </a:solidFill>
              <a:latin typeface="+mj-lt"/>
            </a:endParaRPr>
          </a:p>
        </p:txBody>
      </p:sp>
      <p:sp>
        <p:nvSpPr>
          <p:cNvPr id="30" name="Oval 29">
            <a:extLst>
              <a:ext uri="{FF2B5EF4-FFF2-40B4-BE49-F238E27FC236}">
                <a16:creationId xmlns:a16="http://schemas.microsoft.com/office/drawing/2014/main" id="{CFB45494-69A5-4465-A398-FDE77AE7115F}"/>
              </a:ext>
            </a:extLst>
          </p:cNvPr>
          <p:cNvSpPr/>
          <p:nvPr/>
        </p:nvSpPr>
        <p:spPr>
          <a:xfrm>
            <a:off x="4460847" y="1940841"/>
            <a:ext cx="706786" cy="710602"/>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b="1" dirty="0">
              <a:solidFill>
                <a:prstClr val="black"/>
              </a:solidFill>
              <a:latin typeface="+mj-lt"/>
            </a:endParaRPr>
          </a:p>
        </p:txBody>
      </p:sp>
      <p:cxnSp>
        <p:nvCxnSpPr>
          <p:cNvPr id="38" name="Straight Connector 37">
            <a:extLst>
              <a:ext uri="{FF2B5EF4-FFF2-40B4-BE49-F238E27FC236}">
                <a16:creationId xmlns:a16="http://schemas.microsoft.com/office/drawing/2014/main" id="{8EE68A53-4B6C-4FBD-8269-3F45BDD6344E}"/>
              </a:ext>
            </a:extLst>
          </p:cNvPr>
          <p:cNvCxnSpPr>
            <a:cxnSpLocks/>
          </p:cNvCxnSpPr>
          <p:nvPr/>
        </p:nvCxnSpPr>
        <p:spPr>
          <a:xfrm flipH="1">
            <a:off x="4815433" y="2689543"/>
            <a:ext cx="1" cy="2337927"/>
          </a:xfrm>
          <a:prstGeom prst="line">
            <a:avLst/>
          </a:prstGeom>
          <a:noFill/>
          <a:ln w="19050" cap="flat" cmpd="sng" algn="ctr">
            <a:solidFill>
              <a:srgbClr val="248C43"/>
            </a:solidFill>
            <a:prstDash val="solid"/>
            <a:miter lim="800000"/>
            <a:tailEnd type="oval"/>
          </a:ln>
          <a:effectLst/>
        </p:spPr>
      </p:cxnSp>
      <p:cxnSp>
        <p:nvCxnSpPr>
          <p:cNvPr id="37" name="Straight Connector 36">
            <a:extLst>
              <a:ext uri="{FF2B5EF4-FFF2-40B4-BE49-F238E27FC236}">
                <a16:creationId xmlns:a16="http://schemas.microsoft.com/office/drawing/2014/main" id="{0F01D866-6590-4E73-8B82-11E8853B071C}"/>
              </a:ext>
            </a:extLst>
          </p:cNvPr>
          <p:cNvCxnSpPr>
            <a:cxnSpLocks/>
          </p:cNvCxnSpPr>
          <p:nvPr/>
        </p:nvCxnSpPr>
        <p:spPr>
          <a:xfrm flipH="1">
            <a:off x="2667000" y="2733356"/>
            <a:ext cx="13788" cy="2372045"/>
          </a:xfrm>
          <a:prstGeom prst="line">
            <a:avLst/>
          </a:prstGeom>
          <a:noFill/>
          <a:ln w="19050" cap="flat" cmpd="sng" algn="ctr">
            <a:solidFill>
              <a:srgbClr val="248C43"/>
            </a:solidFill>
            <a:prstDash val="solid"/>
            <a:miter lim="800000"/>
            <a:tailEnd type="oval"/>
          </a:ln>
          <a:effectLst/>
        </p:spPr>
      </p:cxnSp>
      <p:sp>
        <p:nvSpPr>
          <p:cNvPr id="16" name="Rectangle 15"/>
          <p:cNvSpPr/>
          <p:nvPr/>
        </p:nvSpPr>
        <p:spPr>
          <a:xfrm>
            <a:off x="-1498" y="2819401"/>
            <a:ext cx="9144003" cy="152405"/>
          </a:xfrm>
          <a:prstGeom prst="rect">
            <a:avLst/>
          </a:prstGeom>
          <a:solidFill>
            <a:srgbClr val="248C43"/>
          </a:solidFill>
          <a:ln w="6350" cap="flat" cmpd="sng" algn="ctr">
            <a:no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b="1" dirty="0">
              <a:solidFill>
                <a:prstClr val="white"/>
              </a:solidFill>
              <a:latin typeface="+mj-lt"/>
            </a:endParaRPr>
          </a:p>
        </p:txBody>
      </p:sp>
      <p:sp>
        <p:nvSpPr>
          <p:cNvPr id="23" name="Oval 22"/>
          <p:cNvSpPr/>
          <p:nvPr/>
        </p:nvSpPr>
        <p:spPr>
          <a:xfrm>
            <a:off x="221827" y="1926117"/>
            <a:ext cx="679508" cy="710602"/>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b="1" dirty="0">
              <a:solidFill>
                <a:prstClr val="black"/>
              </a:solidFill>
              <a:latin typeface="+mj-lt"/>
            </a:endParaRPr>
          </a:p>
        </p:txBody>
      </p:sp>
      <p:sp>
        <p:nvSpPr>
          <p:cNvPr id="25" name="Rectangle 24"/>
          <p:cNvSpPr/>
          <p:nvPr/>
        </p:nvSpPr>
        <p:spPr>
          <a:xfrm>
            <a:off x="221827" y="2019807"/>
            <a:ext cx="693147"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1400" b="1" dirty="0">
                <a:solidFill>
                  <a:prstClr val="white"/>
                </a:solidFill>
                <a:latin typeface="Century Gothic" panose="020B0502020202020204" pitchFamily="34" charset="0"/>
              </a:rPr>
              <a:t>Jan 1 2021</a:t>
            </a:r>
          </a:p>
        </p:txBody>
      </p:sp>
      <p:sp>
        <p:nvSpPr>
          <p:cNvPr id="26" name="Rectangle 25"/>
          <p:cNvSpPr/>
          <p:nvPr/>
        </p:nvSpPr>
        <p:spPr>
          <a:xfrm>
            <a:off x="560494" y="3097389"/>
            <a:ext cx="1725506" cy="1855612"/>
          </a:xfrm>
          <a:prstGeom prst="rect">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sz="1600" b="1" dirty="0">
              <a:solidFill>
                <a:srgbClr val="19B5FE"/>
              </a:solidFill>
              <a:latin typeface="+mj-lt"/>
            </a:endParaRPr>
          </a:p>
        </p:txBody>
      </p:sp>
      <p:grpSp>
        <p:nvGrpSpPr>
          <p:cNvPr id="4" name="Group 3"/>
          <p:cNvGrpSpPr/>
          <p:nvPr/>
        </p:nvGrpSpPr>
        <p:grpSpPr>
          <a:xfrm>
            <a:off x="-1499" y="6428682"/>
            <a:ext cx="9144003" cy="482600"/>
            <a:chOff x="0" y="4720590"/>
            <a:chExt cx="9144000" cy="422910"/>
          </a:xfrm>
        </p:grpSpPr>
        <p:sp>
          <p:nvSpPr>
            <p:cNvPr id="55" name="Rectangle 54"/>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2" name="Picture 6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63" name="Rectangle 62"/>
          <p:cNvSpPr/>
          <p:nvPr/>
        </p:nvSpPr>
        <p:spPr>
          <a:xfrm>
            <a:off x="2674348" y="3080128"/>
            <a:ext cx="1669053" cy="1872873"/>
          </a:xfrm>
          <a:prstGeom prst="rect">
            <a:avLst/>
          </a:prstGeom>
          <a:solidFill>
            <a:srgbClr val="248C4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sz="1600" b="1" dirty="0">
              <a:solidFill>
                <a:srgbClr val="19B5FE"/>
              </a:solidFill>
              <a:latin typeface="+mj-lt"/>
            </a:endParaRPr>
          </a:p>
        </p:txBody>
      </p:sp>
      <p:sp>
        <p:nvSpPr>
          <p:cNvPr id="65" name="Rectangle 64"/>
          <p:cNvSpPr/>
          <p:nvPr/>
        </p:nvSpPr>
        <p:spPr>
          <a:xfrm>
            <a:off x="2667000" y="3110805"/>
            <a:ext cx="1752600"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r>
              <a:rPr lang="en-US" dirty="0">
                <a:solidFill>
                  <a:schemeClr val="bg1"/>
                </a:solidFill>
                <a:latin typeface="Century Gothic" panose="020B0502020202020204" pitchFamily="34" charset="0"/>
                <a:cs typeface="Calibri" panose="020F0502020204030204" pitchFamily="34" charset="0"/>
              </a:rPr>
              <a:t>1</a:t>
            </a:r>
            <a:r>
              <a:rPr lang="en-US" baseline="30000" dirty="0">
                <a:solidFill>
                  <a:schemeClr val="bg1"/>
                </a:solidFill>
                <a:latin typeface="Century Gothic" panose="020B0502020202020204" pitchFamily="34" charset="0"/>
                <a:cs typeface="Calibri" panose="020F0502020204030204" pitchFamily="34" charset="0"/>
              </a:rPr>
              <a:t>st</a:t>
            </a:r>
            <a:r>
              <a:rPr lang="en-US" dirty="0">
                <a:solidFill>
                  <a:schemeClr val="bg1"/>
                </a:solidFill>
                <a:latin typeface="Century Gothic" panose="020B0502020202020204" pitchFamily="34" charset="0"/>
                <a:cs typeface="Calibri" panose="020F0502020204030204" pitchFamily="34" charset="0"/>
              </a:rPr>
              <a:t> BEPS Compliance Cycle ENDS for Private 50K+ and Public 10K+</a:t>
            </a:r>
          </a:p>
        </p:txBody>
      </p:sp>
      <p:sp>
        <p:nvSpPr>
          <p:cNvPr id="66" name="Rectangle 65"/>
          <p:cNvSpPr/>
          <p:nvPr/>
        </p:nvSpPr>
        <p:spPr>
          <a:xfrm>
            <a:off x="4813476" y="3085334"/>
            <a:ext cx="1739724" cy="1831827"/>
          </a:xfrm>
          <a:prstGeom prst="rect">
            <a:avLst/>
          </a:prstGeom>
          <a:solidFill>
            <a:srgbClr val="225B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sz="1600" b="1" dirty="0">
              <a:solidFill>
                <a:srgbClr val="19B5FE"/>
              </a:solidFill>
              <a:latin typeface="+mj-lt"/>
            </a:endParaRPr>
          </a:p>
        </p:txBody>
      </p:sp>
      <p:sp>
        <p:nvSpPr>
          <p:cNvPr id="72" name="Rectangle 71"/>
          <p:cNvSpPr/>
          <p:nvPr/>
        </p:nvSpPr>
        <p:spPr>
          <a:xfrm>
            <a:off x="4800600" y="3122474"/>
            <a:ext cx="1752600"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r>
              <a:rPr lang="en-US" dirty="0">
                <a:solidFill>
                  <a:schemeClr val="bg1"/>
                </a:solidFill>
                <a:latin typeface="Century Gothic" panose="020B0502020202020204" pitchFamily="34" charset="0"/>
                <a:cs typeface="Calibri" panose="020F0502020204030204" pitchFamily="34" charset="0"/>
              </a:rPr>
              <a:t>2</a:t>
            </a:r>
            <a:r>
              <a:rPr lang="en-US" baseline="30000" dirty="0">
                <a:solidFill>
                  <a:schemeClr val="bg1"/>
                </a:solidFill>
                <a:latin typeface="Century Gothic" panose="020B0502020202020204" pitchFamily="34" charset="0"/>
                <a:cs typeface="Calibri" panose="020F0502020204030204" pitchFamily="34" charset="0"/>
              </a:rPr>
              <a:t>nd</a:t>
            </a:r>
            <a:r>
              <a:rPr lang="en-US" dirty="0">
                <a:solidFill>
                  <a:schemeClr val="bg1"/>
                </a:solidFill>
                <a:latin typeface="Century Gothic" panose="020B0502020202020204" pitchFamily="34" charset="0"/>
                <a:cs typeface="Calibri" panose="020F0502020204030204" pitchFamily="34" charset="0"/>
              </a:rPr>
              <a:t> BEPS Compliance Cycle Begins for Private 25K+ and Public 10K+</a:t>
            </a:r>
          </a:p>
        </p:txBody>
      </p:sp>
      <p:sp>
        <p:nvSpPr>
          <p:cNvPr id="42" name="Rectangle 41">
            <a:extLst>
              <a:ext uri="{FF2B5EF4-FFF2-40B4-BE49-F238E27FC236}">
                <a16:creationId xmlns:a16="http://schemas.microsoft.com/office/drawing/2014/main" id="{728F0BBA-7803-4710-A3DA-AEF60EF6D8F8}"/>
              </a:ext>
            </a:extLst>
          </p:cNvPr>
          <p:cNvSpPr/>
          <p:nvPr/>
        </p:nvSpPr>
        <p:spPr>
          <a:xfrm>
            <a:off x="1766393" y="2238232"/>
            <a:ext cx="69314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1400" b="1" dirty="0">
                <a:solidFill>
                  <a:prstClr val="white"/>
                </a:solidFill>
                <a:latin typeface="Century Gothic" panose="020B0502020202020204" pitchFamily="34" charset="0"/>
              </a:rPr>
              <a:t>2022</a:t>
            </a:r>
          </a:p>
        </p:txBody>
      </p:sp>
      <p:sp>
        <p:nvSpPr>
          <p:cNvPr id="46" name="Oval 45">
            <a:extLst>
              <a:ext uri="{FF2B5EF4-FFF2-40B4-BE49-F238E27FC236}">
                <a16:creationId xmlns:a16="http://schemas.microsoft.com/office/drawing/2014/main" id="{F73A9B55-F006-4654-A111-F711147720F0}"/>
              </a:ext>
            </a:extLst>
          </p:cNvPr>
          <p:cNvSpPr/>
          <p:nvPr/>
        </p:nvSpPr>
        <p:spPr>
          <a:xfrm>
            <a:off x="2313608" y="1925945"/>
            <a:ext cx="706786" cy="710602"/>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b="1" dirty="0">
              <a:solidFill>
                <a:prstClr val="black"/>
              </a:solidFill>
              <a:latin typeface="+mj-lt"/>
            </a:endParaRPr>
          </a:p>
        </p:txBody>
      </p:sp>
      <p:sp>
        <p:nvSpPr>
          <p:cNvPr id="47" name="Rectangle 46">
            <a:extLst>
              <a:ext uri="{FF2B5EF4-FFF2-40B4-BE49-F238E27FC236}">
                <a16:creationId xmlns:a16="http://schemas.microsoft.com/office/drawing/2014/main" id="{9BCD08F2-112C-400D-A9F6-8580533CE72C}"/>
              </a:ext>
            </a:extLst>
          </p:cNvPr>
          <p:cNvSpPr/>
          <p:nvPr/>
        </p:nvSpPr>
        <p:spPr>
          <a:xfrm>
            <a:off x="2244122" y="2023867"/>
            <a:ext cx="886973"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1400" b="1" dirty="0">
                <a:solidFill>
                  <a:prstClr val="white"/>
                </a:solidFill>
                <a:latin typeface="Century Gothic" panose="020B0502020202020204" pitchFamily="34" charset="0"/>
              </a:rPr>
              <a:t>Dec 31 2025</a:t>
            </a:r>
          </a:p>
        </p:txBody>
      </p:sp>
      <p:sp>
        <p:nvSpPr>
          <p:cNvPr id="33" name="Rectangle 32">
            <a:extLst>
              <a:ext uri="{FF2B5EF4-FFF2-40B4-BE49-F238E27FC236}">
                <a16:creationId xmlns:a16="http://schemas.microsoft.com/office/drawing/2014/main" id="{5AE66825-2E5C-407A-B153-291DB2C5597C}"/>
              </a:ext>
            </a:extLst>
          </p:cNvPr>
          <p:cNvSpPr/>
          <p:nvPr/>
        </p:nvSpPr>
        <p:spPr>
          <a:xfrm>
            <a:off x="4454027" y="2037324"/>
            <a:ext cx="693147"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1400" b="1" dirty="0">
                <a:solidFill>
                  <a:prstClr val="white"/>
                </a:solidFill>
                <a:latin typeface="Century Gothic" panose="020B0502020202020204" pitchFamily="34" charset="0"/>
              </a:rPr>
              <a:t>Jan 1</a:t>
            </a:r>
          </a:p>
          <a:p>
            <a:pPr algn="ctr" defTabSz="914378">
              <a:defRPr/>
            </a:pPr>
            <a:r>
              <a:rPr lang="en-US" sz="1400" b="1" dirty="0">
                <a:solidFill>
                  <a:prstClr val="white"/>
                </a:solidFill>
                <a:latin typeface="Century Gothic" panose="020B0502020202020204" pitchFamily="34" charset="0"/>
              </a:rPr>
              <a:t>2027</a:t>
            </a:r>
          </a:p>
        </p:txBody>
      </p:sp>
      <p:sp>
        <p:nvSpPr>
          <p:cNvPr id="35" name="Rectangle 34">
            <a:extLst>
              <a:ext uri="{FF2B5EF4-FFF2-40B4-BE49-F238E27FC236}">
                <a16:creationId xmlns:a16="http://schemas.microsoft.com/office/drawing/2014/main" id="{08123874-7B8A-4E88-BD89-040051D05F1E}"/>
              </a:ext>
            </a:extLst>
          </p:cNvPr>
          <p:cNvSpPr/>
          <p:nvPr/>
        </p:nvSpPr>
        <p:spPr>
          <a:xfrm>
            <a:off x="584612" y="3084494"/>
            <a:ext cx="1625189"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r>
              <a:rPr lang="en-US" dirty="0">
                <a:solidFill>
                  <a:schemeClr val="bg1"/>
                </a:solidFill>
                <a:latin typeface="Century Gothic" panose="020B0502020202020204" pitchFamily="34" charset="0"/>
                <a:cs typeface="Calibri" panose="020F0502020204030204" pitchFamily="34" charset="0"/>
              </a:rPr>
              <a:t>1</a:t>
            </a:r>
            <a:r>
              <a:rPr lang="en-US" baseline="30000" dirty="0">
                <a:solidFill>
                  <a:schemeClr val="bg1"/>
                </a:solidFill>
                <a:latin typeface="Century Gothic" panose="020B0502020202020204" pitchFamily="34" charset="0"/>
                <a:cs typeface="Calibri" panose="020F0502020204030204" pitchFamily="34" charset="0"/>
              </a:rPr>
              <a:t>st</a:t>
            </a:r>
            <a:r>
              <a:rPr lang="en-US" dirty="0">
                <a:solidFill>
                  <a:schemeClr val="bg1"/>
                </a:solidFill>
                <a:latin typeface="Century Gothic" panose="020B0502020202020204" pitchFamily="34" charset="0"/>
                <a:cs typeface="Calibri" panose="020F0502020204030204" pitchFamily="34" charset="0"/>
              </a:rPr>
              <a:t> BEPS Compliance Cycle Begins for Private 50K+ and Public 10K+</a:t>
            </a:r>
          </a:p>
        </p:txBody>
      </p:sp>
      <p:cxnSp>
        <p:nvCxnSpPr>
          <p:cNvPr id="39" name="Straight Connector 38">
            <a:extLst>
              <a:ext uri="{FF2B5EF4-FFF2-40B4-BE49-F238E27FC236}">
                <a16:creationId xmlns:a16="http://schemas.microsoft.com/office/drawing/2014/main" id="{984276FA-0113-477B-AEE3-46B1A737D869}"/>
              </a:ext>
            </a:extLst>
          </p:cNvPr>
          <p:cNvCxnSpPr>
            <a:cxnSpLocks/>
          </p:cNvCxnSpPr>
          <p:nvPr/>
        </p:nvCxnSpPr>
        <p:spPr>
          <a:xfrm flipH="1">
            <a:off x="541542" y="2719629"/>
            <a:ext cx="13790" cy="2385772"/>
          </a:xfrm>
          <a:prstGeom prst="line">
            <a:avLst/>
          </a:prstGeom>
          <a:noFill/>
          <a:ln w="19050" cap="flat" cmpd="sng" algn="ctr">
            <a:solidFill>
              <a:srgbClr val="248C43"/>
            </a:solidFill>
            <a:prstDash val="solid"/>
            <a:miter lim="800000"/>
            <a:tailEnd type="oval"/>
          </a:ln>
          <a:effectLst/>
        </p:spPr>
      </p:cxnSp>
      <p:cxnSp>
        <p:nvCxnSpPr>
          <p:cNvPr id="48" name="Straight Connector 47">
            <a:extLst>
              <a:ext uri="{FF2B5EF4-FFF2-40B4-BE49-F238E27FC236}">
                <a16:creationId xmlns:a16="http://schemas.microsoft.com/office/drawing/2014/main" id="{9B8FD9C4-C8BE-409E-9FE7-12FA5C6BC488}"/>
              </a:ext>
            </a:extLst>
          </p:cNvPr>
          <p:cNvCxnSpPr>
            <a:cxnSpLocks/>
          </p:cNvCxnSpPr>
          <p:nvPr/>
        </p:nvCxnSpPr>
        <p:spPr>
          <a:xfrm>
            <a:off x="6975974" y="2688992"/>
            <a:ext cx="0" cy="2337927"/>
          </a:xfrm>
          <a:prstGeom prst="line">
            <a:avLst/>
          </a:prstGeom>
          <a:noFill/>
          <a:ln w="19050" cap="flat" cmpd="sng" algn="ctr">
            <a:solidFill>
              <a:srgbClr val="248C43"/>
            </a:solidFill>
            <a:prstDash val="solid"/>
            <a:miter lim="800000"/>
            <a:tailEnd type="oval"/>
          </a:ln>
          <a:effectLst/>
        </p:spPr>
      </p:cxnSp>
      <p:sp>
        <p:nvSpPr>
          <p:cNvPr id="49" name="Rectangle 48">
            <a:extLst>
              <a:ext uri="{FF2B5EF4-FFF2-40B4-BE49-F238E27FC236}">
                <a16:creationId xmlns:a16="http://schemas.microsoft.com/office/drawing/2014/main" id="{1AD05F07-D04E-4317-98F4-DE051984872F}"/>
              </a:ext>
            </a:extLst>
          </p:cNvPr>
          <p:cNvSpPr/>
          <p:nvPr/>
        </p:nvSpPr>
        <p:spPr>
          <a:xfrm>
            <a:off x="6969233" y="3097388"/>
            <a:ext cx="1739725" cy="1819773"/>
          </a:xfrm>
          <a:prstGeom prst="rect">
            <a:avLst/>
          </a:prstGeom>
          <a:solidFill>
            <a:schemeClr val="tx1">
              <a:lumMod val="75000"/>
              <a:lumOff val="25000"/>
            </a:schemeClr>
          </a:solidFill>
          <a:ln w="12700" cap="flat" cmpd="sng" algn="ctr">
            <a:solidFill>
              <a:srgbClr val="225B8B"/>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8">
              <a:defRPr/>
            </a:pPr>
            <a:endParaRPr lang="en-US" sz="1600" b="1" dirty="0">
              <a:solidFill>
                <a:srgbClr val="19B5FE"/>
              </a:solidFill>
              <a:latin typeface="+mj-lt"/>
            </a:endParaRPr>
          </a:p>
        </p:txBody>
      </p:sp>
      <p:sp>
        <p:nvSpPr>
          <p:cNvPr id="50" name="Rectangle 49">
            <a:extLst>
              <a:ext uri="{FF2B5EF4-FFF2-40B4-BE49-F238E27FC236}">
                <a16:creationId xmlns:a16="http://schemas.microsoft.com/office/drawing/2014/main" id="{52D99053-903E-4931-8C41-11E627393627}"/>
              </a:ext>
            </a:extLst>
          </p:cNvPr>
          <p:cNvSpPr/>
          <p:nvPr/>
        </p:nvSpPr>
        <p:spPr>
          <a:xfrm>
            <a:off x="6969232" y="3143071"/>
            <a:ext cx="1793768"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r>
              <a:rPr lang="en-US" dirty="0">
                <a:solidFill>
                  <a:schemeClr val="bg1"/>
                </a:solidFill>
                <a:latin typeface="Century Gothic" panose="020B0502020202020204" pitchFamily="34" charset="0"/>
                <a:cs typeface="Calibri" panose="020F0502020204030204" pitchFamily="34" charset="0"/>
              </a:rPr>
              <a:t>3</a:t>
            </a:r>
            <a:r>
              <a:rPr lang="en-US" baseline="30000" dirty="0">
                <a:solidFill>
                  <a:schemeClr val="bg1"/>
                </a:solidFill>
                <a:latin typeface="Century Gothic" panose="020B0502020202020204" pitchFamily="34" charset="0"/>
                <a:cs typeface="Calibri" panose="020F0502020204030204" pitchFamily="34" charset="0"/>
              </a:rPr>
              <a:t>rd</a:t>
            </a:r>
            <a:r>
              <a:rPr lang="en-US" dirty="0">
                <a:solidFill>
                  <a:schemeClr val="bg1"/>
                </a:solidFill>
                <a:latin typeface="Century Gothic" panose="020B0502020202020204" pitchFamily="34" charset="0"/>
                <a:cs typeface="Calibri" panose="020F0502020204030204" pitchFamily="34" charset="0"/>
              </a:rPr>
              <a:t> BEPS Compliance Cycle Begins for Private and Public 10K+</a:t>
            </a:r>
          </a:p>
        </p:txBody>
      </p:sp>
      <p:sp>
        <p:nvSpPr>
          <p:cNvPr id="52" name="Rectangle 51">
            <a:extLst>
              <a:ext uri="{FF2B5EF4-FFF2-40B4-BE49-F238E27FC236}">
                <a16:creationId xmlns:a16="http://schemas.microsoft.com/office/drawing/2014/main" id="{C60ADB64-0C35-4CB1-BAFB-67C01204D640}"/>
              </a:ext>
            </a:extLst>
          </p:cNvPr>
          <p:cNvSpPr/>
          <p:nvPr/>
        </p:nvSpPr>
        <p:spPr>
          <a:xfrm>
            <a:off x="6664355" y="2045858"/>
            <a:ext cx="693147"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8">
              <a:defRPr/>
            </a:pPr>
            <a:r>
              <a:rPr lang="en-US" sz="1400" b="1" dirty="0">
                <a:solidFill>
                  <a:prstClr val="white"/>
                </a:solidFill>
                <a:latin typeface="Century Gothic" panose="020B0502020202020204" pitchFamily="34" charset="0"/>
              </a:rPr>
              <a:t>Jan 1</a:t>
            </a:r>
          </a:p>
          <a:p>
            <a:pPr algn="ctr" defTabSz="914378">
              <a:defRPr/>
            </a:pPr>
            <a:r>
              <a:rPr lang="en-US" sz="1400" b="1" dirty="0">
                <a:solidFill>
                  <a:prstClr val="white"/>
                </a:solidFill>
                <a:latin typeface="Century Gothic" panose="020B0502020202020204" pitchFamily="34" charset="0"/>
              </a:rPr>
              <a:t>2033</a:t>
            </a:r>
          </a:p>
        </p:txBody>
      </p:sp>
      <p:sp>
        <p:nvSpPr>
          <p:cNvPr id="3" name="TextBox 2">
            <a:extLst>
              <a:ext uri="{FF2B5EF4-FFF2-40B4-BE49-F238E27FC236}">
                <a16:creationId xmlns:a16="http://schemas.microsoft.com/office/drawing/2014/main" id="{B3726C6E-58AD-4C1A-91C2-DD696D1E6A21}"/>
              </a:ext>
            </a:extLst>
          </p:cNvPr>
          <p:cNvSpPr txBox="1"/>
          <p:nvPr/>
        </p:nvSpPr>
        <p:spPr>
          <a:xfrm>
            <a:off x="474590" y="5483027"/>
            <a:ext cx="8283866" cy="369332"/>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 Standard set every 6 years. Compliance evaluated for a 5-year period.</a:t>
            </a:r>
          </a:p>
        </p:txBody>
      </p:sp>
      <p:sp>
        <p:nvSpPr>
          <p:cNvPr id="2" name="Title 1">
            <a:extLst>
              <a:ext uri="{FF2B5EF4-FFF2-40B4-BE49-F238E27FC236}">
                <a16:creationId xmlns:a16="http://schemas.microsoft.com/office/drawing/2014/main" id="{0343AB6E-FDCD-414D-99D9-5F4AD3B5A6B7}"/>
              </a:ext>
            </a:extLst>
          </p:cNvPr>
          <p:cNvSpPr>
            <a:spLocks noGrp="1"/>
          </p:cNvSpPr>
          <p:nvPr>
            <p:ph type="title"/>
          </p:nvPr>
        </p:nvSpPr>
        <p:spPr/>
        <p:txBody>
          <a:bodyPr/>
          <a:lstStyle/>
          <a:p>
            <a:r>
              <a:rPr lang="en-US" dirty="0">
                <a:solidFill>
                  <a:schemeClr val="tx1"/>
                </a:solidFill>
              </a:rPr>
              <a:t>BEPS COMPLIANCE CYCLES</a:t>
            </a:r>
          </a:p>
        </p:txBody>
      </p:sp>
      <p:cxnSp>
        <p:nvCxnSpPr>
          <p:cNvPr id="31" name="Straight Connector 30">
            <a:extLst>
              <a:ext uri="{FF2B5EF4-FFF2-40B4-BE49-F238E27FC236}">
                <a16:creationId xmlns:a16="http://schemas.microsoft.com/office/drawing/2014/main" id="{8324C4CF-88B5-42E6-A2D6-E5260A6B2572}"/>
              </a:ext>
            </a:extLst>
          </p:cNvPr>
          <p:cNvCxnSpPr>
            <a:cxnSpLocks/>
          </p:cNvCxnSpPr>
          <p:nvPr/>
        </p:nvCxnSpPr>
        <p:spPr>
          <a:xfrm>
            <a:off x="521713" y="1201510"/>
            <a:ext cx="8277537" cy="4066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5FCDACD-F733-4A45-9308-0A1858CFC9E9}"/>
              </a:ext>
            </a:extLst>
          </p:cNvPr>
          <p:cNvSpPr txBox="1"/>
          <p:nvPr/>
        </p:nvSpPr>
        <p:spPr>
          <a:xfrm>
            <a:off x="7153295" y="6538289"/>
            <a:ext cx="1371600" cy="307777"/>
          </a:xfrm>
          <a:prstGeom prst="rect">
            <a:avLst/>
          </a:prstGeom>
          <a:noFill/>
        </p:spPr>
        <p:txBody>
          <a:bodyPr wrap="square" rtlCol="0">
            <a:spAutoFit/>
          </a:bodyPr>
          <a:lstStyle/>
          <a:p>
            <a:pPr algn="r"/>
            <a:r>
              <a:rPr lang="en-US" sz="1400" dirty="0">
                <a:solidFill>
                  <a:schemeClr val="bg1"/>
                </a:solidFill>
                <a:latin typeface="+mj-lt"/>
              </a:rPr>
              <a:t>@DOEE_DC</a:t>
            </a:r>
          </a:p>
        </p:txBody>
      </p:sp>
    </p:spTree>
    <p:extLst>
      <p:ext uri="{BB962C8B-B14F-4D97-AF65-F5344CB8AC3E}">
        <p14:creationId xmlns:p14="http://schemas.microsoft.com/office/powerpoint/2010/main" val="651277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306" y="3241855"/>
            <a:ext cx="2542251" cy="1912859"/>
          </a:xfrm>
          <a:prstGeom prst="rect">
            <a:avLst/>
          </a:prstGeom>
        </p:spPr>
      </p:pic>
      <p:grpSp>
        <p:nvGrpSpPr>
          <p:cNvPr id="16" name="Group 15"/>
          <p:cNvGrpSpPr/>
          <p:nvPr/>
        </p:nvGrpSpPr>
        <p:grpSpPr>
          <a:xfrm>
            <a:off x="679258" y="2856290"/>
            <a:ext cx="3302187" cy="437351"/>
            <a:chOff x="5577135" y="3130402"/>
            <a:chExt cx="2957265" cy="355748"/>
          </a:xfrm>
        </p:grpSpPr>
        <p:sp>
          <p:nvSpPr>
            <p:cNvPr id="17" name="Isosceles Triangle 16"/>
            <p:cNvSpPr/>
            <p:nvPr/>
          </p:nvSpPr>
          <p:spPr>
            <a:xfrm rot="16200000" flipV="1">
              <a:off x="5551640" y="3209946"/>
              <a:ext cx="247650" cy="196659"/>
            </a:xfrm>
            <a:prstGeom prst="triangle">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18" name="Rectangle 17"/>
            <p:cNvSpPr/>
            <p:nvPr/>
          </p:nvSpPr>
          <p:spPr>
            <a:xfrm>
              <a:off x="5805736" y="3130402"/>
              <a:ext cx="2728664" cy="355748"/>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CASH-FLOW POSITIVE</a:t>
              </a:r>
            </a:p>
          </p:txBody>
        </p:sp>
      </p:grpSp>
      <p:grpSp>
        <p:nvGrpSpPr>
          <p:cNvPr id="19" name="Group 18"/>
          <p:cNvGrpSpPr/>
          <p:nvPr/>
        </p:nvGrpSpPr>
        <p:grpSpPr>
          <a:xfrm>
            <a:off x="679257" y="2284595"/>
            <a:ext cx="3302187" cy="437351"/>
            <a:chOff x="5577135" y="3130402"/>
            <a:chExt cx="2957265" cy="355748"/>
          </a:xfrm>
        </p:grpSpPr>
        <p:sp>
          <p:nvSpPr>
            <p:cNvPr id="20" name="Isosceles Triangle 19"/>
            <p:cNvSpPr/>
            <p:nvPr/>
          </p:nvSpPr>
          <p:spPr>
            <a:xfrm rot="16200000" flipV="1">
              <a:off x="5551640" y="3209946"/>
              <a:ext cx="247650" cy="196659"/>
            </a:xfrm>
            <a:prstGeom prst="triangle">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21" name="Rectangle 20"/>
            <p:cNvSpPr/>
            <p:nvPr/>
          </p:nvSpPr>
          <p:spPr>
            <a:xfrm>
              <a:off x="5805736" y="3130402"/>
              <a:ext cx="2728664" cy="355748"/>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SPECIAL TAX ASSESSMENT</a:t>
              </a:r>
            </a:p>
          </p:txBody>
        </p:sp>
      </p:grpSp>
      <p:grpSp>
        <p:nvGrpSpPr>
          <p:cNvPr id="22" name="Group 21"/>
          <p:cNvGrpSpPr/>
          <p:nvPr/>
        </p:nvGrpSpPr>
        <p:grpSpPr>
          <a:xfrm>
            <a:off x="697776" y="4975654"/>
            <a:ext cx="3290210" cy="437351"/>
            <a:chOff x="8513963" y="2628642"/>
            <a:chExt cx="2946540" cy="355748"/>
          </a:xfrm>
          <a:solidFill>
            <a:srgbClr val="248C43"/>
          </a:solidFill>
        </p:grpSpPr>
        <p:sp>
          <p:nvSpPr>
            <p:cNvPr id="23" name="Isosceles Triangle 22"/>
            <p:cNvSpPr/>
            <p:nvPr/>
          </p:nvSpPr>
          <p:spPr>
            <a:xfrm rot="16200000" flipV="1">
              <a:off x="8488468" y="2708186"/>
              <a:ext cx="247649"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24" name="Rectangle 23"/>
            <p:cNvSpPr/>
            <p:nvPr/>
          </p:nvSpPr>
          <p:spPr>
            <a:xfrm>
              <a:off x="8731839" y="262864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REBATES</a:t>
              </a:r>
            </a:p>
          </p:txBody>
        </p:sp>
      </p:grpSp>
      <p:grpSp>
        <p:nvGrpSpPr>
          <p:cNvPr id="25" name="Group 24"/>
          <p:cNvGrpSpPr/>
          <p:nvPr/>
        </p:nvGrpSpPr>
        <p:grpSpPr>
          <a:xfrm>
            <a:off x="4800599" y="2284594"/>
            <a:ext cx="3302186" cy="437351"/>
            <a:chOff x="5577135" y="3130402"/>
            <a:chExt cx="2957265" cy="355748"/>
          </a:xfrm>
          <a:solidFill>
            <a:srgbClr val="248C43"/>
          </a:solidFill>
        </p:grpSpPr>
        <p:sp>
          <p:nvSpPr>
            <p:cNvPr id="26" name="Isosceles Triangle 25"/>
            <p:cNvSpPr/>
            <p:nvPr/>
          </p:nvSpPr>
          <p:spPr>
            <a:xfrm rot="16200000" flipV="1">
              <a:off x="5551640" y="3209946"/>
              <a:ext cx="247650"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27" name="Rectangle 26"/>
            <p:cNvSpPr/>
            <p:nvPr/>
          </p:nvSpPr>
          <p:spPr>
            <a:xfrm>
              <a:off x="5805736" y="313040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REBATES</a:t>
              </a:r>
            </a:p>
          </p:txBody>
        </p:sp>
      </p:grpSp>
      <p:pic>
        <p:nvPicPr>
          <p:cNvPr id="29" name="Picture 2" descr="Image result for dcseu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796437" y="1218342"/>
            <a:ext cx="3382549" cy="95545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685800" y="5553215"/>
            <a:ext cx="3302186" cy="437351"/>
            <a:chOff x="5577135" y="3130402"/>
            <a:chExt cx="2957265" cy="355748"/>
          </a:xfrm>
          <a:solidFill>
            <a:srgbClr val="248C43"/>
          </a:solidFill>
        </p:grpSpPr>
        <p:sp>
          <p:nvSpPr>
            <p:cNvPr id="35" name="Isosceles Triangle 34"/>
            <p:cNvSpPr/>
            <p:nvPr/>
          </p:nvSpPr>
          <p:spPr>
            <a:xfrm rot="16200000" flipV="1">
              <a:off x="5551640" y="3209946"/>
              <a:ext cx="247650"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36" name="Rectangle 35"/>
            <p:cNvSpPr/>
            <p:nvPr/>
          </p:nvSpPr>
          <p:spPr>
            <a:xfrm>
              <a:off x="5805736" y="313040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GREEN INFRASTRUCTURE</a:t>
              </a:r>
            </a:p>
          </p:txBody>
        </p:sp>
      </p:grpSp>
      <p:grpSp>
        <p:nvGrpSpPr>
          <p:cNvPr id="37" name="Group 36"/>
          <p:cNvGrpSpPr/>
          <p:nvPr/>
        </p:nvGrpSpPr>
        <p:grpSpPr>
          <a:xfrm>
            <a:off x="4796437" y="2856289"/>
            <a:ext cx="3302186" cy="437351"/>
            <a:chOff x="5577135" y="3130402"/>
            <a:chExt cx="2957265" cy="355748"/>
          </a:xfrm>
          <a:solidFill>
            <a:srgbClr val="248C43"/>
          </a:solidFill>
        </p:grpSpPr>
        <p:sp>
          <p:nvSpPr>
            <p:cNvPr id="38" name="Isosceles Triangle 37"/>
            <p:cNvSpPr/>
            <p:nvPr/>
          </p:nvSpPr>
          <p:spPr>
            <a:xfrm rot="16200000" flipV="1">
              <a:off x="5551640" y="3209946"/>
              <a:ext cx="247650"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39" name="Rectangle 38"/>
            <p:cNvSpPr/>
            <p:nvPr/>
          </p:nvSpPr>
          <p:spPr>
            <a:xfrm>
              <a:off x="5805736" y="313040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PAY FOR PERFORMANCE</a:t>
              </a:r>
            </a:p>
          </p:txBody>
        </p:sp>
      </p:grpSp>
      <p:pic>
        <p:nvPicPr>
          <p:cNvPr id="1026" name="Picture 2" descr="Z:\Images\Logos\PACE-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810" y="1193315"/>
            <a:ext cx="2677876" cy="106470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4888776" y="4967619"/>
            <a:ext cx="3290210" cy="437351"/>
            <a:chOff x="8513963" y="2628642"/>
            <a:chExt cx="2946540" cy="355748"/>
          </a:xfrm>
          <a:solidFill>
            <a:srgbClr val="248C43"/>
          </a:solidFill>
        </p:grpSpPr>
        <p:sp>
          <p:nvSpPr>
            <p:cNvPr id="31" name="Isosceles Triangle 30"/>
            <p:cNvSpPr/>
            <p:nvPr/>
          </p:nvSpPr>
          <p:spPr>
            <a:xfrm rot="16200000" flipV="1">
              <a:off x="8488468" y="2708186"/>
              <a:ext cx="247649"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33" name="Rectangle 32"/>
            <p:cNvSpPr/>
            <p:nvPr/>
          </p:nvSpPr>
          <p:spPr>
            <a:xfrm>
              <a:off x="8731839" y="262864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CREDIT ENHANCEMENTS</a:t>
              </a:r>
            </a:p>
          </p:txBody>
        </p:sp>
      </p:grpSp>
      <p:grpSp>
        <p:nvGrpSpPr>
          <p:cNvPr id="41" name="Group 40"/>
          <p:cNvGrpSpPr/>
          <p:nvPr/>
        </p:nvGrpSpPr>
        <p:grpSpPr>
          <a:xfrm>
            <a:off x="4876800" y="5545181"/>
            <a:ext cx="3302186" cy="437351"/>
            <a:chOff x="5577135" y="3130402"/>
            <a:chExt cx="2957265" cy="355748"/>
          </a:xfrm>
          <a:solidFill>
            <a:srgbClr val="248C43"/>
          </a:solidFill>
        </p:grpSpPr>
        <p:sp>
          <p:nvSpPr>
            <p:cNvPr id="42" name="Isosceles Triangle 41"/>
            <p:cNvSpPr/>
            <p:nvPr/>
          </p:nvSpPr>
          <p:spPr>
            <a:xfrm rot="16200000" flipV="1">
              <a:off x="5551640" y="3209946"/>
              <a:ext cx="247650" cy="19665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a:p>
              <a:pPr algn="ctr"/>
              <a:endParaRPr lang="en-US" dirty="0">
                <a:solidFill>
                  <a:prstClr val="white"/>
                </a:solidFill>
                <a:latin typeface="+mj-lt"/>
              </a:endParaRPr>
            </a:p>
            <a:p>
              <a:pPr algn="ctr"/>
              <a:endParaRPr lang="en-US" dirty="0">
                <a:solidFill>
                  <a:prstClr val="white"/>
                </a:solidFill>
                <a:latin typeface="+mj-lt"/>
              </a:endParaRPr>
            </a:p>
          </p:txBody>
        </p:sp>
        <p:sp>
          <p:nvSpPr>
            <p:cNvPr id="43" name="Rectangle 42"/>
            <p:cNvSpPr/>
            <p:nvPr/>
          </p:nvSpPr>
          <p:spPr>
            <a:xfrm>
              <a:off x="5805736" y="3130402"/>
              <a:ext cx="2728664" cy="3557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prstClr val="white"/>
                  </a:solidFill>
                  <a:latin typeface="+mj-lt"/>
                </a:rPr>
                <a:t>LOANS AND INVESTMENTS</a:t>
              </a:r>
            </a:p>
          </p:txBody>
        </p:sp>
      </p:grpSp>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16176" y="3645608"/>
            <a:ext cx="1249398" cy="1186671"/>
          </a:xfrm>
          <a:prstGeom prst="rect">
            <a:avLst/>
          </a:prstGeom>
        </p:spPr>
      </p:pic>
      <p:grpSp>
        <p:nvGrpSpPr>
          <p:cNvPr id="45" name="Group 44"/>
          <p:cNvGrpSpPr/>
          <p:nvPr/>
        </p:nvGrpSpPr>
        <p:grpSpPr>
          <a:xfrm>
            <a:off x="2774" y="6319520"/>
            <a:ext cx="9144000" cy="563880"/>
            <a:chOff x="0" y="4720590"/>
            <a:chExt cx="9144000" cy="422910"/>
          </a:xfrm>
        </p:grpSpPr>
        <p:sp>
          <p:nvSpPr>
            <p:cNvPr id="46" name="Rectangle 45"/>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TextBox 46"/>
            <p:cNvSpPr txBox="1"/>
            <p:nvPr/>
          </p:nvSpPr>
          <p:spPr>
            <a:xfrm>
              <a:off x="7162800" y="4781550"/>
              <a:ext cx="1371600" cy="253916"/>
            </a:xfrm>
            <a:prstGeom prst="rect">
              <a:avLst/>
            </a:prstGeom>
            <a:noFill/>
          </p:spPr>
          <p:txBody>
            <a:bodyPr wrap="square" rtlCol="0">
              <a:spAutoFit/>
            </a:bodyPr>
            <a:lstStyle/>
            <a:p>
              <a:pPr algn="r"/>
              <a:r>
                <a:rPr lang="en-US" sz="1600" dirty="0">
                  <a:solidFill>
                    <a:schemeClr val="bg1"/>
                  </a:solidFill>
                  <a:latin typeface="+mj-lt"/>
                </a:rPr>
                <a:t>@DOEE_DC</a:t>
              </a:r>
            </a:p>
          </p:txBody>
        </p:sp>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sp>
        <p:nvSpPr>
          <p:cNvPr id="49" name="Title 1"/>
          <p:cNvSpPr txBox="1">
            <a:spLocks/>
          </p:cNvSpPr>
          <p:nvPr/>
        </p:nvSpPr>
        <p:spPr>
          <a:xfrm>
            <a:off x="0" y="273533"/>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kern="0" spc="-150" dirty="0"/>
              <a:t>DC GREEN BUILDING INCENTIVES ALIGNMENT</a:t>
            </a:r>
          </a:p>
        </p:txBody>
      </p:sp>
      <p:cxnSp>
        <p:nvCxnSpPr>
          <p:cNvPr id="50" name="Straight Connector 49"/>
          <p:cNvCxnSpPr>
            <a:cxnSpLocks/>
          </p:cNvCxnSpPr>
          <p:nvPr/>
        </p:nvCxnSpPr>
        <p:spPr>
          <a:xfrm>
            <a:off x="403798" y="969709"/>
            <a:ext cx="83589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316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191610" cy="4525963"/>
          </a:xfrm>
        </p:spPr>
        <p:txBody>
          <a:bodyPr>
            <a:normAutofit/>
          </a:bodyPr>
          <a:lstStyle/>
          <a:p>
            <a:pPr marL="0" indent="0">
              <a:buNone/>
            </a:pPr>
            <a:r>
              <a:rPr lang="en-US" dirty="0">
                <a:latin typeface="+mj-lt"/>
              </a:rPr>
              <a:t>DOEE CONTACT:</a:t>
            </a:r>
          </a:p>
          <a:p>
            <a:pPr>
              <a:buNone/>
            </a:pPr>
            <a:r>
              <a:rPr lang="en-US" sz="2000" b="1" dirty="0">
                <a:latin typeface="+mj-lt"/>
              </a:rPr>
              <a:t>Maribeth DeLorenzo</a:t>
            </a:r>
          </a:p>
          <a:p>
            <a:pPr marL="0" lvl="0" indent="0">
              <a:buNone/>
            </a:pPr>
            <a:r>
              <a:rPr lang="en-US" sz="1800" dirty="0">
                <a:latin typeface="+mj-lt"/>
              </a:rPr>
              <a:t>Deputy Director</a:t>
            </a:r>
          </a:p>
          <a:p>
            <a:pPr marL="0" lvl="0" indent="0">
              <a:buNone/>
            </a:pPr>
            <a:r>
              <a:rPr lang="en-US" sz="1800" dirty="0">
                <a:latin typeface="+mj-lt"/>
              </a:rPr>
              <a:t>Urban Sustainability Administration</a:t>
            </a:r>
          </a:p>
          <a:p>
            <a:pPr>
              <a:spcBef>
                <a:spcPts val="0"/>
              </a:spcBef>
              <a:buNone/>
            </a:pPr>
            <a:r>
              <a:rPr lang="en-US" sz="1800" dirty="0">
                <a:latin typeface="+mj-lt"/>
              </a:rPr>
              <a:t>Email: maribeth.delorenzo@dc.gov </a:t>
            </a:r>
          </a:p>
          <a:p>
            <a:pPr>
              <a:spcBef>
                <a:spcPts val="0"/>
              </a:spcBef>
            </a:pPr>
            <a:r>
              <a:rPr lang="en-US" sz="1800" dirty="0">
                <a:latin typeface="+mj-lt"/>
              </a:rPr>
              <a:t>Website: www.doee.dc.gov</a:t>
            </a:r>
          </a:p>
        </p:txBody>
      </p:sp>
      <p:sp>
        <p:nvSpPr>
          <p:cNvPr id="15" name="Content Placeholder 2"/>
          <p:cNvSpPr>
            <a:spLocks noGrp="1"/>
          </p:cNvSpPr>
          <p:nvPr>
            <p:ph sz="half" idx="1"/>
          </p:nvPr>
        </p:nvSpPr>
        <p:spPr>
          <a:xfrm>
            <a:off x="4888574" y="1585560"/>
            <a:ext cx="4038600" cy="4525963"/>
          </a:xfrm>
        </p:spPr>
        <p:txBody>
          <a:bodyPr>
            <a:normAutofit/>
          </a:bodyPr>
          <a:lstStyle/>
          <a:p>
            <a:pPr marL="0" indent="0">
              <a:buNone/>
            </a:pPr>
            <a:r>
              <a:rPr lang="en-US" dirty="0">
                <a:latin typeface="+mj-lt"/>
              </a:rPr>
              <a:t>DCRA CONTACT:</a:t>
            </a:r>
          </a:p>
          <a:p>
            <a:pPr>
              <a:buNone/>
            </a:pPr>
            <a:r>
              <a:rPr lang="en-US" sz="2000" b="1" dirty="0">
                <a:latin typeface="+mj-lt"/>
              </a:rPr>
              <a:t>Michael Brown</a:t>
            </a:r>
          </a:p>
          <a:p>
            <a:pPr lvl="0"/>
            <a:r>
              <a:rPr lang="en-US" sz="1800" dirty="0">
                <a:latin typeface="+mj-lt"/>
              </a:rPr>
              <a:t>Green Plan Review Supervisor</a:t>
            </a:r>
          </a:p>
          <a:p>
            <a:pPr>
              <a:spcBef>
                <a:spcPts val="0"/>
              </a:spcBef>
              <a:buNone/>
            </a:pPr>
            <a:r>
              <a:rPr lang="en-US" sz="1800" dirty="0">
                <a:latin typeface="+mj-lt"/>
              </a:rPr>
              <a:t>Email: green.building@dc.gov</a:t>
            </a:r>
            <a:endParaRPr lang="en-US" sz="2600" dirty="0">
              <a:latin typeface="+mj-lt"/>
            </a:endParaRPr>
          </a:p>
          <a:p>
            <a:r>
              <a:rPr lang="en-US" sz="1800" dirty="0">
                <a:latin typeface="+mj-lt"/>
              </a:rPr>
              <a:t>Website: www.dcra.dc.gov</a:t>
            </a:r>
          </a:p>
        </p:txBody>
      </p:sp>
      <p:grpSp>
        <p:nvGrpSpPr>
          <p:cNvPr id="7" name="Group 6"/>
          <p:cNvGrpSpPr/>
          <p:nvPr/>
        </p:nvGrpSpPr>
        <p:grpSpPr>
          <a:xfrm>
            <a:off x="0" y="318195"/>
            <a:ext cx="9144000" cy="6539805"/>
            <a:chOff x="0" y="318195"/>
            <a:chExt cx="9144000" cy="6539805"/>
          </a:xfrm>
        </p:grpSpPr>
        <p:grpSp>
          <p:nvGrpSpPr>
            <p:cNvPr id="8" name="Group 7"/>
            <p:cNvGrpSpPr/>
            <p:nvPr/>
          </p:nvGrpSpPr>
          <p:grpSpPr>
            <a:xfrm>
              <a:off x="457200" y="318195"/>
              <a:ext cx="8229600" cy="736840"/>
              <a:chOff x="457200" y="318195"/>
              <a:chExt cx="8229600" cy="736840"/>
            </a:xfrm>
          </p:grpSpPr>
          <p:cxnSp>
            <p:nvCxnSpPr>
              <p:cNvPr id="16" name="Straight Connector 15"/>
              <p:cNvCxnSpPr>
                <a:cxnSpLocks/>
              </p:cNvCxnSpPr>
              <p:nvPr/>
            </p:nvCxnSpPr>
            <p:spPr>
              <a:xfrm>
                <a:off x="577880" y="971082"/>
                <a:ext cx="80266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CONCLUSION</a:t>
                </a:r>
              </a:p>
            </p:txBody>
          </p:sp>
        </p:grpSp>
        <p:grpSp>
          <p:nvGrpSpPr>
            <p:cNvPr id="9" name="Group 8"/>
            <p:cNvGrpSpPr/>
            <p:nvPr/>
          </p:nvGrpSpPr>
          <p:grpSpPr>
            <a:xfrm>
              <a:off x="0" y="6317818"/>
              <a:ext cx="9144000" cy="540182"/>
              <a:chOff x="0" y="6317818"/>
              <a:chExt cx="9144000" cy="540182"/>
            </a:xfrm>
          </p:grpSpPr>
          <p:sp>
            <p:nvSpPr>
              <p:cNvPr id="11" name="Rectangle 10"/>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TextBox 11"/>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391744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248" y="1201510"/>
            <a:ext cx="8229600" cy="4525963"/>
          </a:xfrm>
        </p:spPr>
        <p:txBody>
          <a:bodyPr>
            <a:noAutofit/>
          </a:bodyPr>
          <a:lstStyle/>
          <a:p>
            <a:pPr marL="274638" lvl="1" indent="0">
              <a:spcAft>
                <a:spcPts val="1200"/>
              </a:spcAft>
              <a:buNone/>
            </a:pPr>
            <a:r>
              <a:rPr lang="en-US" sz="1800" b="1" dirty="0">
                <a:latin typeface="+mj-lt"/>
                <a:cs typeface="Arial" pitchFamily="34" charset="0"/>
                <a:sym typeface="Wingdings"/>
              </a:rPr>
              <a:t>DC Sustainable Energy Utility</a:t>
            </a:r>
          </a:p>
          <a:p>
            <a:pPr marL="1074738" lvl="2" indent="-342900">
              <a:spcAft>
                <a:spcPts val="1200"/>
              </a:spcAft>
            </a:pPr>
            <a:r>
              <a:rPr lang="en-US" sz="1800" dirty="0">
                <a:latin typeface="+mj-lt"/>
                <a:cs typeface="Arial" pitchFamily="34" charset="0"/>
                <a:sym typeface="Wingdings"/>
              </a:rPr>
              <a:t>For more information, visit:</a:t>
            </a:r>
            <a:br>
              <a:rPr lang="en-US" sz="1800" dirty="0">
                <a:latin typeface="+mj-lt"/>
                <a:cs typeface="Arial" pitchFamily="34" charset="0"/>
                <a:sym typeface="Wingdings"/>
              </a:rPr>
            </a:br>
            <a:r>
              <a:rPr lang="en-US" sz="1800" dirty="0">
                <a:latin typeface="+mj-lt"/>
                <a:cs typeface="Arial" pitchFamily="34" charset="0"/>
                <a:sym typeface="Wingdings"/>
                <a:hlinkClick r:id="rId3"/>
              </a:rPr>
              <a:t>https://www.dcseu.com/</a:t>
            </a:r>
            <a:endParaRPr lang="en-US" sz="1800" dirty="0">
              <a:latin typeface="+mj-lt"/>
              <a:cs typeface="Arial" pitchFamily="34" charset="0"/>
              <a:sym typeface="Wingdings"/>
            </a:endParaRPr>
          </a:p>
          <a:p>
            <a:pPr marL="274638" lvl="1" indent="0">
              <a:spcAft>
                <a:spcPts val="1200"/>
              </a:spcAft>
              <a:buNone/>
            </a:pPr>
            <a:r>
              <a:rPr lang="en-US" sz="1800" b="1" dirty="0">
                <a:latin typeface="+mj-lt"/>
                <a:cs typeface="Arial" pitchFamily="34" charset="0"/>
                <a:sym typeface="Wingdings"/>
              </a:rPr>
              <a:t>DOEE’s Property Assessed Clean Energy (PACE)</a:t>
            </a:r>
          </a:p>
          <a:p>
            <a:pPr marL="1074738" lvl="2" indent="-342900">
              <a:spcAft>
                <a:spcPts val="1200"/>
              </a:spcAft>
            </a:pPr>
            <a:r>
              <a:rPr lang="en-US" sz="1800" dirty="0">
                <a:latin typeface="+mj-lt"/>
                <a:cs typeface="Arial" pitchFamily="34" charset="0"/>
                <a:sym typeface="Wingdings"/>
              </a:rPr>
              <a:t>For more information, visit: </a:t>
            </a:r>
            <a:r>
              <a:rPr lang="en-US" sz="1800" dirty="0">
                <a:latin typeface="+mj-lt"/>
                <a:cs typeface="Arial" pitchFamily="34" charset="0"/>
                <a:sym typeface="Wingdings"/>
                <a:hlinkClick r:id="rId4"/>
              </a:rPr>
              <a:t>http://doee.dc.gov/service/property-assessed-clean-energy</a:t>
            </a:r>
            <a:endParaRPr lang="en-US" sz="1800" dirty="0">
              <a:latin typeface="+mj-lt"/>
              <a:cs typeface="Arial" pitchFamily="34" charset="0"/>
              <a:sym typeface="Wingdings"/>
            </a:endParaRPr>
          </a:p>
          <a:p>
            <a:pPr marL="274638" lvl="1" indent="0">
              <a:spcAft>
                <a:spcPts val="1200"/>
              </a:spcAft>
              <a:buNone/>
            </a:pPr>
            <a:r>
              <a:rPr lang="en-US" sz="1800" b="1" dirty="0">
                <a:latin typeface="+mj-lt"/>
                <a:cs typeface="Arial" pitchFamily="34" charset="0"/>
                <a:sym typeface="Wingdings"/>
              </a:rPr>
              <a:t>DOEE’s RiverSmart Program</a:t>
            </a:r>
          </a:p>
          <a:p>
            <a:pPr marL="1017588" lvl="2" indent="-285750">
              <a:spcAft>
                <a:spcPts val="1200"/>
              </a:spcAft>
            </a:pPr>
            <a:r>
              <a:rPr lang="en-US" sz="1800" dirty="0">
                <a:latin typeface="+mj-lt"/>
                <a:cs typeface="Arial" pitchFamily="34" charset="0"/>
                <a:sym typeface="Wingdings"/>
              </a:rPr>
              <a:t>For more information, visit:</a:t>
            </a:r>
            <a:br>
              <a:rPr lang="en-US" sz="1800" dirty="0">
                <a:latin typeface="+mj-lt"/>
                <a:cs typeface="Arial" pitchFamily="34" charset="0"/>
                <a:sym typeface="Wingdings"/>
              </a:rPr>
            </a:br>
            <a:r>
              <a:rPr lang="en-US" sz="1800" dirty="0">
                <a:latin typeface="+mj-lt"/>
                <a:cs typeface="Arial" pitchFamily="34" charset="0"/>
                <a:sym typeface="Wingdings"/>
                <a:hlinkClick r:id="rId5"/>
              </a:rPr>
              <a:t>http://doee.dc.gov/riversmart</a:t>
            </a:r>
            <a:endParaRPr lang="en-US" sz="1800" dirty="0">
              <a:latin typeface="+mj-lt"/>
              <a:cs typeface="Arial" pitchFamily="34" charset="0"/>
              <a:sym typeface="Wingdings"/>
            </a:endParaRPr>
          </a:p>
          <a:p>
            <a:pPr marL="331788" lvl="1" indent="0">
              <a:spcAft>
                <a:spcPts val="1200"/>
              </a:spcAft>
              <a:buNone/>
            </a:pPr>
            <a:r>
              <a:rPr lang="en-US" sz="1800" b="1" dirty="0">
                <a:latin typeface="+mj-lt"/>
                <a:cs typeface="Arial" pitchFamily="34" charset="0"/>
                <a:sym typeface="Wingdings"/>
              </a:rPr>
              <a:t>DC Green Bank</a:t>
            </a:r>
          </a:p>
          <a:p>
            <a:pPr marL="1017588" lvl="2" indent="-285750">
              <a:spcAft>
                <a:spcPts val="1200"/>
              </a:spcAft>
            </a:pPr>
            <a:r>
              <a:rPr lang="en-US" sz="1800" dirty="0">
                <a:latin typeface="+mj-lt"/>
                <a:cs typeface="Arial" pitchFamily="34" charset="0"/>
                <a:sym typeface="Wingdings"/>
              </a:rPr>
              <a:t>For more information, visit</a:t>
            </a:r>
            <a:r>
              <a:rPr lang="en-US" sz="1800">
                <a:latin typeface="+mj-lt"/>
                <a:cs typeface="Arial" pitchFamily="34" charset="0"/>
                <a:sym typeface="Wingdings"/>
              </a:rPr>
              <a:t>: </a:t>
            </a:r>
            <a:br>
              <a:rPr lang="en-US" sz="1800">
                <a:latin typeface="+mj-lt"/>
                <a:cs typeface="Arial" pitchFamily="34" charset="0"/>
                <a:sym typeface="Wingdings"/>
              </a:rPr>
            </a:br>
            <a:r>
              <a:rPr lang="en-US" sz="1800">
                <a:latin typeface="+mj-lt"/>
                <a:cs typeface="Arial" pitchFamily="34" charset="0"/>
                <a:sym typeface="Wingdings"/>
                <a:hlinkClick r:id="rId6"/>
              </a:rPr>
              <a:t>http://dcgreenbank.org</a:t>
            </a:r>
            <a:endParaRPr lang="en-US" sz="1800" dirty="0">
              <a:latin typeface="+mj-lt"/>
              <a:cs typeface="Arial" pitchFamily="34" charset="0"/>
              <a:sym typeface="Wingdings"/>
            </a:endParaRPr>
          </a:p>
          <a:p>
            <a:pPr marL="1017588" lvl="2" indent="-285750">
              <a:spcAft>
                <a:spcPts val="1200"/>
              </a:spcAft>
            </a:pPr>
            <a:endParaRPr lang="en-US" sz="1800" dirty="0">
              <a:latin typeface="+mj-lt"/>
              <a:cs typeface="Arial" pitchFamily="34" charset="0"/>
              <a:sym typeface="Wingdings"/>
            </a:endParaRPr>
          </a:p>
          <a:p>
            <a:pPr marL="1017588" lvl="2" indent="-285750">
              <a:spcAft>
                <a:spcPts val="1200"/>
              </a:spcAft>
            </a:pPr>
            <a:endParaRPr lang="en-US" sz="1800" dirty="0">
              <a:latin typeface="+mj-lt"/>
              <a:cs typeface="Arial" pitchFamily="34" charset="0"/>
              <a:sym typeface="Wingdings"/>
            </a:endParaRPr>
          </a:p>
          <a:p>
            <a:pPr marL="731838" lvl="2" indent="0">
              <a:spcAft>
                <a:spcPts val="1200"/>
              </a:spcAft>
              <a:buNone/>
            </a:pPr>
            <a:endParaRPr lang="en-US" sz="1800" dirty="0">
              <a:latin typeface="+mj-lt"/>
              <a:cs typeface="Arial" pitchFamily="34" charset="0"/>
              <a:sym typeface="Wingdings"/>
            </a:endParaRPr>
          </a:p>
        </p:txBody>
      </p:sp>
      <p:grpSp>
        <p:nvGrpSpPr>
          <p:cNvPr id="16" name="Group 15"/>
          <p:cNvGrpSpPr/>
          <p:nvPr/>
        </p:nvGrpSpPr>
        <p:grpSpPr>
          <a:xfrm>
            <a:off x="0" y="318195"/>
            <a:ext cx="9144000" cy="6539805"/>
            <a:chOff x="0" y="318195"/>
            <a:chExt cx="9144000" cy="6539805"/>
          </a:xfrm>
        </p:grpSpPr>
        <p:grpSp>
          <p:nvGrpSpPr>
            <p:cNvPr id="17" name="Group 16"/>
            <p:cNvGrpSpPr/>
            <p:nvPr/>
          </p:nvGrpSpPr>
          <p:grpSpPr>
            <a:xfrm>
              <a:off x="457200" y="318195"/>
              <a:ext cx="8229600" cy="736840"/>
              <a:chOff x="457200" y="318195"/>
              <a:chExt cx="8229600" cy="736840"/>
            </a:xfrm>
          </p:grpSpPr>
          <p:cxnSp>
            <p:nvCxnSpPr>
              <p:cNvPr id="22" name="Straight Connector 21"/>
              <p:cNvCxnSpPr>
                <a:cxnSpLocks/>
              </p:cNvCxnSpPr>
              <p:nvPr/>
            </p:nvCxnSpPr>
            <p:spPr>
              <a:xfrm>
                <a:off x="577880" y="971082"/>
                <a:ext cx="794983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RESOURCES</a:t>
                </a:r>
              </a:p>
            </p:txBody>
          </p:sp>
        </p:grpSp>
        <p:grpSp>
          <p:nvGrpSpPr>
            <p:cNvPr id="18" name="Group 17"/>
            <p:cNvGrpSpPr/>
            <p:nvPr/>
          </p:nvGrpSpPr>
          <p:grpSpPr>
            <a:xfrm>
              <a:off x="0" y="6317818"/>
              <a:ext cx="9144000" cy="540182"/>
              <a:chOff x="0" y="6317818"/>
              <a:chExt cx="9144000" cy="540182"/>
            </a:xfrm>
          </p:grpSpPr>
          <p:sp>
            <p:nvSpPr>
              <p:cNvPr id="19" name="Rectangle 18"/>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21" name="Picture 2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51822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340" y="1288029"/>
            <a:ext cx="8229600" cy="4525963"/>
          </a:xfrm>
        </p:spPr>
        <p:txBody>
          <a:bodyPr>
            <a:normAutofit fontScale="92500"/>
          </a:bodyPr>
          <a:lstStyle/>
          <a:p>
            <a:pPr marL="617538" lvl="1" indent="-342900">
              <a:spcAft>
                <a:spcPts val="1200"/>
              </a:spcAft>
              <a:buFont typeface="Arial" panose="020B0604020202020204" pitchFamily="34" charset="0"/>
              <a:buChar char="•"/>
            </a:pPr>
            <a:r>
              <a:rPr lang="en-US" sz="1800" b="1" dirty="0">
                <a:latin typeface="+mj-lt"/>
                <a:cs typeface="Arial" pitchFamily="34" charset="0"/>
                <a:sym typeface="Wingdings"/>
              </a:rPr>
              <a:t>Energy Use Intensity (EUI) </a:t>
            </a:r>
            <a:r>
              <a:rPr lang="en-US" sz="1800" dirty="0">
                <a:latin typeface="+mj-lt"/>
                <a:cs typeface="Arial" pitchFamily="34" charset="0"/>
                <a:sym typeface="Wingdings"/>
              </a:rPr>
              <a:t>represents a building’s energy use in terms of its size. It is expressed in energy per square foot per year. A low EUI means a high energy performance, while a high EUI signifies a low energy performance. </a:t>
            </a:r>
            <a:endParaRPr lang="en-US" sz="1800" b="1" dirty="0">
              <a:latin typeface="+mj-lt"/>
              <a:cs typeface="Arial" pitchFamily="34" charset="0"/>
              <a:sym typeface="Wingdings"/>
            </a:endParaRPr>
          </a:p>
          <a:p>
            <a:pPr marL="617538" lvl="1" indent="-342900">
              <a:spcAft>
                <a:spcPts val="1200"/>
              </a:spcAft>
              <a:buFont typeface="Arial" panose="020B0604020202020204" pitchFamily="34" charset="0"/>
              <a:buChar char="•"/>
            </a:pPr>
            <a:r>
              <a:rPr lang="en-US" sz="1800" b="1" dirty="0">
                <a:latin typeface="+mj-lt"/>
                <a:cs typeface="Arial" pitchFamily="34" charset="0"/>
                <a:sym typeface="Wingdings"/>
              </a:rPr>
              <a:t>Weather-normalized </a:t>
            </a:r>
            <a:r>
              <a:rPr lang="en-US" sz="1800" dirty="0">
                <a:latin typeface="+mj-lt"/>
                <a:cs typeface="Arial" pitchFamily="34" charset="0"/>
                <a:sym typeface="Wingdings"/>
              </a:rPr>
              <a:t>is a process by which data is cleaned. The data is processed to reflect energy use as it would have been if the weather experienced was the 30 year average temperatures. Weather-normalized data is used to eliminate outliers and to ensure that data can be compared. </a:t>
            </a:r>
            <a:endParaRPr lang="en-US" sz="1800" b="1" dirty="0">
              <a:latin typeface="+mj-lt"/>
              <a:cs typeface="Arial" pitchFamily="34" charset="0"/>
              <a:sym typeface="Wingdings"/>
            </a:endParaRPr>
          </a:p>
          <a:p>
            <a:pPr marL="617538" lvl="1" indent="-342900">
              <a:spcAft>
                <a:spcPts val="1200"/>
              </a:spcAft>
              <a:buFont typeface="Arial" panose="020B0604020202020204" pitchFamily="34" charset="0"/>
              <a:buChar char="•"/>
            </a:pPr>
            <a:r>
              <a:rPr lang="en-US" sz="1800" b="1" dirty="0">
                <a:latin typeface="+mj-lt"/>
                <a:cs typeface="Arial" pitchFamily="34" charset="0"/>
                <a:sym typeface="Wingdings"/>
              </a:rPr>
              <a:t>Site EUI</a:t>
            </a:r>
            <a:r>
              <a:rPr lang="en-US" sz="1800" dirty="0">
                <a:latin typeface="+mj-lt"/>
                <a:cs typeface="Arial" pitchFamily="34" charset="0"/>
                <a:sym typeface="Wingdings"/>
              </a:rPr>
              <a:t> represents the total heat and electricity used by the building. It is a reflection of the energy bought directly for use at a building. </a:t>
            </a:r>
            <a:endParaRPr lang="en-US" sz="1800" b="1" dirty="0">
              <a:latin typeface="+mj-lt"/>
              <a:cs typeface="Arial" pitchFamily="34" charset="0"/>
              <a:sym typeface="Wingdings"/>
            </a:endParaRPr>
          </a:p>
          <a:p>
            <a:pPr marL="617538" lvl="1" indent="-342900">
              <a:spcAft>
                <a:spcPts val="1200"/>
              </a:spcAft>
              <a:buFont typeface="Arial" panose="020B0604020202020204" pitchFamily="34" charset="0"/>
              <a:buChar char="•"/>
            </a:pPr>
            <a:r>
              <a:rPr lang="en-US" sz="1800" b="1" dirty="0">
                <a:latin typeface="+mj-lt"/>
                <a:cs typeface="Arial" pitchFamily="34" charset="0"/>
                <a:sym typeface="Wingdings"/>
              </a:rPr>
              <a:t>Source EUI </a:t>
            </a:r>
            <a:r>
              <a:rPr lang="en-US" sz="1800" dirty="0">
                <a:latin typeface="+mj-lt"/>
                <a:cs typeface="Arial" pitchFamily="34" charset="0"/>
                <a:sym typeface="Wingdings"/>
              </a:rPr>
              <a:t>represents the total amount of raw fuel that is needed for a building to operate. It is a reflection of the total energy consumed including that from delivery and production losses. </a:t>
            </a:r>
            <a:endParaRPr lang="en-US" sz="1800" b="1" dirty="0">
              <a:latin typeface="+mj-lt"/>
              <a:cs typeface="Arial" pitchFamily="34" charset="0"/>
              <a:sym typeface="Wingdings"/>
            </a:endParaRPr>
          </a:p>
          <a:p>
            <a:pPr marL="617538" lvl="1" indent="-342900">
              <a:spcAft>
                <a:spcPts val="1200"/>
              </a:spcAft>
              <a:buFont typeface="Arial" panose="020B0604020202020204" pitchFamily="34" charset="0"/>
              <a:buChar char="•"/>
            </a:pPr>
            <a:endParaRPr lang="en-US" sz="1800" dirty="0">
              <a:latin typeface="+mj-lt"/>
              <a:cs typeface="Arial" pitchFamily="34" charset="0"/>
              <a:sym typeface="Wingdings"/>
            </a:endParaRPr>
          </a:p>
        </p:txBody>
      </p:sp>
      <p:grpSp>
        <p:nvGrpSpPr>
          <p:cNvPr id="7" name="Group 6"/>
          <p:cNvGrpSpPr/>
          <p:nvPr/>
        </p:nvGrpSpPr>
        <p:grpSpPr>
          <a:xfrm>
            <a:off x="-6840" y="318195"/>
            <a:ext cx="9144000" cy="6539805"/>
            <a:chOff x="0" y="318195"/>
            <a:chExt cx="9144000" cy="6539805"/>
          </a:xfrm>
        </p:grpSpPr>
        <p:grpSp>
          <p:nvGrpSpPr>
            <p:cNvPr id="8" name="Group 7"/>
            <p:cNvGrpSpPr/>
            <p:nvPr/>
          </p:nvGrpSpPr>
          <p:grpSpPr>
            <a:xfrm>
              <a:off x="457200" y="318195"/>
              <a:ext cx="8229600" cy="736840"/>
              <a:chOff x="457200" y="318195"/>
              <a:chExt cx="8229600" cy="736840"/>
            </a:xfrm>
          </p:grpSpPr>
          <p:cxnSp>
            <p:nvCxnSpPr>
              <p:cNvPr id="16" name="Straight Connector 15"/>
              <p:cNvCxnSpPr>
                <a:cxnSpLocks/>
              </p:cNvCxnSpPr>
              <p:nvPr/>
            </p:nvCxnSpPr>
            <p:spPr>
              <a:xfrm>
                <a:off x="577880" y="971082"/>
                <a:ext cx="795667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57200" y="318195"/>
                <a:ext cx="82296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GLOSSARY</a:t>
                </a:r>
              </a:p>
            </p:txBody>
          </p:sp>
        </p:grpSp>
        <p:grpSp>
          <p:nvGrpSpPr>
            <p:cNvPr id="12" name="Group 11"/>
            <p:cNvGrpSpPr/>
            <p:nvPr/>
          </p:nvGrpSpPr>
          <p:grpSpPr>
            <a:xfrm>
              <a:off x="0" y="6317818"/>
              <a:ext cx="9144000" cy="540182"/>
              <a:chOff x="0" y="6317818"/>
              <a:chExt cx="9144000" cy="540182"/>
            </a:xfrm>
          </p:grpSpPr>
          <p:sp>
            <p:nvSpPr>
              <p:cNvPr id="13" name="Rectangle 12"/>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
        <p:nvSpPr>
          <p:cNvPr id="11" name="TextBox 10"/>
          <p:cNvSpPr txBox="1"/>
          <p:nvPr/>
        </p:nvSpPr>
        <p:spPr>
          <a:xfrm>
            <a:off x="-113410" y="6474023"/>
            <a:ext cx="4077586" cy="276999"/>
          </a:xfrm>
          <a:prstGeom prst="rect">
            <a:avLst/>
          </a:prstGeom>
          <a:noFill/>
        </p:spPr>
        <p:txBody>
          <a:bodyPr wrap="square" rtlCol="0">
            <a:spAutoFit/>
          </a:bodyPr>
          <a:lstStyle/>
          <a:p>
            <a:pPr algn="r"/>
            <a:r>
              <a:rPr lang="en-US" sz="1200" b="1" dirty="0">
                <a:solidFill>
                  <a:schemeClr val="bg1"/>
                </a:solidFill>
                <a:latin typeface="+mj-lt"/>
              </a:rPr>
              <a:t>Definitions pulled from EPA’s energy star website</a:t>
            </a:r>
          </a:p>
        </p:txBody>
      </p:sp>
    </p:spTree>
    <p:extLst>
      <p:ext uri="{BB962C8B-B14F-4D97-AF65-F5344CB8AC3E}">
        <p14:creationId xmlns:p14="http://schemas.microsoft.com/office/powerpoint/2010/main" val="1581519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9"/>
          <p:cNvGraphicFramePr>
            <a:graphicFrameLocks noGrp="1"/>
          </p:cNvGraphicFramePr>
          <p:nvPr>
            <p:ph idx="4294967295"/>
            <p:extLst>
              <p:ext uri="{D42A27DB-BD31-4B8C-83A1-F6EECF244321}">
                <p14:modId xmlns:p14="http://schemas.microsoft.com/office/powerpoint/2010/main" val="2524716992"/>
              </p:ext>
            </p:extLst>
          </p:nvPr>
        </p:nvGraphicFramePr>
        <p:xfrm>
          <a:off x="1038740" y="1700775"/>
          <a:ext cx="7140312" cy="3990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0" y="6317818"/>
            <a:ext cx="9144000" cy="540182"/>
            <a:chOff x="0" y="6317818"/>
            <a:chExt cx="9144000" cy="540182"/>
          </a:xfrm>
        </p:grpSpPr>
        <p:sp>
          <p:nvSpPr>
            <p:cNvPr id="7" name="Rectangle 6"/>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cxnSp>
        <p:nvCxnSpPr>
          <p:cNvPr id="10" name="Straight Connector 9"/>
          <p:cNvCxnSpPr/>
          <p:nvPr/>
        </p:nvCxnSpPr>
        <p:spPr>
          <a:xfrm flipV="1">
            <a:off x="577880" y="1008264"/>
            <a:ext cx="7880320" cy="12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457200" y="318195"/>
            <a:ext cx="833935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t>THE DISTRICT’S PERFORMANCE NATIONALLY</a:t>
            </a:r>
            <a:endParaRPr lang="en-US" sz="3000" kern="0" spc="-150" dirty="0"/>
          </a:p>
        </p:txBody>
      </p:sp>
    </p:spTree>
    <p:extLst>
      <p:ext uri="{BB962C8B-B14F-4D97-AF65-F5344CB8AC3E}">
        <p14:creationId xmlns:p14="http://schemas.microsoft.com/office/powerpoint/2010/main" val="229272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431940"/>
            <a:ext cx="9144000" cy="400110"/>
          </a:xfrm>
          <a:prstGeom prst="rect">
            <a:avLst/>
          </a:prstGeom>
          <a:noFill/>
        </p:spPr>
        <p:txBody>
          <a:bodyPr wrap="square" rtlCol="0">
            <a:spAutoFit/>
          </a:bodyPr>
          <a:lstStyle/>
          <a:p>
            <a:pPr algn="ctr"/>
            <a:r>
              <a:rPr lang="en-US" sz="2000" dirty="0">
                <a:latin typeface="+mj-lt"/>
              </a:rPr>
              <a:t>111 DISTRICT BUILDINGS RECEIVED LEED CERTIFICATIONS IN 2018 </a:t>
            </a:r>
          </a:p>
        </p:txBody>
      </p:sp>
      <p:sp>
        <p:nvSpPr>
          <p:cNvPr id="7" name="TextBox 6"/>
          <p:cNvSpPr txBox="1"/>
          <p:nvPr/>
        </p:nvSpPr>
        <p:spPr>
          <a:xfrm>
            <a:off x="123269" y="3663478"/>
            <a:ext cx="909224" cy="461665"/>
          </a:xfrm>
          <a:prstGeom prst="rect">
            <a:avLst/>
          </a:prstGeom>
          <a:noFill/>
        </p:spPr>
        <p:txBody>
          <a:bodyPr wrap="none" rtlCol="0">
            <a:spAutoFit/>
          </a:bodyPr>
          <a:lstStyle/>
          <a:p>
            <a:pPr algn="ctr"/>
            <a:r>
              <a:rPr lang="en-US" sz="1200" b="1" dirty="0">
                <a:latin typeface="+mj-lt"/>
              </a:rPr>
              <a:t>CERTIFIED</a:t>
            </a:r>
          </a:p>
          <a:p>
            <a:pPr algn="ctr"/>
            <a:r>
              <a:rPr lang="en-US" sz="1200" b="1" dirty="0">
                <a:latin typeface="+mj-lt"/>
              </a:rPr>
              <a:t>PROJECTS</a:t>
            </a:r>
          </a:p>
        </p:txBody>
      </p:sp>
      <p:sp>
        <p:nvSpPr>
          <p:cNvPr id="12" name="TextBox 11"/>
          <p:cNvSpPr txBox="1"/>
          <p:nvPr/>
        </p:nvSpPr>
        <p:spPr>
          <a:xfrm>
            <a:off x="6069795" y="2061138"/>
            <a:ext cx="2496325" cy="646331"/>
          </a:xfrm>
          <a:prstGeom prst="rect">
            <a:avLst/>
          </a:prstGeom>
          <a:noFill/>
        </p:spPr>
        <p:txBody>
          <a:bodyPr wrap="square" rtlCol="0">
            <a:spAutoFit/>
          </a:bodyPr>
          <a:lstStyle/>
          <a:p>
            <a:pPr algn="ctr"/>
            <a:r>
              <a:rPr lang="en-US" b="1" dirty="0">
                <a:solidFill>
                  <a:srgbClr val="262626"/>
                </a:solidFill>
                <a:latin typeface="+mj-lt"/>
              </a:rPr>
              <a:t>LEED</a:t>
            </a:r>
            <a:r>
              <a:rPr lang="en-US" sz="1100" dirty="0">
                <a:latin typeface="+mj-lt"/>
              </a:rPr>
              <a:t> </a:t>
            </a:r>
            <a:r>
              <a:rPr lang="en-US" b="1" dirty="0">
                <a:solidFill>
                  <a:srgbClr val="262626"/>
                </a:solidFill>
                <a:latin typeface="+mj-lt"/>
              </a:rPr>
              <a:t>CERTIFICATION</a:t>
            </a:r>
            <a:br>
              <a:rPr lang="en-US" b="1" dirty="0">
                <a:solidFill>
                  <a:srgbClr val="262626"/>
                </a:solidFill>
                <a:latin typeface="+mj-lt"/>
              </a:rPr>
            </a:br>
            <a:r>
              <a:rPr lang="en-US" sz="1100" dirty="0">
                <a:latin typeface="+mj-lt"/>
              </a:rPr>
              <a:t> </a:t>
            </a:r>
            <a:r>
              <a:rPr lang="en-US" b="1" dirty="0">
                <a:solidFill>
                  <a:srgbClr val="262626"/>
                </a:solidFill>
                <a:latin typeface="+mj-lt"/>
              </a:rPr>
              <a:t>BY</a:t>
            </a:r>
            <a:r>
              <a:rPr lang="en-US" sz="1100" dirty="0">
                <a:latin typeface="+mj-lt"/>
              </a:rPr>
              <a:t> </a:t>
            </a:r>
            <a:r>
              <a:rPr lang="en-US" b="1" dirty="0">
                <a:solidFill>
                  <a:srgbClr val="262626"/>
                </a:solidFill>
                <a:latin typeface="+mj-lt"/>
              </a:rPr>
              <a:t>YEAR</a:t>
            </a:r>
          </a:p>
        </p:txBody>
      </p:sp>
      <p:sp>
        <p:nvSpPr>
          <p:cNvPr id="6" name="TextBox 5"/>
          <p:cNvSpPr txBox="1"/>
          <p:nvPr/>
        </p:nvSpPr>
        <p:spPr>
          <a:xfrm>
            <a:off x="1461195" y="2061138"/>
            <a:ext cx="2784317" cy="923330"/>
          </a:xfrm>
          <a:prstGeom prst="rect">
            <a:avLst/>
          </a:prstGeom>
          <a:noFill/>
        </p:spPr>
        <p:txBody>
          <a:bodyPr wrap="square" rtlCol="0">
            <a:spAutoFit/>
          </a:bodyPr>
          <a:lstStyle/>
          <a:p>
            <a:pPr algn="ctr">
              <a:defRPr sz="1800" b="1" i="0" u="none" strike="noStrike" kern="1200" baseline="0">
                <a:solidFill>
                  <a:srgbClr val="262626"/>
                </a:solidFill>
                <a:latin typeface="Trebuchet MS" panose="020B0603020202020204" pitchFamily="34" charset="0"/>
                <a:ea typeface="+mn-ea"/>
                <a:cs typeface="+mn-cs"/>
              </a:defRPr>
            </a:pPr>
            <a:r>
              <a:rPr lang="en-US" dirty="0">
                <a:latin typeface="+mj-lt"/>
              </a:rPr>
              <a:t>LEED CERTIFICATIONS</a:t>
            </a:r>
            <a:br>
              <a:rPr lang="en-US" dirty="0">
                <a:latin typeface="+mj-lt"/>
              </a:rPr>
            </a:br>
            <a:r>
              <a:rPr lang="en-US" dirty="0">
                <a:latin typeface="+mj-lt"/>
              </a:rPr>
              <a:t>BY TYPE 2014-2018</a:t>
            </a:r>
          </a:p>
          <a:p>
            <a:endParaRPr lang="en-US" dirty="0">
              <a:latin typeface="+mj-lt"/>
            </a:endParaRPr>
          </a:p>
        </p:txBody>
      </p:sp>
      <p:grpSp>
        <p:nvGrpSpPr>
          <p:cNvPr id="22" name="Group 21"/>
          <p:cNvGrpSpPr/>
          <p:nvPr/>
        </p:nvGrpSpPr>
        <p:grpSpPr>
          <a:xfrm>
            <a:off x="0" y="318196"/>
            <a:ext cx="9144000" cy="998529"/>
            <a:chOff x="0" y="318196"/>
            <a:chExt cx="8686800" cy="998529"/>
          </a:xfrm>
        </p:grpSpPr>
        <p:cxnSp>
          <p:nvCxnSpPr>
            <p:cNvPr id="23" name="Straight Connector 22"/>
            <p:cNvCxnSpPr>
              <a:cxnSpLocks/>
            </p:cNvCxnSpPr>
            <p:nvPr/>
          </p:nvCxnSpPr>
          <p:spPr>
            <a:xfrm>
              <a:off x="439532" y="1316725"/>
              <a:ext cx="78193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0" y="318196"/>
              <a:ext cx="8686800" cy="921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kern="0" spc="-150" dirty="0"/>
                <a:t>THE DISTRICT’S PERFORMANCE: LEADERSHIP IN ENERGY AND ENVIRONMENTAL DESIGN (LEED)</a:t>
              </a:r>
            </a:p>
          </p:txBody>
        </p:sp>
      </p:grpSp>
      <p:grpSp>
        <p:nvGrpSpPr>
          <p:cNvPr id="25" name="Group 24"/>
          <p:cNvGrpSpPr/>
          <p:nvPr/>
        </p:nvGrpSpPr>
        <p:grpSpPr>
          <a:xfrm>
            <a:off x="0" y="6317818"/>
            <a:ext cx="9144000" cy="540182"/>
            <a:chOff x="0" y="6317818"/>
            <a:chExt cx="9144000" cy="540182"/>
          </a:xfrm>
        </p:grpSpPr>
        <p:sp>
          <p:nvSpPr>
            <p:cNvPr id="26" name="Rectangle 25"/>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TextBox 26"/>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aphicFrame>
        <p:nvGraphicFramePr>
          <p:cNvPr id="30" name="Chart 29"/>
          <p:cNvGraphicFramePr>
            <a:graphicFrameLocks/>
          </p:cNvGraphicFramePr>
          <p:nvPr>
            <p:extLst>
              <p:ext uri="{D42A27DB-BD31-4B8C-83A1-F6EECF244321}">
                <p14:modId xmlns:p14="http://schemas.microsoft.com/office/powerpoint/2010/main" val="3770418496"/>
              </p:ext>
            </p:extLst>
          </p:nvPr>
        </p:nvGraphicFramePr>
        <p:xfrm>
          <a:off x="1000336" y="2430469"/>
          <a:ext cx="3226020" cy="3610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p:cNvGraphicFramePr>
          <p:nvPr>
            <p:extLst>
              <p:ext uri="{D42A27DB-BD31-4B8C-83A1-F6EECF244321}">
                <p14:modId xmlns:p14="http://schemas.microsoft.com/office/powerpoint/2010/main" val="3427192867"/>
              </p:ext>
            </p:extLst>
          </p:nvPr>
        </p:nvGraphicFramePr>
        <p:xfrm>
          <a:off x="5587099" y="2516569"/>
          <a:ext cx="3324745" cy="3662749"/>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29766F0A-26B9-4D26-8336-4EC724E9B3AD}"/>
              </a:ext>
            </a:extLst>
          </p:cNvPr>
          <p:cNvSpPr txBox="1"/>
          <p:nvPr/>
        </p:nvSpPr>
        <p:spPr>
          <a:xfrm>
            <a:off x="4725164" y="3674453"/>
            <a:ext cx="909224" cy="461665"/>
          </a:xfrm>
          <a:prstGeom prst="rect">
            <a:avLst/>
          </a:prstGeom>
          <a:noFill/>
        </p:spPr>
        <p:txBody>
          <a:bodyPr wrap="none" rtlCol="0">
            <a:spAutoFit/>
          </a:bodyPr>
          <a:lstStyle/>
          <a:p>
            <a:pPr algn="ctr"/>
            <a:r>
              <a:rPr lang="en-US" sz="1200" b="1" dirty="0">
                <a:latin typeface="+mj-lt"/>
              </a:rPr>
              <a:t>CERTIFIED</a:t>
            </a:r>
          </a:p>
          <a:p>
            <a:pPr algn="ctr"/>
            <a:r>
              <a:rPr lang="en-US" sz="1200" b="1" dirty="0">
                <a:latin typeface="+mj-lt"/>
              </a:rPr>
              <a:t>PROJECTS</a:t>
            </a:r>
          </a:p>
        </p:txBody>
      </p:sp>
      <p:sp>
        <p:nvSpPr>
          <p:cNvPr id="5" name="TextBox 4"/>
          <p:cNvSpPr txBox="1"/>
          <p:nvPr/>
        </p:nvSpPr>
        <p:spPr>
          <a:xfrm>
            <a:off x="32334" y="6424590"/>
            <a:ext cx="3925186" cy="276999"/>
          </a:xfrm>
          <a:prstGeom prst="rect">
            <a:avLst/>
          </a:prstGeom>
          <a:noFill/>
        </p:spPr>
        <p:txBody>
          <a:bodyPr wrap="square" rtlCol="0">
            <a:spAutoFit/>
          </a:bodyPr>
          <a:lstStyle/>
          <a:p>
            <a:pPr algn="r"/>
            <a:r>
              <a:rPr lang="en-US" sz="1200" b="1" dirty="0">
                <a:solidFill>
                  <a:schemeClr val="bg1"/>
                </a:solidFill>
                <a:latin typeface="+mj-lt"/>
              </a:rPr>
              <a:t>Data received from the US Green Building Council</a:t>
            </a:r>
          </a:p>
        </p:txBody>
      </p:sp>
    </p:spTree>
    <p:extLst>
      <p:ext uri="{BB962C8B-B14F-4D97-AF65-F5344CB8AC3E}">
        <p14:creationId xmlns:p14="http://schemas.microsoft.com/office/powerpoint/2010/main" val="172057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70640" y="1250102"/>
            <a:ext cx="8226602" cy="461665"/>
          </a:xfrm>
          <a:prstGeom prst="rect">
            <a:avLst/>
          </a:prstGeom>
          <a:noFill/>
        </p:spPr>
        <p:txBody>
          <a:bodyPr wrap="square" rtlCol="0">
            <a:spAutoFit/>
          </a:bodyPr>
          <a:lstStyle/>
          <a:p>
            <a:pPr algn="ctr"/>
            <a:r>
              <a:rPr lang="en-US" sz="2400" dirty="0">
                <a:latin typeface="+mj-lt"/>
              </a:rPr>
              <a:t>WHO MUST REPORT</a:t>
            </a:r>
          </a:p>
        </p:txBody>
      </p:sp>
      <p:graphicFrame>
        <p:nvGraphicFramePr>
          <p:cNvPr id="5" name="Table 4"/>
          <p:cNvGraphicFramePr>
            <a:graphicFrameLocks noGrp="1"/>
          </p:cNvGraphicFramePr>
          <p:nvPr>
            <p:extLst>
              <p:ext uri="{D42A27DB-BD31-4B8C-83A1-F6EECF244321}">
                <p14:modId xmlns:p14="http://schemas.microsoft.com/office/powerpoint/2010/main" val="2598358029"/>
              </p:ext>
            </p:extLst>
          </p:nvPr>
        </p:nvGraphicFramePr>
        <p:xfrm>
          <a:off x="1585005" y="1796510"/>
          <a:ext cx="5669280" cy="1463040"/>
        </p:xfrm>
        <a:graphic>
          <a:graphicData uri="http://schemas.openxmlformats.org/drawingml/2006/table">
            <a:tbl>
              <a:tblPr firstRow="1" bandRow="1">
                <a:tableStyleId>{46F890A9-2807-4EBB-B81D-B2AA78EC7F39}</a:tableStyleId>
              </a:tblPr>
              <a:tblGrid>
                <a:gridCol w="1889760">
                  <a:extLst>
                    <a:ext uri="{9D8B030D-6E8A-4147-A177-3AD203B41FA5}">
                      <a16:colId xmlns:a16="http://schemas.microsoft.com/office/drawing/2014/main" val="20000"/>
                    </a:ext>
                  </a:extLst>
                </a:gridCol>
                <a:gridCol w="1889760">
                  <a:extLst>
                    <a:ext uri="{9D8B030D-6E8A-4147-A177-3AD203B41FA5}">
                      <a16:colId xmlns:a16="http://schemas.microsoft.com/office/drawing/2014/main" val="20001"/>
                    </a:ext>
                  </a:extLst>
                </a:gridCol>
                <a:gridCol w="1889760">
                  <a:extLst>
                    <a:ext uri="{9D8B030D-6E8A-4147-A177-3AD203B41FA5}">
                      <a16:colId xmlns:a16="http://schemas.microsoft.com/office/drawing/2014/main" val="20002"/>
                    </a:ext>
                  </a:extLst>
                </a:gridCol>
              </a:tblGrid>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mj-lt"/>
                        </a:rPr>
                        <a:t>Type</a:t>
                      </a:r>
                    </a:p>
                  </a:txBody>
                  <a:tcPr/>
                </a:tc>
                <a:tc>
                  <a:txBody>
                    <a:bodyPr/>
                    <a:lstStyle/>
                    <a:p>
                      <a:pPr algn="ctr"/>
                      <a:r>
                        <a:rPr lang="en-US" sz="1600" dirty="0">
                          <a:latin typeface="+mj-lt"/>
                        </a:rPr>
                        <a:t>Threshold</a:t>
                      </a:r>
                    </a:p>
                  </a:txBody>
                  <a:tcPr/>
                </a:tc>
                <a:tc>
                  <a:txBody>
                    <a:bodyPr/>
                    <a:lstStyle/>
                    <a:p>
                      <a:pPr algn="ctr"/>
                      <a:r>
                        <a:rPr lang="en-US" sz="1600" dirty="0">
                          <a:latin typeface="+mj-lt"/>
                        </a:rPr>
                        <a:t>Requirement</a:t>
                      </a:r>
                    </a:p>
                  </a:txBody>
                  <a:tcPr/>
                </a:tc>
                <a:extLst>
                  <a:ext uri="{0D108BD9-81ED-4DB2-BD59-A6C34878D82A}">
                    <a16:rowId xmlns:a16="http://schemas.microsoft.com/office/drawing/2014/main" val="10000"/>
                  </a:ext>
                </a:extLst>
              </a:tr>
              <a:tr h="370840">
                <a:tc>
                  <a:txBody>
                    <a:bodyPr/>
                    <a:lstStyle/>
                    <a:p>
                      <a:r>
                        <a:rPr lang="en-US" sz="1600" dirty="0">
                          <a:latin typeface="+mj-lt"/>
                        </a:rPr>
                        <a:t>Private Buildings</a:t>
                      </a:r>
                    </a:p>
                  </a:txBody>
                  <a:tcPr/>
                </a:tc>
                <a:tc>
                  <a:txBody>
                    <a:bodyPr/>
                    <a:lstStyle/>
                    <a:p>
                      <a:r>
                        <a:rPr lang="en-US" sz="1600" dirty="0">
                          <a:latin typeface="+mj-lt"/>
                        </a:rPr>
                        <a:t>Over 50,000</a:t>
                      </a:r>
                      <a:r>
                        <a:rPr lang="en-US" sz="1600" baseline="0" dirty="0">
                          <a:latin typeface="+mj-lt"/>
                        </a:rPr>
                        <a:t> SF</a:t>
                      </a:r>
                      <a:endParaRPr lang="en-US" sz="1600" dirty="0">
                        <a:latin typeface="+mj-lt"/>
                      </a:endParaRPr>
                    </a:p>
                  </a:txBody>
                  <a:tcPr/>
                </a:tc>
                <a:tc rowSpan="2">
                  <a:txBody>
                    <a:bodyPr/>
                    <a:lstStyle/>
                    <a:p>
                      <a:pPr algn="ctr"/>
                      <a:r>
                        <a:rPr lang="en-US" sz="1600" dirty="0">
                          <a:latin typeface="+mj-lt"/>
                        </a:rPr>
                        <a:t>Must report energy and water consumption</a:t>
                      </a:r>
                    </a:p>
                  </a:txBody>
                  <a:tcPr/>
                </a:tc>
                <a:extLst>
                  <a:ext uri="{0D108BD9-81ED-4DB2-BD59-A6C34878D82A}">
                    <a16:rowId xmlns:a16="http://schemas.microsoft.com/office/drawing/2014/main" val="10001"/>
                  </a:ext>
                </a:extLst>
              </a:tr>
              <a:tr h="370840">
                <a:tc>
                  <a:txBody>
                    <a:bodyPr/>
                    <a:lstStyle/>
                    <a:p>
                      <a:r>
                        <a:rPr lang="en-US" sz="1600" dirty="0">
                          <a:latin typeface="+mj-lt"/>
                        </a:rPr>
                        <a:t>Public Buildings</a:t>
                      </a:r>
                    </a:p>
                  </a:txBody>
                  <a:tcPr/>
                </a:tc>
                <a:tc>
                  <a:txBody>
                    <a:bodyPr/>
                    <a:lstStyle/>
                    <a:p>
                      <a:r>
                        <a:rPr lang="en-US" sz="1600" dirty="0">
                          <a:latin typeface="+mj-lt"/>
                        </a:rPr>
                        <a:t>Over 10,000 SF</a:t>
                      </a:r>
                    </a:p>
                  </a:txBody>
                  <a:tcPr/>
                </a:tc>
                <a:tc vMerge="1">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6" name="Diagram 5"/>
          <p:cNvGraphicFramePr/>
          <p:nvPr>
            <p:extLst>
              <p:ext uri="{D42A27DB-BD31-4B8C-83A1-F6EECF244321}">
                <p14:modId xmlns:p14="http://schemas.microsoft.com/office/powerpoint/2010/main" val="93235173"/>
              </p:ext>
            </p:extLst>
          </p:nvPr>
        </p:nvGraphicFramePr>
        <p:xfrm>
          <a:off x="320085" y="3432270"/>
          <a:ext cx="8462464"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3083" y="3681805"/>
            <a:ext cx="8226602" cy="461665"/>
          </a:xfrm>
          <a:prstGeom prst="rect">
            <a:avLst/>
          </a:prstGeom>
          <a:noFill/>
        </p:spPr>
        <p:txBody>
          <a:bodyPr wrap="square" rtlCol="0">
            <a:spAutoFit/>
          </a:bodyPr>
          <a:lstStyle/>
          <a:p>
            <a:pPr algn="ctr"/>
            <a:r>
              <a:rPr lang="en-US" sz="2400" dirty="0">
                <a:latin typeface="+mj-lt"/>
              </a:rPr>
              <a:t>BENCHMARKING REPORTING PROCESS</a:t>
            </a:r>
          </a:p>
        </p:txBody>
      </p:sp>
      <p:grpSp>
        <p:nvGrpSpPr>
          <p:cNvPr id="8" name="Group 7"/>
          <p:cNvGrpSpPr/>
          <p:nvPr/>
        </p:nvGrpSpPr>
        <p:grpSpPr>
          <a:xfrm>
            <a:off x="-1" y="318195"/>
            <a:ext cx="9144001" cy="6539805"/>
            <a:chOff x="-1" y="318195"/>
            <a:chExt cx="9144001" cy="6539805"/>
          </a:xfrm>
        </p:grpSpPr>
        <p:grpSp>
          <p:nvGrpSpPr>
            <p:cNvPr id="9" name="Group 8"/>
            <p:cNvGrpSpPr/>
            <p:nvPr/>
          </p:nvGrpSpPr>
          <p:grpSpPr>
            <a:xfrm>
              <a:off x="-1" y="318195"/>
              <a:ext cx="9143999" cy="736840"/>
              <a:chOff x="-1" y="318195"/>
              <a:chExt cx="9143999" cy="736840"/>
            </a:xfrm>
          </p:grpSpPr>
          <p:cxnSp>
            <p:nvCxnSpPr>
              <p:cNvPr id="14" name="Straight Connector 13"/>
              <p:cNvCxnSpPr>
                <a:cxnSpLocks/>
              </p:cNvCxnSpPr>
              <p:nvPr/>
            </p:nvCxnSpPr>
            <p:spPr>
              <a:xfrm>
                <a:off x="462665" y="971081"/>
                <a:ext cx="8224135"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1" y="318195"/>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BENCHMARKING</a:t>
                </a:r>
              </a:p>
            </p:txBody>
          </p:sp>
        </p:grpSp>
        <p:grpSp>
          <p:nvGrpSpPr>
            <p:cNvPr id="10" name="Group 9"/>
            <p:cNvGrpSpPr/>
            <p:nvPr/>
          </p:nvGrpSpPr>
          <p:grpSpPr>
            <a:xfrm>
              <a:off x="0" y="6317818"/>
              <a:ext cx="9144000" cy="540182"/>
              <a:chOff x="0" y="6317818"/>
              <a:chExt cx="9144000" cy="540182"/>
            </a:xfrm>
          </p:grpSpPr>
          <p:sp>
            <p:nvSpPr>
              <p:cNvPr id="11" name="Rectangle 10"/>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TextBox 11"/>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mj-lt"/>
                  </a:rPr>
                  <a:t>@DOEE_DC</a:t>
                </a:r>
              </a:p>
            </p:txBody>
          </p:sp>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Tree>
    <p:extLst>
      <p:ext uri="{BB962C8B-B14F-4D97-AF65-F5344CB8AC3E}">
        <p14:creationId xmlns:p14="http://schemas.microsoft.com/office/powerpoint/2010/main" val="302539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p:cNvCxnSpPr>
            <a:cxnSpLocks/>
          </p:cNvCxnSpPr>
          <p:nvPr/>
        </p:nvCxnSpPr>
        <p:spPr>
          <a:xfrm flipH="1">
            <a:off x="2231376" y="2799155"/>
            <a:ext cx="4928" cy="3244809"/>
          </a:xfrm>
          <a:prstGeom prst="line">
            <a:avLst/>
          </a:prstGeom>
          <a:noFill/>
          <a:ln w="19050" cap="flat" cmpd="sng" algn="ctr">
            <a:solidFill>
              <a:srgbClr val="248C43"/>
            </a:solidFill>
            <a:prstDash val="solid"/>
            <a:miter lim="800000"/>
            <a:tailEnd type="oval"/>
          </a:ln>
          <a:effectLst/>
        </p:spPr>
      </p:cxnSp>
      <p:cxnSp>
        <p:nvCxnSpPr>
          <p:cNvPr id="71" name="Straight Connector 70"/>
          <p:cNvCxnSpPr/>
          <p:nvPr/>
        </p:nvCxnSpPr>
        <p:spPr>
          <a:xfrm>
            <a:off x="7436711" y="2824721"/>
            <a:ext cx="19770" cy="3173759"/>
          </a:xfrm>
          <a:prstGeom prst="line">
            <a:avLst/>
          </a:prstGeom>
          <a:noFill/>
          <a:ln w="19050" cap="flat" cmpd="sng" algn="ctr">
            <a:solidFill>
              <a:srgbClr val="248C43"/>
            </a:solidFill>
            <a:prstDash val="solid"/>
            <a:miter lim="800000"/>
            <a:tailEnd type="oval"/>
          </a:ln>
          <a:effectLst/>
        </p:spPr>
      </p:cxnSp>
      <p:sp>
        <p:nvSpPr>
          <p:cNvPr id="16" name="Rectangle 15"/>
          <p:cNvSpPr/>
          <p:nvPr/>
        </p:nvSpPr>
        <p:spPr>
          <a:xfrm>
            <a:off x="-1497" y="2931714"/>
            <a:ext cx="9144003" cy="203207"/>
          </a:xfrm>
          <a:prstGeom prst="rect">
            <a:avLst/>
          </a:prstGeom>
          <a:solidFill>
            <a:srgbClr val="248C43"/>
          </a:solidFill>
          <a:ln w="6350" cap="flat" cmpd="sng" algn="ctr">
            <a:noFill/>
            <a:prstDash val="solid"/>
            <a:miter lim="800000"/>
          </a:ln>
          <a:effectLst>
            <a:outerShdw blurRad="25400" dist="38100" dir="2400000" algn="ctr" rotWithShape="0">
              <a:srgbClr val="000000">
                <a:alpha val="10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Light"/>
              <a:ea typeface="+mn-ea"/>
              <a:cs typeface="+mn-cs"/>
            </a:endParaRPr>
          </a:p>
        </p:txBody>
      </p:sp>
      <p:cxnSp>
        <p:nvCxnSpPr>
          <p:cNvPr id="18" name="Straight Connector 17"/>
          <p:cNvCxnSpPr>
            <a:cxnSpLocks/>
          </p:cNvCxnSpPr>
          <p:nvPr/>
        </p:nvCxnSpPr>
        <p:spPr>
          <a:xfrm>
            <a:off x="3970681" y="2791964"/>
            <a:ext cx="14730" cy="3151095"/>
          </a:xfrm>
          <a:prstGeom prst="line">
            <a:avLst/>
          </a:prstGeom>
          <a:noFill/>
          <a:ln w="19050" cap="flat" cmpd="sng" algn="ctr">
            <a:solidFill>
              <a:srgbClr val="248C43"/>
            </a:solidFill>
            <a:prstDash val="solid"/>
            <a:miter lim="800000"/>
            <a:tailEnd type="oval"/>
          </a:ln>
          <a:effectLst/>
        </p:spPr>
      </p:cxnSp>
      <p:sp>
        <p:nvSpPr>
          <p:cNvPr id="25" name="Rectangle 24"/>
          <p:cNvSpPr/>
          <p:nvPr/>
        </p:nvSpPr>
        <p:spPr>
          <a:xfrm>
            <a:off x="3624952" y="2204506"/>
            <a:ext cx="638393"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rPr>
              <a:t>2020</a:t>
            </a:r>
          </a:p>
        </p:txBody>
      </p:sp>
      <p:sp>
        <p:nvSpPr>
          <p:cNvPr id="26" name="Rectangle 25"/>
          <p:cNvSpPr/>
          <p:nvPr/>
        </p:nvSpPr>
        <p:spPr>
          <a:xfrm>
            <a:off x="3989750" y="4280700"/>
            <a:ext cx="1455888" cy="1106955"/>
          </a:xfrm>
          <a:prstGeom prst="rect">
            <a:avLst/>
          </a:prstGeom>
          <a:solidFill>
            <a:srgbClr val="248C43"/>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9B5FE"/>
              </a:solidFill>
              <a:effectLst/>
              <a:uLnTx/>
              <a:uFillTx/>
              <a:latin typeface="Century Gothic" panose="020B0502020202020204" pitchFamily="34" charset="0"/>
            </a:endParaRPr>
          </a:p>
        </p:txBody>
      </p:sp>
      <p:sp>
        <p:nvSpPr>
          <p:cNvPr id="24" name="Rectangle 23"/>
          <p:cNvSpPr/>
          <p:nvPr/>
        </p:nvSpPr>
        <p:spPr>
          <a:xfrm>
            <a:off x="4050505" y="4318563"/>
            <a:ext cx="1382333"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rPr>
              <a:t>Third Party Verification Required for 2019 data</a:t>
            </a:r>
          </a:p>
        </p:txBody>
      </p:sp>
      <p:cxnSp>
        <p:nvCxnSpPr>
          <p:cNvPr id="40" name="Straight Connector 39"/>
          <p:cNvCxnSpPr>
            <a:cxnSpLocks/>
          </p:cNvCxnSpPr>
          <p:nvPr/>
        </p:nvCxnSpPr>
        <p:spPr>
          <a:xfrm>
            <a:off x="5732011" y="2817183"/>
            <a:ext cx="22625" cy="3125876"/>
          </a:xfrm>
          <a:prstGeom prst="line">
            <a:avLst/>
          </a:prstGeom>
          <a:noFill/>
          <a:ln w="19050" cap="flat" cmpd="sng" algn="ctr">
            <a:solidFill>
              <a:srgbClr val="248C43"/>
            </a:solidFill>
            <a:prstDash val="solid"/>
            <a:miter lim="800000"/>
            <a:tailEnd type="oval"/>
          </a:ln>
          <a:effectLst/>
        </p:spPr>
      </p:cxnSp>
      <p:sp>
        <p:nvSpPr>
          <p:cNvPr id="56" name="Rectangle 55"/>
          <p:cNvSpPr/>
          <p:nvPr/>
        </p:nvSpPr>
        <p:spPr>
          <a:xfrm>
            <a:off x="7456539" y="4343401"/>
            <a:ext cx="1563141" cy="1044254"/>
          </a:xfrm>
          <a:prstGeom prst="rect">
            <a:avLst/>
          </a:prstGeom>
          <a:solidFill>
            <a:schemeClr val="accent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9B5FE"/>
              </a:solidFill>
              <a:effectLst/>
              <a:uLnTx/>
              <a:uFillTx/>
              <a:latin typeface="Century Gothic" panose="020B0502020202020204" pitchFamily="34" charset="0"/>
            </a:endParaRPr>
          </a:p>
        </p:txBody>
      </p:sp>
      <p:sp>
        <p:nvSpPr>
          <p:cNvPr id="74" name="Rectangle 73"/>
          <p:cNvSpPr/>
          <p:nvPr/>
        </p:nvSpPr>
        <p:spPr>
          <a:xfrm>
            <a:off x="7488286" y="4395143"/>
            <a:ext cx="1538694"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Calibri" panose="020F0502020204030204" pitchFamily="34" charset="0"/>
              </a:rPr>
              <a:t>Benchmarking private-owned drops to 10K sf for 2024 data</a:t>
            </a:r>
            <a:endPar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63" name="Rectangle 62"/>
          <p:cNvSpPr/>
          <p:nvPr/>
        </p:nvSpPr>
        <p:spPr>
          <a:xfrm>
            <a:off x="1872695" y="2185744"/>
            <a:ext cx="638393"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rPr>
              <a:t>2013</a:t>
            </a:r>
          </a:p>
        </p:txBody>
      </p:sp>
      <p:sp>
        <p:nvSpPr>
          <p:cNvPr id="65" name="Rectangle 64"/>
          <p:cNvSpPr/>
          <p:nvPr/>
        </p:nvSpPr>
        <p:spPr>
          <a:xfrm>
            <a:off x="2240643" y="3627390"/>
            <a:ext cx="1504011" cy="939859"/>
          </a:xfrm>
          <a:prstGeom prst="rect">
            <a:avLst/>
          </a:prstGeom>
          <a:solidFill>
            <a:srgbClr val="225B8B"/>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225B8B"/>
              </a:solidFill>
              <a:effectLst/>
              <a:uLnTx/>
              <a:uFillTx/>
              <a:latin typeface="Century Gothic" panose="020B0502020202020204" pitchFamily="34" charset="0"/>
            </a:endParaRPr>
          </a:p>
        </p:txBody>
      </p:sp>
      <p:sp>
        <p:nvSpPr>
          <p:cNvPr id="66" name="Rectangle 65"/>
          <p:cNvSpPr/>
          <p:nvPr/>
        </p:nvSpPr>
        <p:spPr>
          <a:xfrm>
            <a:off x="2271195" y="3720466"/>
            <a:ext cx="149430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rPr>
              <a:t>Benchmarking private-owned </a:t>
            </a:r>
          </a:p>
          <a:p>
            <a:pPr marR="0" lvl="0" algn="l"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rPr>
              <a:t>&gt; 50K sf </a:t>
            </a:r>
          </a:p>
        </p:txBody>
      </p:sp>
      <p:sp>
        <p:nvSpPr>
          <p:cNvPr id="60" name="Rectangle 59"/>
          <p:cNvSpPr/>
          <p:nvPr/>
        </p:nvSpPr>
        <p:spPr>
          <a:xfrm>
            <a:off x="5736350" y="3551785"/>
            <a:ext cx="1524000" cy="1098786"/>
          </a:xfrm>
          <a:prstGeom prst="rect">
            <a:avLst/>
          </a:prstGeom>
          <a:solidFill>
            <a:schemeClr val="accent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9B5FE"/>
              </a:solidFill>
              <a:effectLst/>
              <a:uLnTx/>
              <a:uFillTx/>
              <a:latin typeface="Century Gothic" panose="020B0502020202020204" pitchFamily="34" charset="0"/>
            </a:endParaRPr>
          </a:p>
        </p:txBody>
      </p:sp>
      <p:sp>
        <p:nvSpPr>
          <p:cNvPr id="59" name="Rectangle 58"/>
          <p:cNvSpPr/>
          <p:nvPr/>
        </p:nvSpPr>
        <p:spPr>
          <a:xfrm>
            <a:off x="5736350" y="3588638"/>
            <a:ext cx="1521472"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Calibri" panose="020F0502020204030204" pitchFamily="34" charset="0"/>
              </a:rPr>
              <a:t>Benchmarking private-owned drops to 25K sf for 2021 data</a:t>
            </a:r>
            <a:endPar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grpSp>
        <p:nvGrpSpPr>
          <p:cNvPr id="77" name="Group 76"/>
          <p:cNvGrpSpPr/>
          <p:nvPr/>
        </p:nvGrpSpPr>
        <p:grpSpPr>
          <a:xfrm>
            <a:off x="0" y="6294120"/>
            <a:ext cx="9144000" cy="563880"/>
            <a:chOff x="0" y="4720590"/>
            <a:chExt cx="9144000" cy="422910"/>
          </a:xfrm>
        </p:grpSpPr>
        <p:sp>
          <p:nvSpPr>
            <p:cNvPr id="78" name="Rectangle 77"/>
            <p:cNvSpPr/>
            <p:nvPr/>
          </p:nvSpPr>
          <p:spPr>
            <a:xfrm>
              <a:off x="0" y="4728746"/>
              <a:ext cx="9144000" cy="414754"/>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7162800" y="4781550"/>
              <a:ext cx="1371600" cy="253916"/>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82" name="Picture 8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28304" y="4720590"/>
              <a:ext cx="463296" cy="365760"/>
            </a:xfrm>
            <a:prstGeom prst="rect">
              <a:avLst/>
            </a:prstGeom>
          </p:spPr>
        </p:pic>
      </p:grpSp>
      <p:cxnSp>
        <p:nvCxnSpPr>
          <p:cNvPr id="35" name="Straight Connector 34"/>
          <p:cNvCxnSpPr>
            <a:cxnSpLocks/>
          </p:cNvCxnSpPr>
          <p:nvPr/>
        </p:nvCxnSpPr>
        <p:spPr>
          <a:xfrm flipH="1">
            <a:off x="586746" y="2802304"/>
            <a:ext cx="8124" cy="3170776"/>
          </a:xfrm>
          <a:prstGeom prst="line">
            <a:avLst/>
          </a:prstGeom>
          <a:noFill/>
          <a:ln w="19050" cap="flat" cmpd="sng" algn="ctr">
            <a:solidFill>
              <a:srgbClr val="248C43"/>
            </a:solidFill>
            <a:prstDash val="solid"/>
            <a:miter lim="800000"/>
            <a:tailEnd type="oval"/>
          </a:ln>
          <a:effectLst/>
        </p:spPr>
      </p:cxnSp>
      <p:sp>
        <p:nvSpPr>
          <p:cNvPr id="42" name="Rectangle 41"/>
          <p:cNvSpPr/>
          <p:nvPr/>
        </p:nvSpPr>
        <p:spPr>
          <a:xfrm>
            <a:off x="597592" y="4442745"/>
            <a:ext cx="1426204" cy="944910"/>
          </a:xfrm>
          <a:prstGeom prst="rect">
            <a:avLst/>
          </a:prstGeom>
          <a:solidFill>
            <a:schemeClr val="accent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19B5FE"/>
              </a:solidFill>
              <a:effectLst/>
              <a:uLnTx/>
              <a:uFillTx/>
              <a:latin typeface="Century Gothic" panose="020B0502020202020204" pitchFamily="34" charset="0"/>
            </a:endParaRPr>
          </a:p>
        </p:txBody>
      </p:sp>
      <p:sp>
        <p:nvSpPr>
          <p:cNvPr id="47" name="Rectangle 46"/>
          <p:cNvSpPr/>
          <p:nvPr/>
        </p:nvSpPr>
        <p:spPr>
          <a:xfrm>
            <a:off x="652196" y="4512310"/>
            <a:ext cx="153869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Calibri" panose="020F0502020204030204" pitchFamily="34" charset="0"/>
              </a:rPr>
              <a:t>Benchmarking DC-owned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mj-lt"/>
                <a:cs typeface="Calibri" panose="020F0502020204030204" pitchFamily="34" charset="0"/>
              </a:rPr>
              <a:t>&gt; 10K sf</a:t>
            </a:r>
            <a:endParaRPr kumimoji="0" lang="en-US" sz="1400"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58" name="Rectangle 57"/>
          <p:cNvSpPr/>
          <p:nvPr/>
        </p:nvSpPr>
        <p:spPr>
          <a:xfrm>
            <a:off x="1964951" y="2237812"/>
            <a:ext cx="89343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rPr>
              <a:t>2013</a:t>
            </a:r>
          </a:p>
        </p:txBody>
      </p:sp>
      <p:sp>
        <p:nvSpPr>
          <p:cNvPr id="64" name="Title 1"/>
          <p:cNvSpPr txBox="1">
            <a:spLocks/>
          </p:cNvSpPr>
          <p:nvPr/>
        </p:nvSpPr>
        <p:spPr>
          <a:xfrm>
            <a:off x="-1498" y="311050"/>
            <a:ext cx="9145497"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BENCHMARKING CHANGES </a:t>
            </a:r>
            <a:br>
              <a:rPr lang="en-US" sz="3500" kern="0" spc="-150" dirty="0"/>
            </a:br>
            <a:r>
              <a:rPr lang="en-US" sz="2600" kern="0" spc="-150" dirty="0">
                <a:solidFill>
                  <a:schemeClr val="tx2"/>
                </a:solidFill>
              </a:rPr>
              <a:t>(changed in Clean Energy DC Act)</a:t>
            </a:r>
          </a:p>
        </p:txBody>
      </p:sp>
      <p:cxnSp>
        <p:nvCxnSpPr>
          <p:cNvPr id="72" name="Straight Connector 71"/>
          <p:cNvCxnSpPr>
            <a:cxnSpLocks/>
          </p:cNvCxnSpPr>
          <p:nvPr/>
        </p:nvCxnSpPr>
        <p:spPr>
          <a:xfrm>
            <a:off x="403798" y="1278320"/>
            <a:ext cx="835434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C31D1C3E-52EF-4A02-A30D-A1291C9ADCC9}"/>
              </a:ext>
            </a:extLst>
          </p:cNvPr>
          <p:cNvSpPr/>
          <p:nvPr/>
        </p:nvSpPr>
        <p:spPr>
          <a:xfrm>
            <a:off x="214401" y="2033973"/>
            <a:ext cx="760938" cy="760938"/>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53" name="Rectangle 52">
            <a:extLst>
              <a:ext uri="{FF2B5EF4-FFF2-40B4-BE49-F238E27FC236}">
                <a16:creationId xmlns:a16="http://schemas.microsoft.com/office/drawing/2014/main" id="{3E860500-26BB-40DE-9F74-082E80847B95}"/>
              </a:ext>
            </a:extLst>
          </p:cNvPr>
          <p:cNvSpPr/>
          <p:nvPr/>
        </p:nvSpPr>
        <p:spPr>
          <a:xfrm>
            <a:off x="214401" y="2237431"/>
            <a:ext cx="76093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rPr>
              <a:t>2009</a:t>
            </a:r>
          </a:p>
        </p:txBody>
      </p:sp>
      <p:sp>
        <p:nvSpPr>
          <p:cNvPr id="70" name="Rectangle 69">
            <a:extLst>
              <a:ext uri="{FF2B5EF4-FFF2-40B4-BE49-F238E27FC236}">
                <a16:creationId xmlns:a16="http://schemas.microsoft.com/office/drawing/2014/main" id="{53CBBC21-99B8-418A-95A5-BF46A3FEE877}"/>
              </a:ext>
            </a:extLst>
          </p:cNvPr>
          <p:cNvSpPr/>
          <p:nvPr/>
        </p:nvSpPr>
        <p:spPr>
          <a:xfrm>
            <a:off x="5479053" y="1372211"/>
            <a:ext cx="69314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rPr>
              <a:t>022</a:t>
            </a:r>
          </a:p>
        </p:txBody>
      </p:sp>
      <p:sp>
        <p:nvSpPr>
          <p:cNvPr id="93" name="Oval 92">
            <a:extLst>
              <a:ext uri="{FF2B5EF4-FFF2-40B4-BE49-F238E27FC236}">
                <a16:creationId xmlns:a16="http://schemas.microsoft.com/office/drawing/2014/main" id="{4DA00B04-DE11-4F74-855E-A895B388B3B4}"/>
              </a:ext>
            </a:extLst>
          </p:cNvPr>
          <p:cNvSpPr/>
          <p:nvPr/>
        </p:nvSpPr>
        <p:spPr>
          <a:xfrm>
            <a:off x="1843612" y="2054595"/>
            <a:ext cx="760938" cy="760938"/>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94" name="Rectangle 93">
            <a:extLst>
              <a:ext uri="{FF2B5EF4-FFF2-40B4-BE49-F238E27FC236}">
                <a16:creationId xmlns:a16="http://schemas.microsoft.com/office/drawing/2014/main" id="{2E691D37-E604-48D6-9A54-9B2E3D8D5D59}"/>
              </a:ext>
            </a:extLst>
          </p:cNvPr>
          <p:cNvSpPr/>
          <p:nvPr/>
        </p:nvSpPr>
        <p:spPr>
          <a:xfrm>
            <a:off x="1843612" y="2258053"/>
            <a:ext cx="76093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rPr>
              <a:t>2013</a:t>
            </a:r>
          </a:p>
        </p:txBody>
      </p:sp>
      <p:sp>
        <p:nvSpPr>
          <p:cNvPr id="95" name="Oval 94">
            <a:extLst>
              <a:ext uri="{FF2B5EF4-FFF2-40B4-BE49-F238E27FC236}">
                <a16:creationId xmlns:a16="http://schemas.microsoft.com/office/drawing/2014/main" id="{1470DD34-7523-4DB1-9F91-EF06D4101525}"/>
              </a:ext>
            </a:extLst>
          </p:cNvPr>
          <p:cNvSpPr/>
          <p:nvPr/>
        </p:nvSpPr>
        <p:spPr>
          <a:xfrm>
            <a:off x="3590212" y="2033973"/>
            <a:ext cx="760938" cy="760938"/>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96" name="Rectangle 95">
            <a:extLst>
              <a:ext uri="{FF2B5EF4-FFF2-40B4-BE49-F238E27FC236}">
                <a16:creationId xmlns:a16="http://schemas.microsoft.com/office/drawing/2014/main" id="{AE7860A2-5D2D-4D39-BD7C-592BED67CAFC}"/>
              </a:ext>
            </a:extLst>
          </p:cNvPr>
          <p:cNvSpPr/>
          <p:nvPr/>
        </p:nvSpPr>
        <p:spPr>
          <a:xfrm>
            <a:off x="3590212" y="2237431"/>
            <a:ext cx="76093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rPr>
              <a:t>2020</a:t>
            </a:r>
          </a:p>
        </p:txBody>
      </p:sp>
      <p:sp>
        <p:nvSpPr>
          <p:cNvPr id="97" name="Oval 96">
            <a:extLst>
              <a:ext uri="{FF2B5EF4-FFF2-40B4-BE49-F238E27FC236}">
                <a16:creationId xmlns:a16="http://schemas.microsoft.com/office/drawing/2014/main" id="{D7959AFE-4D05-42AA-87EC-13120778AB4F}"/>
              </a:ext>
            </a:extLst>
          </p:cNvPr>
          <p:cNvSpPr/>
          <p:nvPr/>
        </p:nvSpPr>
        <p:spPr>
          <a:xfrm>
            <a:off x="5334068" y="2066113"/>
            <a:ext cx="760938" cy="760938"/>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98" name="Rectangle 97">
            <a:extLst>
              <a:ext uri="{FF2B5EF4-FFF2-40B4-BE49-F238E27FC236}">
                <a16:creationId xmlns:a16="http://schemas.microsoft.com/office/drawing/2014/main" id="{DB155EA8-22D5-4DDD-B3FF-0083F0DCF406}"/>
              </a:ext>
            </a:extLst>
          </p:cNvPr>
          <p:cNvSpPr/>
          <p:nvPr/>
        </p:nvSpPr>
        <p:spPr>
          <a:xfrm>
            <a:off x="5334068" y="2269571"/>
            <a:ext cx="76093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rPr>
              <a:t>2022</a:t>
            </a:r>
          </a:p>
        </p:txBody>
      </p:sp>
      <p:sp>
        <p:nvSpPr>
          <p:cNvPr id="99" name="Oval 98">
            <a:extLst>
              <a:ext uri="{FF2B5EF4-FFF2-40B4-BE49-F238E27FC236}">
                <a16:creationId xmlns:a16="http://schemas.microsoft.com/office/drawing/2014/main" id="{0F670A7C-BABF-4AAF-A338-E19C6C6A4F8C}"/>
              </a:ext>
            </a:extLst>
          </p:cNvPr>
          <p:cNvSpPr/>
          <p:nvPr/>
        </p:nvSpPr>
        <p:spPr>
          <a:xfrm>
            <a:off x="7056242" y="2064459"/>
            <a:ext cx="760938" cy="760938"/>
          </a:xfrm>
          <a:prstGeom prst="ellipse">
            <a:avLst/>
          </a:prstGeom>
          <a:solidFill>
            <a:srgbClr val="248C43"/>
          </a:solidFill>
          <a:ln w="12700" cap="flat" cmpd="sng" algn="ctr">
            <a:solidFill>
              <a:srgbClr val="248C43"/>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mj-lt"/>
              <a:ea typeface="+mn-ea"/>
              <a:cs typeface="+mn-cs"/>
            </a:endParaRPr>
          </a:p>
        </p:txBody>
      </p:sp>
      <p:sp>
        <p:nvSpPr>
          <p:cNvPr id="100" name="Rectangle 99">
            <a:extLst>
              <a:ext uri="{FF2B5EF4-FFF2-40B4-BE49-F238E27FC236}">
                <a16:creationId xmlns:a16="http://schemas.microsoft.com/office/drawing/2014/main" id="{9B7F2626-2295-4A47-8318-0C99830D5A62}"/>
              </a:ext>
            </a:extLst>
          </p:cNvPr>
          <p:cNvSpPr/>
          <p:nvPr/>
        </p:nvSpPr>
        <p:spPr>
          <a:xfrm>
            <a:off x="7056242" y="2267917"/>
            <a:ext cx="76093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j-lt"/>
              </a:rPr>
              <a:t>2025</a:t>
            </a:r>
          </a:p>
        </p:txBody>
      </p:sp>
    </p:spTree>
    <p:extLst>
      <p:ext uri="{BB962C8B-B14F-4D97-AF65-F5344CB8AC3E}">
        <p14:creationId xmlns:p14="http://schemas.microsoft.com/office/powerpoint/2010/main" val="1938280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1500" y="5936818"/>
            <a:ext cx="8189996" cy="381000"/>
          </a:xfrm>
          <a:prstGeom prst="rect">
            <a:avLst/>
          </a:prstGeom>
          <a:noFill/>
        </p:spPr>
        <p:txBody>
          <a:bodyPr wrap="square" rtlCol="0">
            <a:spAutoFit/>
          </a:bodyPr>
          <a:lstStyle/>
          <a:p>
            <a:pPr algn="ctr"/>
            <a:r>
              <a:rPr lang="en-US" b="1" dirty="0">
                <a:latin typeface="+mj-lt"/>
              </a:rPr>
              <a:t>CALENDAR YEAR</a:t>
            </a:r>
          </a:p>
        </p:txBody>
      </p:sp>
      <p:sp>
        <p:nvSpPr>
          <p:cNvPr id="5" name="TextBox 4"/>
          <p:cNvSpPr txBox="1"/>
          <p:nvPr/>
        </p:nvSpPr>
        <p:spPr>
          <a:xfrm>
            <a:off x="462665" y="932675"/>
            <a:ext cx="8224135" cy="646331"/>
          </a:xfrm>
          <a:prstGeom prst="rect">
            <a:avLst/>
          </a:prstGeom>
          <a:noFill/>
        </p:spPr>
        <p:txBody>
          <a:bodyPr wrap="square" rtlCol="0">
            <a:spAutoFit/>
          </a:bodyPr>
          <a:lstStyle/>
          <a:p>
            <a:pPr algn="ctr"/>
            <a:r>
              <a:rPr lang="en-US" dirty="0">
                <a:latin typeface="+mj-lt"/>
              </a:rPr>
              <a:t>% OF COMPLETE REPORTS RECEIVED 2014 – 2018 </a:t>
            </a:r>
          </a:p>
          <a:p>
            <a:pPr algn="ctr"/>
            <a:r>
              <a:rPr lang="en-US" dirty="0">
                <a:latin typeface="+mj-lt"/>
              </a:rPr>
              <a:t>(PUBLIC &amp; PRIVATE BUILDINGS)</a:t>
            </a:r>
          </a:p>
        </p:txBody>
      </p:sp>
      <p:grpSp>
        <p:nvGrpSpPr>
          <p:cNvPr id="21" name="Group 20"/>
          <p:cNvGrpSpPr/>
          <p:nvPr/>
        </p:nvGrpSpPr>
        <p:grpSpPr>
          <a:xfrm>
            <a:off x="0" y="202980"/>
            <a:ext cx="9144000" cy="6655020"/>
            <a:chOff x="0" y="202980"/>
            <a:chExt cx="9144000" cy="6655020"/>
          </a:xfrm>
        </p:grpSpPr>
        <p:grpSp>
          <p:nvGrpSpPr>
            <p:cNvPr id="22" name="Group 21"/>
            <p:cNvGrpSpPr/>
            <p:nvPr/>
          </p:nvGrpSpPr>
          <p:grpSpPr>
            <a:xfrm>
              <a:off x="0" y="202980"/>
              <a:ext cx="9144000" cy="736840"/>
              <a:chOff x="0" y="202980"/>
              <a:chExt cx="9144000" cy="736840"/>
            </a:xfrm>
          </p:grpSpPr>
          <p:cxnSp>
            <p:nvCxnSpPr>
              <p:cNvPr id="27" name="Straight Connector 26"/>
              <p:cNvCxnSpPr>
                <a:cxnSpLocks/>
              </p:cNvCxnSpPr>
              <p:nvPr/>
            </p:nvCxnSpPr>
            <p:spPr>
              <a:xfrm>
                <a:off x="462665" y="901413"/>
                <a:ext cx="822413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0" y="202980"/>
                <a:ext cx="91440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BENCHMARKING IMPLEMENTATION</a:t>
                </a:r>
              </a:p>
            </p:txBody>
          </p:sp>
        </p:grpSp>
        <p:grpSp>
          <p:nvGrpSpPr>
            <p:cNvPr id="23" name="Group 22"/>
            <p:cNvGrpSpPr/>
            <p:nvPr/>
          </p:nvGrpSpPr>
          <p:grpSpPr>
            <a:xfrm>
              <a:off x="0" y="6317818"/>
              <a:ext cx="9144000" cy="540182"/>
              <a:chOff x="0" y="6317818"/>
              <a:chExt cx="9144000" cy="540182"/>
            </a:xfrm>
          </p:grpSpPr>
          <p:sp>
            <p:nvSpPr>
              <p:cNvPr id="24" name="Rectangle 23"/>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4" name="Chart 13"/>
          <p:cNvGraphicFramePr>
            <a:graphicFrameLocks/>
          </p:cNvGraphicFramePr>
          <p:nvPr>
            <p:extLst>
              <p:ext uri="{D42A27DB-BD31-4B8C-83A1-F6EECF244321}">
                <p14:modId xmlns:p14="http://schemas.microsoft.com/office/powerpoint/2010/main" val="3319943167"/>
              </p:ext>
            </p:extLst>
          </p:nvPr>
        </p:nvGraphicFramePr>
        <p:xfrm>
          <a:off x="-13156" y="1562294"/>
          <a:ext cx="9144000" cy="437452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20650" y="6358469"/>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55825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O:\USA\Green Building and Climate Branch\Climate\Images\CoolRoof_1.jpg"/>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69463" cy="6877044"/>
          </a:xfrm>
          <a:prstGeom prst="rect">
            <a:avLst/>
          </a:prstGeom>
          <a:noFill/>
        </p:spPr>
      </p:pic>
      <p:sp>
        <p:nvSpPr>
          <p:cNvPr id="5" name="Rectangle 4">
            <a:extLst>
              <a:ext uri="{FF2B5EF4-FFF2-40B4-BE49-F238E27FC236}">
                <a16:creationId xmlns:a16="http://schemas.microsoft.com/office/drawing/2014/main" id="{DABC2CFC-2DCA-4135-B5B9-56837DC5341D}"/>
              </a:ext>
            </a:extLst>
          </p:cNvPr>
          <p:cNvSpPr/>
          <p:nvPr/>
        </p:nvSpPr>
        <p:spPr>
          <a:xfrm>
            <a:off x="808310" y="1486405"/>
            <a:ext cx="7527380" cy="2480265"/>
          </a:xfrm>
          <a:prstGeom prst="rect">
            <a:avLst/>
          </a:prstGeom>
          <a:solidFill>
            <a:schemeClr val="accent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txBox="1">
            <a:spLocks/>
          </p:cNvSpPr>
          <p:nvPr/>
        </p:nvSpPr>
        <p:spPr>
          <a:xfrm>
            <a:off x="885120" y="1615413"/>
            <a:ext cx="7066520" cy="4809177"/>
          </a:xfrm>
          <a:prstGeom prst="rect">
            <a:avLst/>
          </a:prstGeom>
        </p:spPr>
        <p:txBody>
          <a:bodyPr>
            <a:normAutofit/>
          </a:bodyPr>
          <a:lstStyle>
            <a:lvl1pPr marL="0" indent="0" algn="l" defTabSz="914400" rtl="0" eaLnBrk="1" fontAlgn="ctr" latinLnBrk="0" hangingPunct="1">
              <a:spcBef>
                <a:spcPct val="20000"/>
              </a:spcBef>
              <a:buFont typeface="Arial" panose="020B0604020202020204" pitchFamily="34" charset="0"/>
              <a:buNone/>
              <a:defRPr lang="en-US" sz="2000" kern="1200" dirty="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638" lvl="1" indent="0" algn="ctr">
              <a:spcAft>
                <a:spcPts val="1200"/>
              </a:spcAft>
              <a:buNone/>
            </a:pPr>
            <a:r>
              <a:rPr lang="en-US" sz="1800" dirty="0">
                <a:solidFill>
                  <a:schemeClr val="bg1"/>
                </a:solidFill>
                <a:latin typeface="+mj-lt"/>
                <a:cs typeface="Arial" pitchFamily="34" charset="0"/>
                <a:sym typeface="Wingdings"/>
              </a:rPr>
              <a:t>Public Buildings saw a 0.5% decrease in weather-normalized Site Energy Use Intensity (EUI) from 2014-2018. EUI is a measure of energy use. From 2014-2018:</a:t>
            </a:r>
          </a:p>
          <a:p>
            <a:pPr marL="960438" lvl="2">
              <a:spcAft>
                <a:spcPts val="1200"/>
              </a:spcAft>
            </a:pPr>
            <a:r>
              <a:rPr lang="en-US" sz="1800" dirty="0">
                <a:solidFill>
                  <a:schemeClr val="bg1"/>
                </a:solidFill>
                <a:latin typeface="+mj-lt"/>
                <a:cs typeface="Arial" pitchFamily="34" charset="0"/>
                <a:sym typeface="Wingdings"/>
              </a:rPr>
              <a:t>K-12 public schools</a:t>
            </a:r>
            <a:r>
              <a:rPr lang="en-US" sz="1800" dirty="0">
                <a:solidFill>
                  <a:schemeClr val="bg1"/>
                </a:solidFill>
                <a:latin typeface="+mj-lt"/>
              </a:rPr>
              <a:t> Site EUI decreased  2.1% </a:t>
            </a:r>
          </a:p>
          <a:p>
            <a:pPr marL="960438" lvl="2">
              <a:spcAft>
                <a:spcPts val="1200"/>
              </a:spcAft>
            </a:pPr>
            <a:r>
              <a:rPr lang="en-US" sz="1800" dirty="0">
                <a:solidFill>
                  <a:schemeClr val="bg1"/>
                </a:solidFill>
                <a:latin typeface="+mj-lt"/>
              </a:rPr>
              <a:t>District multifamily housing Site EUI increased 19.4% </a:t>
            </a:r>
          </a:p>
        </p:txBody>
      </p:sp>
      <p:sp>
        <p:nvSpPr>
          <p:cNvPr id="9" name="TextBox 8"/>
          <p:cNvSpPr txBox="1"/>
          <p:nvPr/>
        </p:nvSpPr>
        <p:spPr>
          <a:xfrm>
            <a:off x="-459055" y="6032376"/>
            <a:ext cx="4306186" cy="276999"/>
          </a:xfrm>
          <a:prstGeom prst="rect">
            <a:avLst/>
          </a:prstGeom>
          <a:noFill/>
        </p:spPr>
        <p:txBody>
          <a:bodyPr wrap="square" rtlCol="0">
            <a:spAutoFit/>
          </a:bodyPr>
          <a:lstStyle/>
          <a:p>
            <a:pPr algn="r"/>
            <a:r>
              <a:rPr lang="en-US" sz="1200" b="1" dirty="0">
                <a:solidFill>
                  <a:schemeClr val="accent1"/>
                </a:solidFill>
                <a:latin typeface="+mj-lt"/>
              </a:rPr>
              <a:t>Data received from DOEE’s Energy Administration</a:t>
            </a:r>
          </a:p>
        </p:txBody>
      </p:sp>
      <p:grpSp>
        <p:nvGrpSpPr>
          <p:cNvPr id="11" name="Group 10"/>
          <p:cNvGrpSpPr/>
          <p:nvPr/>
        </p:nvGrpSpPr>
        <p:grpSpPr>
          <a:xfrm>
            <a:off x="0" y="318195"/>
            <a:ext cx="9144000" cy="6539805"/>
            <a:chOff x="0" y="318195"/>
            <a:chExt cx="9144000" cy="6539805"/>
          </a:xfrm>
        </p:grpSpPr>
        <p:grpSp>
          <p:nvGrpSpPr>
            <p:cNvPr id="12" name="Group 11"/>
            <p:cNvGrpSpPr/>
            <p:nvPr/>
          </p:nvGrpSpPr>
          <p:grpSpPr>
            <a:xfrm>
              <a:off x="0" y="318195"/>
              <a:ext cx="9144000" cy="736840"/>
              <a:chOff x="0" y="318195"/>
              <a:chExt cx="9144000" cy="736840"/>
            </a:xfrm>
          </p:grpSpPr>
          <p:cxnSp>
            <p:nvCxnSpPr>
              <p:cNvPr id="17" name="Straight Connector 16"/>
              <p:cNvCxnSpPr>
                <a:cxnSpLocks/>
              </p:cNvCxnSpPr>
              <p:nvPr/>
            </p:nvCxnSpPr>
            <p:spPr>
              <a:xfrm>
                <a:off x="577880" y="971082"/>
                <a:ext cx="78803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0" y="318195"/>
                <a:ext cx="9144000"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PUBLIC BUILDING PERFORMANCE</a:t>
                </a:r>
              </a:p>
            </p:txBody>
          </p:sp>
        </p:grpSp>
        <p:grpSp>
          <p:nvGrpSpPr>
            <p:cNvPr id="13" name="Group 12"/>
            <p:cNvGrpSpPr/>
            <p:nvPr/>
          </p:nvGrpSpPr>
          <p:grpSpPr>
            <a:xfrm>
              <a:off x="0" y="6317818"/>
              <a:ext cx="9144000" cy="540182"/>
              <a:chOff x="0" y="6317818"/>
              <a:chExt cx="9144000" cy="540182"/>
            </a:xfrm>
          </p:grpSpPr>
          <p:sp>
            <p:nvSpPr>
              <p:cNvPr id="14" name="Rectangle 13"/>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sp>
        <p:nvSpPr>
          <p:cNvPr id="2" name="TextBox 1">
            <a:extLst>
              <a:ext uri="{FF2B5EF4-FFF2-40B4-BE49-F238E27FC236}">
                <a16:creationId xmlns:a16="http://schemas.microsoft.com/office/drawing/2014/main" id="{4A5E4F7D-7A22-4093-944B-AD44E8B1E887}"/>
              </a:ext>
            </a:extLst>
          </p:cNvPr>
          <p:cNvSpPr txBox="1"/>
          <p:nvPr/>
        </p:nvSpPr>
        <p:spPr>
          <a:xfrm>
            <a:off x="-1" y="1086295"/>
            <a:ext cx="9169463" cy="400110"/>
          </a:xfrm>
          <a:prstGeom prst="rect">
            <a:avLst/>
          </a:prstGeom>
          <a:noFill/>
        </p:spPr>
        <p:txBody>
          <a:bodyPr wrap="square" rtlCol="0">
            <a:spAutoFit/>
          </a:bodyPr>
          <a:lstStyle/>
          <a:p>
            <a:pPr algn="ctr"/>
            <a:r>
              <a:rPr lang="en-US" sz="2000" dirty="0">
                <a:latin typeface="+mj-lt"/>
                <a:cs typeface="Arial" pitchFamily="34" charset="0"/>
                <a:sym typeface="Wingdings"/>
              </a:rPr>
              <a:t>ENERGY BENCHMARKING – PUBLIC SECTOR KEY TRENDS</a:t>
            </a:r>
            <a:endParaRPr lang="en-US" sz="2000" dirty="0">
              <a:latin typeface="+mj-lt"/>
            </a:endParaRPr>
          </a:p>
        </p:txBody>
      </p:sp>
    </p:spTree>
    <p:extLst>
      <p:ext uri="{BB962C8B-B14F-4D97-AF65-F5344CB8AC3E}">
        <p14:creationId xmlns:p14="http://schemas.microsoft.com/office/powerpoint/2010/main" val="321968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241385"/>
            <a:ext cx="9144001" cy="6616615"/>
            <a:chOff x="-1" y="241385"/>
            <a:chExt cx="9144001" cy="6616615"/>
          </a:xfrm>
        </p:grpSpPr>
        <p:grpSp>
          <p:nvGrpSpPr>
            <p:cNvPr id="9" name="Group 8"/>
            <p:cNvGrpSpPr/>
            <p:nvPr/>
          </p:nvGrpSpPr>
          <p:grpSpPr>
            <a:xfrm>
              <a:off x="-1" y="241385"/>
              <a:ext cx="9143999" cy="736840"/>
              <a:chOff x="-1" y="241385"/>
              <a:chExt cx="9143999" cy="736840"/>
            </a:xfrm>
          </p:grpSpPr>
          <p:cxnSp>
            <p:nvCxnSpPr>
              <p:cNvPr id="17" name="Straight Connector 16"/>
              <p:cNvCxnSpPr>
                <a:cxnSpLocks/>
              </p:cNvCxnSpPr>
              <p:nvPr/>
            </p:nvCxnSpPr>
            <p:spPr>
              <a:xfrm>
                <a:off x="457200" y="932675"/>
                <a:ext cx="81089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1" y="241385"/>
                <a:ext cx="9143999" cy="7368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kern="0" spc="-150" dirty="0"/>
                  <a:t>PUBLIC BUILDING PERFORMANCE </a:t>
                </a:r>
              </a:p>
            </p:txBody>
          </p:sp>
        </p:grpSp>
        <p:grpSp>
          <p:nvGrpSpPr>
            <p:cNvPr id="10" name="Group 9"/>
            <p:cNvGrpSpPr/>
            <p:nvPr/>
          </p:nvGrpSpPr>
          <p:grpSpPr>
            <a:xfrm>
              <a:off x="0" y="6317818"/>
              <a:ext cx="9144000" cy="540182"/>
              <a:chOff x="0" y="6317818"/>
              <a:chExt cx="9144000" cy="540182"/>
            </a:xfrm>
          </p:grpSpPr>
          <p:sp>
            <p:nvSpPr>
              <p:cNvPr id="11" name="Rectangle 10"/>
              <p:cNvSpPr/>
              <p:nvPr/>
            </p:nvSpPr>
            <p:spPr>
              <a:xfrm>
                <a:off x="0" y="6317818"/>
                <a:ext cx="9144000" cy="5401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58200" y="6358469"/>
                <a:ext cx="463296" cy="365760"/>
              </a:xfrm>
              <a:prstGeom prst="rect">
                <a:avLst/>
              </a:prstGeom>
            </p:spPr>
          </p:pic>
        </p:grpSp>
      </p:grpSp>
      <p:graphicFrame>
        <p:nvGraphicFramePr>
          <p:cNvPr id="13" name="Chart 12"/>
          <p:cNvGraphicFramePr>
            <a:graphicFrameLocks/>
          </p:cNvGraphicFramePr>
          <p:nvPr>
            <p:extLst>
              <p:ext uri="{D42A27DB-BD31-4B8C-83A1-F6EECF244321}">
                <p14:modId xmlns:p14="http://schemas.microsoft.com/office/powerpoint/2010/main" val="2888641444"/>
              </p:ext>
            </p:extLst>
          </p:nvPr>
        </p:nvGraphicFramePr>
        <p:xfrm>
          <a:off x="1306357" y="1585561"/>
          <a:ext cx="7383491" cy="417638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1806840" y="1100745"/>
            <a:ext cx="6759280" cy="461665"/>
          </a:xfrm>
          <a:prstGeom prst="rect">
            <a:avLst/>
          </a:prstGeom>
        </p:spPr>
        <p:txBody>
          <a:bodyPr wrap="square">
            <a:spAutoFit/>
          </a:bodyPr>
          <a:lstStyle/>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WEATHER NORMALIZED SITE ENERGY USE INTENSITY 2014-2018</a:t>
            </a:r>
          </a:p>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(PUBLIC BUILDINGS)</a:t>
            </a:r>
          </a:p>
        </p:txBody>
      </p:sp>
      <p:sp>
        <p:nvSpPr>
          <p:cNvPr id="3" name="Rectangle 2"/>
          <p:cNvSpPr/>
          <p:nvPr/>
        </p:nvSpPr>
        <p:spPr>
          <a:xfrm>
            <a:off x="1653220" y="5733300"/>
            <a:ext cx="6912899" cy="307777"/>
          </a:xfrm>
          <a:prstGeom prst="rect">
            <a:avLst/>
          </a:prstGeom>
        </p:spPr>
        <p:txBody>
          <a:bodyPr wrap="square">
            <a:spAutoFit/>
          </a:bodyPr>
          <a:lstStyle/>
          <a:p>
            <a:pPr algn="ctr"/>
            <a:r>
              <a:rPr lang="en-US" sz="1400" b="1" dirty="0">
                <a:latin typeface="+mj-lt"/>
              </a:rPr>
              <a:t>CALENDAR YEAR</a:t>
            </a:r>
          </a:p>
        </p:txBody>
      </p:sp>
      <p:sp>
        <p:nvSpPr>
          <p:cNvPr id="4" name="Rectangle 3"/>
          <p:cNvSpPr/>
          <p:nvPr/>
        </p:nvSpPr>
        <p:spPr>
          <a:xfrm>
            <a:off x="270640" y="2840560"/>
            <a:ext cx="1075340" cy="830997"/>
          </a:xfrm>
          <a:prstGeom prst="rect">
            <a:avLst/>
          </a:prstGeom>
        </p:spPr>
        <p:txBody>
          <a:bodyPr wrap="square">
            <a:spAutoFit/>
          </a:bodyPr>
          <a:lstStyle/>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Weather Normalized </a:t>
            </a:r>
          </a:p>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Site EUI</a:t>
            </a:r>
          </a:p>
          <a:p>
            <a:pPr algn="ctr">
              <a:defRPr sz="1800" b="1" i="0" u="none" strike="noStrike" kern="1200" baseline="0">
                <a:solidFill>
                  <a:srgbClr val="262626"/>
                </a:solidFill>
                <a:latin typeface="Arial Narrow" panose="020B0606020202030204" pitchFamily="34" charset="0"/>
                <a:ea typeface="+mn-ea"/>
                <a:cs typeface="+mn-cs"/>
              </a:defRPr>
            </a:pPr>
            <a:r>
              <a:rPr lang="en-US" sz="1200" dirty="0">
                <a:latin typeface="+mj-lt"/>
              </a:rPr>
              <a:t>(kBtu/ft²)</a:t>
            </a:r>
          </a:p>
        </p:txBody>
      </p:sp>
      <p:sp>
        <p:nvSpPr>
          <p:cNvPr id="6" name="Rectangle 5"/>
          <p:cNvSpPr/>
          <p:nvPr/>
        </p:nvSpPr>
        <p:spPr>
          <a:xfrm>
            <a:off x="7032180" y="1429613"/>
            <a:ext cx="1654620" cy="323165"/>
          </a:xfrm>
          <a:prstGeom prst="rect">
            <a:avLst/>
          </a:prstGeom>
        </p:spPr>
        <p:txBody>
          <a:bodyPr wrap="none">
            <a:spAutoFit/>
          </a:bodyPr>
          <a:lstStyle/>
          <a:p>
            <a:r>
              <a:rPr lang="en-US" sz="1500" b="1" dirty="0">
                <a:solidFill>
                  <a:schemeClr val="tx1">
                    <a:lumMod val="75000"/>
                    <a:lumOff val="25000"/>
                  </a:schemeClr>
                </a:solidFill>
                <a:latin typeface="+mj-lt"/>
              </a:rPr>
              <a:t>N=235 buildings</a:t>
            </a:r>
          </a:p>
        </p:txBody>
      </p:sp>
      <p:sp>
        <p:nvSpPr>
          <p:cNvPr id="8" name="TextBox 7"/>
          <p:cNvSpPr txBox="1"/>
          <p:nvPr/>
        </p:nvSpPr>
        <p:spPr>
          <a:xfrm>
            <a:off x="-346253" y="6419016"/>
            <a:ext cx="4306186" cy="276999"/>
          </a:xfrm>
          <a:prstGeom prst="rect">
            <a:avLst/>
          </a:prstGeom>
          <a:noFill/>
        </p:spPr>
        <p:txBody>
          <a:bodyPr wrap="square" rtlCol="0">
            <a:spAutoFit/>
          </a:bodyPr>
          <a:lstStyle/>
          <a:p>
            <a:pPr algn="r"/>
            <a:r>
              <a:rPr lang="en-US" sz="1200" b="1" dirty="0">
                <a:solidFill>
                  <a:schemeClr val="bg1"/>
                </a:solidFill>
                <a:latin typeface="+mj-lt"/>
              </a:rPr>
              <a:t>Data received from DOEE’s Energy Administration</a:t>
            </a:r>
          </a:p>
        </p:txBody>
      </p:sp>
    </p:spTree>
    <p:extLst>
      <p:ext uri="{BB962C8B-B14F-4D97-AF65-F5344CB8AC3E}">
        <p14:creationId xmlns:p14="http://schemas.microsoft.com/office/powerpoint/2010/main" val="2988691691"/>
      </p:ext>
    </p:extLst>
  </p:cSld>
  <p:clrMapOvr>
    <a:masterClrMapping/>
  </p:clrMapOvr>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SIMPLE-TEMPLATE-4-3</Template>
  <TotalTime>0</TotalTime>
  <Words>5636</Words>
  <Application>Microsoft Office PowerPoint</Application>
  <PresentationFormat>On-screen Show (4:3)</PresentationFormat>
  <Paragraphs>612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Century Gothic</vt:lpstr>
      <vt:lpstr>Trebuchet MS</vt:lpstr>
      <vt:lpstr>Wingdings</vt:lpstr>
      <vt:lpstr>SIMPLE-TEMPLATE-4-3</vt:lpstr>
      <vt:lpstr>GREEN BUILDING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BEPS COMPLIANCE CYCLES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2018-02-06T20:10:43Z</dcterms:created>
  <dcterms:modified xsi:type="dcterms:W3CDTF">2020-06-04T14:05:45Z</dcterms:modified>
</cp:coreProperties>
</file>