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8" r:id="rId3"/>
    <p:sldId id="268" r:id="rId4"/>
    <p:sldId id="259" r:id="rId5"/>
    <p:sldId id="261" r:id="rId6"/>
    <p:sldId id="263" r:id="rId7"/>
    <p:sldId id="266" r:id="rId8"/>
    <p:sldId id="260" r:id="rId9"/>
    <p:sldId id="267" r:id="rId10"/>
    <p:sldId id="264" r:id="rId11"/>
    <p:sldId id="265"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EA1677A-E6D2-4D0F-AA65-8E246A226730}" type="datetimeFigureOut">
              <a:rPr lang="en-US" smtClean="0"/>
              <a:pPr/>
              <a:t>2/23/2012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D0C2548-B410-4DF3-B2E4-1B95097869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Clogged manhole sand filter</a:t>
            </a:r>
            <a:endParaRPr lang="en-US" dirty="0"/>
          </a:p>
        </p:txBody>
      </p:sp>
      <p:sp>
        <p:nvSpPr>
          <p:cNvPr id="4" name="Slide Number Placeholder 3"/>
          <p:cNvSpPr>
            <a:spLocks noGrp="1"/>
          </p:cNvSpPr>
          <p:nvPr>
            <p:ph type="sldNum" sz="quarter" idx="10"/>
          </p:nvPr>
        </p:nvSpPr>
        <p:spPr/>
        <p:txBody>
          <a:bodyPr/>
          <a:lstStyle/>
          <a:p>
            <a:fld id="{2D0C2548-B410-4DF3-B2E4-1B950978695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7162C-3E44-4580-97F1-EE00301C2F3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7162C-3E44-4580-97F1-EE00301C2F3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7162C-3E44-4580-97F1-EE00301C2F3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7162C-3E44-4580-97F1-EE00301C2F3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7162C-3E44-4580-97F1-EE00301C2F3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7162C-3E44-4580-97F1-EE00301C2F32}"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7162C-3E44-4580-97F1-EE00301C2F32}" type="datetimeFigureOut">
              <a:rPr lang="en-US" smtClean="0"/>
              <a:pPr/>
              <a:t>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7162C-3E44-4580-97F1-EE00301C2F32}" type="datetimeFigureOut">
              <a:rPr lang="en-US" smtClean="0"/>
              <a:pPr/>
              <a:t>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7162C-3E44-4580-97F1-EE00301C2F32}" type="datetimeFigureOut">
              <a:rPr lang="en-US" smtClean="0"/>
              <a:pPr/>
              <a:t>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7162C-3E44-4580-97F1-EE00301C2F32}"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7162C-3E44-4580-97F1-EE00301C2F32}"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D00B0-18D5-4C22-B812-2790A74351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7162C-3E44-4580-97F1-EE00301C2F32}" type="datetimeFigureOut">
              <a:rPr lang="en-US" smtClean="0"/>
              <a:pPr/>
              <a:t>2/23/2012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D00B0-18D5-4C22-B812-2790A74351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mailto:diane.davis2@dc.gov" TargetMode="External"/><Relationship Id="rId3" Type="http://schemas.openxmlformats.org/officeDocument/2006/relationships/image" Target="../media/image2.png"/><Relationship Id="rId7" Type="http://schemas.openxmlformats.org/officeDocument/2006/relationships/hyperlink" Target="http://www.epa.gov/reg3wapd/tmdl/ChesapeakeBay/index.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ddoe.dc.gov/sites/default/files/dc/sites/ddoe/publication/attachments/DC_Chesapeake_Bay_Draft_Phase_2_WIP.pdf" TargetMode="External"/><Relationship Id="rId5" Type="http://schemas.openxmlformats.org/officeDocument/2006/relationships/hyperlink" Target="http://ddoe.dc.gov/service/total-maximum-daily-load-tmdl-chesapeake-bay" TargetMode="External"/><Relationship Id="rId4" Type="http://schemas.openxmlformats.org/officeDocument/2006/relationships/image" Target="../media/image3.png"/><Relationship Id="rId9" Type="http://schemas.openxmlformats.org/officeDocument/2006/relationships/hyperlink" Target="mailto:sarah.sand@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533400"/>
            <a:ext cx="7086600" cy="2743200"/>
          </a:xfrm>
        </p:spPr>
        <p:txBody>
          <a:bodyPr>
            <a:normAutofit fontScale="90000"/>
          </a:bodyPr>
          <a:lstStyle/>
          <a:p>
            <a:r>
              <a:rPr lang="en-US" b="1" dirty="0"/>
              <a:t>DC Draft Phase II </a:t>
            </a:r>
            <a:r>
              <a:rPr lang="en-US" b="1" dirty="0" smtClean="0"/>
              <a:t/>
            </a:r>
            <a:br>
              <a:rPr lang="en-US" b="1" dirty="0" smtClean="0"/>
            </a:br>
            <a:r>
              <a:rPr lang="en-US" b="1" dirty="0" smtClean="0"/>
              <a:t>Watershed Implementation Plan</a:t>
            </a:r>
            <a:br>
              <a:rPr lang="en-US" b="1" dirty="0" smtClean="0"/>
            </a:br>
            <a:r>
              <a:rPr lang="en-US" b="1" dirty="0" smtClean="0"/>
              <a:t/>
            </a:r>
            <a:br>
              <a:rPr lang="en-US" b="1" dirty="0" smtClean="0"/>
            </a:br>
            <a:r>
              <a:rPr lang="en-US" b="1" dirty="0" smtClean="0"/>
              <a:t> </a:t>
            </a:r>
            <a:r>
              <a:rPr lang="en-US" b="1" dirty="0"/>
              <a:t>Federal Stakeholder Meeting</a:t>
            </a:r>
            <a:endParaRPr lang="en-US" dirty="0"/>
          </a:p>
        </p:txBody>
      </p:sp>
      <p:sp>
        <p:nvSpPr>
          <p:cNvPr id="3" name="Subtitle 2"/>
          <p:cNvSpPr>
            <a:spLocks noGrp="1"/>
          </p:cNvSpPr>
          <p:nvPr>
            <p:ph type="subTitle" idx="1"/>
          </p:nvPr>
        </p:nvSpPr>
        <p:spPr>
          <a:xfrm>
            <a:off x="2133600" y="3581400"/>
            <a:ext cx="6705600" cy="2971800"/>
          </a:xfrm>
        </p:spPr>
        <p:txBody>
          <a:bodyPr>
            <a:normAutofit fontScale="92500"/>
          </a:bodyPr>
          <a:lstStyle/>
          <a:p>
            <a:r>
              <a:rPr lang="en-US" sz="2600" dirty="0" smtClean="0">
                <a:solidFill>
                  <a:schemeClr val="tx1"/>
                </a:solidFill>
              </a:rPr>
              <a:t>February 23, 2012</a:t>
            </a:r>
          </a:p>
          <a:p>
            <a:r>
              <a:rPr lang="en-US" sz="2600" dirty="0" smtClean="0">
                <a:solidFill>
                  <a:schemeClr val="tx1"/>
                </a:solidFill>
              </a:rPr>
              <a:t>Metropolitan Washington Council Of Governments</a:t>
            </a:r>
          </a:p>
          <a:p>
            <a:endParaRPr lang="en-US" sz="2600" dirty="0" smtClean="0">
              <a:solidFill>
                <a:schemeClr val="tx1"/>
              </a:solidFill>
            </a:endParaRPr>
          </a:p>
          <a:p>
            <a:r>
              <a:rPr lang="en-US" sz="2600" dirty="0" smtClean="0">
                <a:solidFill>
                  <a:schemeClr val="tx1"/>
                </a:solidFill>
              </a:rPr>
              <a:t>Hamid Karimi</a:t>
            </a:r>
          </a:p>
          <a:p>
            <a:r>
              <a:rPr lang="en-US" sz="2600" dirty="0" smtClean="0">
                <a:solidFill>
                  <a:schemeClr val="tx1"/>
                </a:solidFill>
              </a:rPr>
              <a:t>Deputy Director Office of Natural Resources</a:t>
            </a:r>
          </a:p>
          <a:p>
            <a:r>
              <a:rPr lang="en-US" sz="2600" dirty="0" smtClean="0">
                <a:solidFill>
                  <a:schemeClr val="tx1"/>
                </a:solidFill>
              </a:rPr>
              <a:t>District Department of the Environment</a:t>
            </a:r>
          </a:p>
          <a:p>
            <a:endParaRPr lang="en-US" dirty="0"/>
          </a:p>
        </p:txBody>
      </p:sp>
      <p:pic>
        <p:nvPicPr>
          <p:cNvPr id="4" name="Picture 4" descr="Navy Yard curbcut"/>
          <p:cNvPicPr>
            <a:picLocks noChangeAspect="1" noChangeArrowheads="1"/>
          </p:cNvPicPr>
          <p:nvPr/>
        </p:nvPicPr>
        <p:blipFill>
          <a:blip r:embed="rId2"/>
          <a:srcRect/>
          <a:stretch>
            <a:fillRect/>
          </a:stretch>
        </p:blipFill>
        <p:spPr bwMode="auto">
          <a:xfrm>
            <a:off x="0" y="0"/>
            <a:ext cx="1752600" cy="1955368"/>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0" y="3657600"/>
            <a:ext cx="1752600" cy="320040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0" y="1676400"/>
            <a:ext cx="1752600" cy="1981200"/>
          </a:xfrm>
          <a:prstGeom prst="rect">
            <a:avLst/>
          </a:prstGeom>
          <a:noFill/>
          <a:ln w="9525">
            <a:noFill/>
            <a:miter lim="800000"/>
            <a:headEnd/>
            <a:tailEnd/>
          </a:ln>
          <a:effectLst/>
        </p:spPr>
      </p:pic>
      <p:cxnSp>
        <p:nvCxnSpPr>
          <p:cNvPr id="7" name="Straight Connector 6"/>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avy Yard curbcut"/>
          <p:cNvPicPr>
            <a:picLocks noChangeAspect="1" noChangeArrowheads="1"/>
          </p:cNvPicPr>
          <p:nvPr/>
        </p:nvPicPr>
        <p:blipFill>
          <a:blip r:embed="rId2"/>
          <a:srcRect/>
          <a:stretch>
            <a:fillRect/>
          </a:stretch>
        </p:blipFill>
        <p:spPr bwMode="auto">
          <a:xfrm>
            <a:off x="0" y="0"/>
            <a:ext cx="1752600" cy="1955368"/>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3657600"/>
            <a:ext cx="1752600" cy="3200400"/>
          </a:xfrm>
          <a:prstGeom prst="rect">
            <a:avLst/>
          </a:prstGeom>
          <a:noFill/>
          <a:ln w="9525">
            <a:noFill/>
            <a:miter lim="800000"/>
            <a:headEnd/>
            <a:tailEnd/>
          </a:ln>
          <a:effectLst/>
        </p:spPr>
      </p:pic>
      <p:cxnSp>
        <p:nvCxnSpPr>
          <p:cNvPr id="12" name="Straight Connector 11"/>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a:srcRect/>
          <a:stretch>
            <a:fillRect/>
          </a:stretch>
        </p:blipFill>
        <p:spPr bwMode="auto">
          <a:xfrm>
            <a:off x="0" y="1676400"/>
            <a:ext cx="1752600" cy="1981200"/>
          </a:xfrm>
          <a:prstGeom prst="rect">
            <a:avLst/>
          </a:prstGeom>
          <a:noFill/>
          <a:ln w="9525">
            <a:noFill/>
            <a:miter lim="800000"/>
            <a:headEnd/>
            <a:tailEnd/>
          </a:ln>
          <a:effectLst/>
        </p:spPr>
      </p:pic>
      <p:cxnSp>
        <p:nvCxnSpPr>
          <p:cNvPr id="16" name="Straight Connector 15"/>
          <p:cNvCxnSpPr/>
          <p:nvPr/>
        </p:nvCxnSpPr>
        <p:spPr>
          <a:xfrm>
            <a:off x="1752600" y="1676400"/>
            <a:ext cx="7391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905000" y="274638"/>
            <a:ext cx="6781800" cy="1143000"/>
          </a:xfrm>
        </p:spPr>
        <p:txBody>
          <a:bodyPr>
            <a:normAutofit/>
          </a:bodyPr>
          <a:lstStyle/>
          <a:p>
            <a:r>
              <a:rPr lang="en-US" b="1" dirty="0" smtClean="0"/>
              <a:t>What’s Next?</a:t>
            </a:r>
            <a:endParaRPr lang="en-US" b="1" dirty="0"/>
          </a:p>
        </p:txBody>
      </p:sp>
      <p:sp>
        <p:nvSpPr>
          <p:cNvPr id="9" name="Content Placeholder 8"/>
          <p:cNvSpPr>
            <a:spLocks noGrp="1"/>
          </p:cNvSpPr>
          <p:nvPr>
            <p:ph idx="1"/>
          </p:nvPr>
        </p:nvSpPr>
        <p:spPr>
          <a:xfrm>
            <a:off x="1905000" y="1828800"/>
            <a:ext cx="7086600" cy="4800600"/>
          </a:xfrm>
        </p:spPr>
        <p:txBody>
          <a:bodyPr>
            <a:normAutofit fontScale="70000" lnSpcReduction="20000"/>
          </a:bodyPr>
          <a:lstStyle/>
          <a:p>
            <a:r>
              <a:rPr lang="en-US" sz="3300" dirty="0" smtClean="0"/>
              <a:t>Final WIP due to EPA March 30</a:t>
            </a:r>
            <a:r>
              <a:rPr lang="en-US" sz="3300" baseline="30000" dirty="0" smtClean="0"/>
              <a:t>th</a:t>
            </a:r>
          </a:p>
          <a:p>
            <a:pPr lvl="1"/>
            <a:r>
              <a:rPr lang="en-US" dirty="0" smtClean="0"/>
              <a:t>remaining comments/fixes/additions on Phase II Draft needed by </a:t>
            </a:r>
            <a:r>
              <a:rPr lang="en-US" b="1" dirty="0" smtClean="0"/>
              <a:t>March 14</a:t>
            </a:r>
            <a:r>
              <a:rPr lang="en-US" b="1" baseline="30000" dirty="0" smtClean="0"/>
              <a:t>th</a:t>
            </a:r>
            <a:r>
              <a:rPr lang="en-US" dirty="0" smtClean="0"/>
              <a:t> from all federal agencies</a:t>
            </a:r>
          </a:p>
          <a:p>
            <a:r>
              <a:rPr lang="en-US" sz="3300" dirty="0" smtClean="0"/>
              <a:t>Continue cataloging all existing BMPs</a:t>
            </a:r>
          </a:p>
          <a:p>
            <a:r>
              <a:rPr lang="en-US" sz="3300" dirty="0" smtClean="0"/>
              <a:t>Tracking and Reporting on implementation……</a:t>
            </a:r>
          </a:p>
          <a:p>
            <a:r>
              <a:rPr lang="en-US" sz="3300" dirty="0" smtClean="0"/>
              <a:t>Inspecting and Maintaining existing BMPs</a:t>
            </a:r>
          </a:p>
          <a:p>
            <a:r>
              <a:rPr lang="en-US" sz="3300" dirty="0" smtClean="0"/>
              <a:t>Explore utilizing new and emerging practices and technologies</a:t>
            </a:r>
          </a:p>
          <a:p>
            <a:r>
              <a:rPr lang="en-US" sz="3300" dirty="0" smtClean="0"/>
              <a:t>Two Year Milestones – reporting by partners and the District must be done annually and as requested</a:t>
            </a:r>
          </a:p>
          <a:p>
            <a:pPr lvl="1"/>
            <a:r>
              <a:rPr lang="en-US" sz="3300" dirty="0" smtClean="0"/>
              <a:t>Report progress to EPA on December 31</a:t>
            </a:r>
            <a:r>
              <a:rPr lang="en-US" sz="3300" baseline="30000" dirty="0" smtClean="0"/>
              <a:t>st</a:t>
            </a:r>
            <a:r>
              <a:rPr lang="en-US" sz="3300" dirty="0" smtClean="0"/>
              <a:t> </a:t>
            </a:r>
          </a:p>
          <a:p>
            <a:r>
              <a:rPr lang="en-US" sz="3300" dirty="0" smtClean="0"/>
              <a:t>Thank you for ‘partnering’ to help us all achieve a clean Chesapeake Bay!</a:t>
            </a:r>
            <a:endParaRPr lang="en-US" sz="33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avy Yard curbcut"/>
          <p:cNvPicPr>
            <a:picLocks noChangeAspect="1" noChangeArrowheads="1"/>
          </p:cNvPicPr>
          <p:nvPr/>
        </p:nvPicPr>
        <p:blipFill>
          <a:blip r:embed="rId2"/>
          <a:srcRect/>
          <a:stretch>
            <a:fillRect/>
          </a:stretch>
        </p:blipFill>
        <p:spPr bwMode="auto">
          <a:xfrm>
            <a:off x="0" y="0"/>
            <a:ext cx="1752600" cy="1955368"/>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3657600"/>
            <a:ext cx="1752600" cy="3200400"/>
          </a:xfrm>
          <a:prstGeom prst="rect">
            <a:avLst/>
          </a:prstGeom>
          <a:noFill/>
          <a:ln w="9525">
            <a:noFill/>
            <a:miter lim="800000"/>
            <a:headEnd/>
            <a:tailEnd/>
          </a:ln>
          <a:effectLst/>
        </p:spPr>
      </p:pic>
      <p:cxnSp>
        <p:nvCxnSpPr>
          <p:cNvPr id="12" name="Straight Connector 11"/>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a:srcRect/>
          <a:stretch>
            <a:fillRect/>
          </a:stretch>
        </p:blipFill>
        <p:spPr bwMode="auto">
          <a:xfrm>
            <a:off x="0" y="1676400"/>
            <a:ext cx="1752600" cy="1981200"/>
          </a:xfrm>
          <a:prstGeom prst="rect">
            <a:avLst/>
          </a:prstGeom>
          <a:noFill/>
          <a:ln w="9525">
            <a:noFill/>
            <a:miter lim="800000"/>
            <a:headEnd/>
            <a:tailEnd/>
          </a:ln>
          <a:effectLst/>
        </p:spPr>
      </p:pic>
      <p:cxnSp>
        <p:nvCxnSpPr>
          <p:cNvPr id="16" name="Straight Connector 15"/>
          <p:cNvCxnSpPr/>
          <p:nvPr/>
        </p:nvCxnSpPr>
        <p:spPr>
          <a:xfrm>
            <a:off x="1752600" y="1676400"/>
            <a:ext cx="7391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905000" y="274638"/>
            <a:ext cx="6781800" cy="1143000"/>
          </a:xfrm>
        </p:spPr>
        <p:txBody>
          <a:bodyPr>
            <a:normAutofit/>
          </a:bodyPr>
          <a:lstStyle/>
          <a:p>
            <a:r>
              <a:rPr lang="en-US" b="1" dirty="0" smtClean="0"/>
              <a:t>Important Links/Contacts</a:t>
            </a:r>
            <a:endParaRPr lang="en-US" b="1" dirty="0"/>
          </a:p>
        </p:txBody>
      </p:sp>
      <p:sp>
        <p:nvSpPr>
          <p:cNvPr id="9" name="Content Placeholder 8"/>
          <p:cNvSpPr>
            <a:spLocks noGrp="1"/>
          </p:cNvSpPr>
          <p:nvPr>
            <p:ph idx="1"/>
          </p:nvPr>
        </p:nvSpPr>
        <p:spPr>
          <a:xfrm>
            <a:off x="1905000" y="1828800"/>
            <a:ext cx="7086600" cy="4800600"/>
          </a:xfrm>
        </p:spPr>
        <p:txBody>
          <a:bodyPr>
            <a:normAutofit fontScale="62500" lnSpcReduction="20000"/>
          </a:bodyPr>
          <a:lstStyle/>
          <a:p>
            <a:pPr>
              <a:buNone/>
            </a:pPr>
            <a:r>
              <a:rPr lang="en-US" dirty="0" smtClean="0"/>
              <a:t>DDOE Chesapeake Bay WIP Page:</a:t>
            </a:r>
          </a:p>
          <a:p>
            <a:pPr>
              <a:buNone/>
            </a:pPr>
            <a:r>
              <a:rPr lang="en-US" dirty="0" smtClean="0">
                <a:hlinkClick r:id="rId5"/>
              </a:rPr>
              <a:t>http://ddoe.dc.gov/service/total-maximum-daily-load-tmdl-chesapeake-bay</a:t>
            </a:r>
            <a:endParaRPr lang="en-US" dirty="0" smtClean="0"/>
          </a:p>
          <a:p>
            <a:pPr>
              <a:buNone/>
            </a:pPr>
            <a:endParaRPr lang="en-US" dirty="0" smtClean="0"/>
          </a:p>
          <a:p>
            <a:pPr>
              <a:buNone/>
            </a:pPr>
            <a:r>
              <a:rPr lang="en-US" dirty="0" smtClean="0"/>
              <a:t>DC Draft Phase II WIP:</a:t>
            </a:r>
          </a:p>
          <a:p>
            <a:pPr>
              <a:buNone/>
            </a:pPr>
            <a:r>
              <a:rPr lang="en-US" dirty="0" smtClean="0">
                <a:hlinkClick r:id="rId6"/>
              </a:rPr>
              <a:t>http://ddoe.dc.gov/sites/default/files/dc/sites/ddoe/publication/attachments/DC_Chesapeake_Bay_Draft_Phase_2_WIP.pdf</a:t>
            </a:r>
            <a:endParaRPr lang="en-US" dirty="0" smtClean="0"/>
          </a:p>
          <a:p>
            <a:pPr>
              <a:buNone/>
            </a:pPr>
            <a:endParaRPr lang="en-US" dirty="0" smtClean="0"/>
          </a:p>
          <a:p>
            <a:pPr>
              <a:buNone/>
            </a:pPr>
            <a:r>
              <a:rPr lang="en-US" dirty="0" smtClean="0"/>
              <a:t>EPA Chesapeake Bay TMDL Page: </a:t>
            </a:r>
          </a:p>
          <a:p>
            <a:pPr>
              <a:buNone/>
            </a:pPr>
            <a:r>
              <a:rPr lang="en-US" dirty="0" smtClean="0">
                <a:hlinkClick r:id="rId7"/>
              </a:rPr>
              <a:t>http://www.epa.gov/reg3wapd/tmdl/ChesapeakeBay/index.html</a:t>
            </a:r>
            <a:endParaRPr lang="en-US" dirty="0" smtClean="0"/>
          </a:p>
          <a:p>
            <a:pPr>
              <a:buNone/>
            </a:pPr>
            <a:endParaRPr lang="en-US" dirty="0" smtClean="0"/>
          </a:p>
          <a:p>
            <a:pPr>
              <a:buNone/>
            </a:pPr>
            <a:r>
              <a:rPr lang="en-US" dirty="0" smtClean="0"/>
              <a:t>DC Contacts:</a:t>
            </a:r>
          </a:p>
          <a:p>
            <a:pPr lvl="1">
              <a:buNone/>
            </a:pPr>
            <a:r>
              <a:rPr lang="en-US" dirty="0" smtClean="0"/>
              <a:t>Diane Davis: </a:t>
            </a:r>
            <a:r>
              <a:rPr lang="en-US" dirty="0" smtClean="0">
                <a:hlinkClick r:id="rId8"/>
              </a:rPr>
              <a:t>diane.davis2@dc.gov</a:t>
            </a:r>
            <a:endParaRPr lang="en-US" dirty="0" smtClean="0"/>
          </a:p>
          <a:p>
            <a:pPr lvl="1">
              <a:buNone/>
            </a:pPr>
            <a:r>
              <a:rPr lang="en-US" dirty="0" smtClean="0"/>
              <a:t>Sarah Sand: </a:t>
            </a:r>
            <a:r>
              <a:rPr lang="en-US" dirty="0" smtClean="0">
                <a:hlinkClick r:id="rId9"/>
              </a:rPr>
              <a:t>sarah.sand@dc.gov</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avy Yard curbcut"/>
          <p:cNvPicPr>
            <a:picLocks noChangeAspect="1" noChangeArrowheads="1"/>
          </p:cNvPicPr>
          <p:nvPr/>
        </p:nvPicPr>
        <p:blipFill>
          <a:blip r:embed="rId2"/>
          <a:srcRect/>
          <a:stretch>
            <a:fillRect/>
          </a:stretch>
        </p:blipFill>
        <p:spPr bwMode="auto">
          <a:xfrm>
            <a:off x="0" y="0"/>
            <a:ext cx="1752600" cy="1955368"/>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3657600"/>
            <a:ext cx="1752600" cy="3200400"/>
          </a:xfrm>
          <a:prstGeom prst="rect">
            <a:avLst/>
          </a:prstGeom>
          <a:noFill/>
          <a:ln w="9525">
            <a:noFill/>
            <a:miter lim="800000"/>
            <a:headEnd/>
            <a:tailEnd/>
          </a:ln>
          <a:effectLst/>
        </p:spPr>
      </p:pic>
      <p:cxnSp>
        <p:nvCxnSpPr>
          <p:cNvPr id="12" name="Straight Connector 11"/>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a:srcRect/>
          <a:stretch>
            <a:fillRect/>
          </a:stretch>
        </p:blipFill>
        <p:spPr bwMode="auto">
          <a:xfrm>
            <a:off x="0" y="1676400"/>
            <a:ext cx="1752600" cy="1981200"/>
          </a:xfrm>
          <a:prstGeom prst="rect">
            <a:avLst/>
          </a:prstGeom>
          <a:noFill/>
          <a:ln w="9525">
            <a:noFill/>
            <a:miter lim="800000"/>
            <a:headEnd/>
            <a:tailEnd/>
          </a:ln>
          <a:effectLst/>
        </p:spPr>
      </p:pic>
      <p:cxnSp>
        <p:nvCxnSpPr>
          <p:cNvPr id="16" name="Straight Connector 15"/>
          <p:cNvCxnSpPr/>
          <p:nvPr/>
        </p:nvCxnSpPr>
        <p:spPr>
          <a:xfrm>
            <a:off x="1752600" y="1676400"/>
            <a:ext cx="7391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905000" y="274638"/>
            <a:ext cx="6781800" cy="1143000"/>
          </a:xfrm>
        </p:spPr>
        <p:txBody>
          <a:bodyPr>
            <a:normAutofit fontScale="90000"/>
          </a:bodyPr>
          <a:lstStyle/>
          <a:p>
            <a:r>
              <a:rPr lang="en-US" b="1" dirty="0" smtClean="0"/>
              <a:t>Overview of Draft Phase II WIP</a:t>
            </a:r>
            <a:endParaRPr lang="en-US" b="1" dirty="0"/>
          </a:p>
        </p:txBody>
      </p:sp>
      <p:sp>
        <p:nvSpPr>
          <p:cNvPr id="9" name="Content Placeholder 8"/>
          <p:cNvSpPr>
            <a:spLocks noGrp="1"/>
          </p:cNvSpPr>
          <p:nvPr>
            <p:ph idx="1"/>
          </p:nvPr>
        </p:nvSpPr>
        <p:spPr>
          <a:xfrm>
            <a:off x="1905000" y="1828800"/>
            <a:ext cx="7086600" cy="4800600"/>
          </a:xfrm>
        </p:spPr>
        <p:txBody>
          <a:bodyPr>
            <a:normAutofit fontScale="85000" lnSpcReduction="20000"/>
          </a:bodyPr>
          <a:lstStyle/>
          <a:p>
            <a:r>
              <a:rPr lang="en-US" dirty="0" smtClean="0"/>
              <a:t>Information submitted by </a:t>
            </a:r>
            <a:r>
              <a:rPr lang="en-US" b="1" dirty="0" smtClean="0"/>
              <a:t>10 </a:t>
            </a:r>
            <a:r>
              <a:rPr lang="en-US" dirty="0" smtClean="0"/>
              <a:t>federal agencies!</a:t>
            </a:r>
          </a:p>
          <a:p>
            <a:pPr lvl="1"/>
            <a:r>
              <a:rPr lang="en-US" dirty="0" smtClean="0"/>
              <a:t>Partnering approach works to improve water quality and control stormwater runoff</a:t>
            </a:r>
          </a:p>
          <a:p>
            <a:r>
              <a:rPr lang="en-US" dirty="0" smtClean="0"/>
              <a:t>Updated boundary information was provided by agencies</a:t>
            </a:r>
          </a:p>
          <a:p>
            <a:r>
              <a:rPr lang="en-US" dirty="0" smtClean="0"/>
              <a:t>Agencies accepted/acknowledged DDOE assigned target load allocations for N, P, TSS</a:t>
            </a:r>
          </a:p>
          <a:p>
            <a:r>
              <a:rPr lang="en-US" dirty="0" smtClean="0"/>
              <a:t>All deliverable deadlines were met by each agency</a:t>
            </a:r>
          </a:p>
          <a:p>
            <a:r>
              <a:rPr lang="en-US" dirty="0" smtClean="0"/>
              <a:t>Information submitted includes: </a:t>
            </a:r>
          </a:p>
          <a:p>
            <a:pPr lvl="1"/>
            <a:r>
              <a:rPr lang="en-US" dirty="0" smtClean="0"/>
              <a:t>Narrative about the agencies </a:t>
            </a:r>
          </a:p>
          <a:p>
            <a:pPr lvl="1"/>
            <a:r>
              <a:rPr lang="en-US" dirty="0" smtClean="0"/>
              <a:t>Narratives about proposed actions and goals</a:t>
            </a:r>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590800" y="-152400"/>
            <a:ext cx="5638800" cy="7297271"/>
          </a:xfrm>
          <a:prstGeom prst="rect">
            <a:avLst/>
          </a:prstGeom>
          <a:noFill/>
          <a:ln w="9525">
            <a:noFill/>
            <a:miter lim="800000"/>
            <a:headEnd/>
            <a:tailEnd/>
          </a:ln>
          <a:effectLst/>
        </p:spPr>
      </p:pic>
      <p:pic>
        <p:nvPicPr>
          <p:cNvPr id="11" name="Picture 4" descr="Navy Yard curbcut"/>
          <p:cNvPicPr>
            <a:picLocks noChangeAspect="1" noChangeArrowheads="1"/>
          </p:cNvPicPr>
          <p:nvPr/>
        </p:nvPicPr>
        <p:blipFill>
          <a:blip r:embed="rId3"/>
          <a:srcRect/>
          <a:stretch>
            <a:fillRect/>
          </a:stretch>
        </p:blipFill>
        <p:spPr bwMode="auto">
          <a:xfrm>
            <a:off x="0" y="0"/>
            <a:ext cx="1752600" cy="1955368"/>
          </a:xfrm>
          <a:prstGeom prst="rect">
            <a:avLst/>
          </a:prstGeom>
          <a:noFill/>
        </p:spPr>
      </p:pic>
      <p:pic>
        <p:nvPicPr>
          <p:cNvPr id="12" name="Picture 2"/>
          <p:cNvPicPr>
            <a:picLocks noChangeAspect="1" noChangeArrowheads="1"/>
          </p:cNvPicPr>
          <p:nvPr/>
        </p:nvPicPr>
        <p:blipFill>
          <a:blip r:embed="rId4"/>
          <a:srcRect/>
          <a:stretch>
            <a:fillRect/>
          </a:stretch>
        </p:blipFill>
        <p:spPr bwMode="auto">
          <a:xfrm>
            <a:off x="0" y="3657600"/>
            <a:ext cx="1752600" cy="3200400"/>
          </a:xfrm>
          <a:prstGeom prst="rect">
            <a:avLst/>
          </a:prstGeom>
          <a:noFill/>
          <a:ln w="9525">
            <a:noFill/>
            <a:miter lim="800000"/>
            <a:headEnd/>
            <a:tailEnd/>
          </a:ln>
          <a:effectLst/>
        </p:spPr>
      </p:pic>
      <p:pic>
        <p:nvPicPr>
          <p:cNvPr id="13" name="Picture 5"/>
          <p:cNvPicPr>
            <a:picLocks noChangeAspect="1" noChangeArrowheads="1"/>
          </p:cNvPicPr>
          <p:nvPr/>
        </p:nvPicPr>
        <p:blipFill>
          <a:blip r:embed="rId5"/>
          <a:srcRect/>
          <a:stretch>
            <a:fillRect/>
          </a:stretch>
        </p:blipFill>
        <p:spPr bwMode="auto">
          <a:xfrm>
            <a:off x="0" y="1676400"/>
            <a:ext cx="1752600" cy="1981200"/>
          </a:xfrm>
          <a:prstGeom prst="rect">
            <a:avLst/>
          </a:prstGeom>
          <a:noFill/>
          <a:ln w="9525">
            <a:noFill/>
            <a:miter lim="800000"/>
            <a:headEnd/>
            <a:tailEnd/>
          </a:ln>
          <a:effectLst/>
        </p:spPr>
      </p:pic>
      <p:cxnSp>
        <p:nvCxnSpPr>
          <p:cNvPr id="14" name="Straight Connector 13"/>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avy Yard curbcut"/>
          <p:cNvPicPr>
            <a:picLocks noChangeAspect="1" noChangeArrowheads="1"/>
          </p:cNvPicPr>
          <p:nvPr/>
        </p:nvPicPr>
        <p:blipFill>
          <a:blip r:embed="rId2"/>
          <a:srcRect/>
          <a:stretch>
            <a:fillRect/>
          </a:stretch>
        </p:blipFill>
        <p:spPr bwMode="auto">
          <a:xfrm>
            <a:off x="0" y="0"/>
            <a:ext cx="1752600" cy="1955368"/>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3657600"/>
            <a:ext cx="1752600" cy="3200400"/>
          </a:xfrm>
          <a:prstGeom prst="rect">
            <a:avLst/>
          </a:prstGeom>
          <a:noFill/>
          <a:ln w="9525">
            <a:noFill/>
            <a:miter lim="800000"/>
            <a:headEnd/>
            <a:tailEnd/>
          </a:ln>
          <a:effectLst/>
        </p:spPr>
      </p:pic>
      <p:cxnSp>
        <p:nvCxnSpPr>
          <p:cNvPr id="12" name="Straight Connector 11"/>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a:srcRect/>
          <a:stretch>
            <a:fillRect/>
          </a:stretch>
        </p:blipFill>
        <p:spPr bwMode="auto">
          <a:xfrm>
            <a:off x="0" y="1676400"/>
            <a:ext cx="1752600" cy="1981200"/>
          </a:xfrm>
          <a:prstGeom prst="rect">
            <a:avLst/>
          </a:prstGeom>
          <a:noFill/>
          <a:ln w="9525">
            <a:noFill/>
            <a:miter lim="800000"/>
            <a:headEnd/>
            <a:tailEnd/>
          </a:ln>
          <a:effectLst/>
        </p:spPr>
      </p:pic>
      <p:cxnSp>
        <p:nvCxnSpPr>
          <p:cNvPr id="16" name="Straight Connector 15"/>
          <p:cNvCxnSpPr/>
          <p:nvPr/>
        </p:nvCxnSpPr>
        <p:spPr>
          <a:xfrm>
            <a:off x="1752600" y="1676400"/>
            <a:ext cx="7391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905000" y="274638"/>
            <a:ext cx="6781800" cy="1143000"/>
          </a:xfrm>
        </p:spPr>
        <p:txBody>
          <a:bodyPr>
            <a:normAutofit fontScale="90000"/>
          </a:bodyPr>
          <a:lstStyle/>
          <a:p>
            <a:r>
              <a:rPr lang="en-US" b="1" dirty="0" smtClean="0"/>
              <a:t>2012-13 Two Year Milestones</a:t>
            </a:r>
            <a:endParaRPr lang="en-US" b="1" dirty="0"/>
          </a:p>
        </p:txBody>
      </p:sp>
      <p:sp>
        <p:nvSpPr>
          <p:cNvPr id="9" name="Content Placeholder 8"/>
          <p:cNvSpPr>
            <a:spLocks noGrp="1"/>
          </p:cNvSpPr>
          <p:nvPr>
            <p:ph idx="1"/>
          </p:nvPr>
        </p:nvSpPr>
        <p:spPr>
          <a:xfrm>
            <a:off x="1905000" y="1828800"/>
            <a:ext cx="7086600" cy="4800600"/>
          </a:xfrm>
        </p:spPr>
        <p:txBody>
          <a:bodyPr>
            <a:normAutofit fontScale="92500" lnSpcReduction="10000"/>
          </a:bodyPr>
          <a:lstStyle/>
          <a:p>
            <a:r>
              <a:rPr lang="en-US" dirty="0" smtClean="0"/>
              <a:t>Agencies catalogued existing installed BMPs to receive credit towards their load allocation</a:t>
            </a:r>
          </a:p>
          <a:p>
            <a:r>
              <a:rPr lang="en-US" dirty="0" smtClean="0"/>
              <a:t>Practices to be installed through 2013 were submitted by agencies</a:t>
            </a:r>
          </a:p>
          <a:p>
            <a:r>
              <a:rPr lang="en-US" dirty="0" smtClean="0"/>
              <a:t>Long term (programmatic) practices were submitted by agencies</a:t>
            </a:r>
          </a:p>
          <a:p>
            <a:pPr lvl="1"/>
            <a:r>
              <a:rPr lang="en-US" dirty="0" smtClean="0"/>
              <a:t>Such as: managing areas as fields, allowing reforestation, removing permeable areas, developing sustainability, pollution prevention and LID policies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avy Yard curbcut"/>
          <p:cNvPicPr>
            <a:picLocks noChangeAspect="1" noChangeArrowheads="1"/>
          </p:cNvPicPr>
          <p:nvPr/>
        </p:nvPicPr>
        <p:blipFill>
          <a:blip r:embed="rId2"/>
          <a:srcRect/>
          <a:stretch>
            <a:fillRect/>
          </a:stretch>
        </p:blipFill>
        <p:spPr bwMode="auto">
          <a:xfrm>
            <a:off x="0" y="0"/>
            <a:ext cx="1752600" cy="1955368"/>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3657600"/>
            <a:ext cx="1752600" cy="3200400"/>
          </a:xfrm>
          <a:prstGeom prst="rect">
            <a:avLst/>
          </a:prstGeom>
          <a:noFill/>
          <a:ln w="9525">
            <a:noFill/>
            <a:miter lim="800000"/>
            <a:headEnd/>
            <a:tailEnd/>
          </a:ln>
          <a:effectLst/>
        </p:spPr>
      </p:pic>
      <p:cxnSp>
        <p:nvCxnSpPr>
          <p:cNvPr id="12" name="Straight Connector 11"/>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a:srcRect/>
          <a:stretch>
            <a:fillRect/>
          </a:stretch>
        </p:blipFill>
        <p:spPr bwMode="auto">
          <a:xfrm>
            <a:off x="0" y="1676400"/>
            <a:ext cx="1752600" cy="1981200"/>
          </a:xfrm>
          <a:prstGeom prst="rect">
            <a:avLst/>
          </a:prstGeom>
          <a:noFill/>
          <a:ln w="9525">
            <a:noFill/>
            <a:miter lim="800000"/>
            <a:headEnd/>
            <a:tailEnd/>
          </a:ln>
          <a:effectLst/>
        </p:spPr>
      </p:pic>
      <p:cxnSp>
        <p:nvCxnSpPr>
          <p:cNvPr id="16" name="Straight Connector 15"/>
          <p:cNvCxnSpPr/>
          <p:nvPr/>
        </p:nvCxnSpPr>
        <p:spPr>
          <a:xfrm>
            <a:off x="1752600" y="1676400"/>
            <a:ext cx="7391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905000" y="274638"/>
            <a:ext cx="6781800" cy="1143000"/>
          </a:xfrm>
        </p:spPr>
        <p:txBody>
          <a:bodyPr>
            <a:normAutofit/>
          </a:bodyPr>
          <a:lstStyle/>
          <a:p>
            <a:r>
              <a:rPr lang="en-US" b="1" dirty="0" smtClean="0"/>
              <a:t>Tracking and Reporting</a:t>
            </a:r>
            <a:endParaRPr lang="en-US" b="1" dirty="0"/>
          </a:p>
        </p:txBody>
      </p:sp>
      <p:sp>
        <p:nvSpPr>
          <p:cNvPr id="9" name="Content Placeholder 8"/>
          <p:cNvSpPr>
            <a:spLocks noGrp="1"/>
          </p:cNvSpPr>
          <p:nvPr>
            <p:ph idx="1"/>
          </p:nvPr>
        </p:nvSpPr>
        <p:spPr>
          <a:xfrm>
            <a:off x="1905000" y="1828800"/>
            <a:ext cx="7086600" cy="4800600"/>
          </a:xfrm>
        </p:spPr>
        <p:txBody>
          <a:bodyPr/>
          <a:lstStyle/>
          <a:p>
            <a:r>
              <a:rPr lang="en-US" dirty="0" smtClean="0"/>
              <a:t>Open communication</a:t>
            </a:r>
          </a:p>
          <a:p>
            <a:r>
              <a:rPr lang="en-US" dirty="0" smtClean="0"/>
              <a:t>Strict observance of reporting periods</a:t>
            </a:r>
          </a:p>
          <a:p>
            <a:r>
              <a:rPr lang="en-US" dirty="0" smtClean="0"/>
              <a:t>Short term goal = Development of a spreadsheet which could be used by all agencies for reporting</a:t>
            </a:r>
          </a:p>
          <a:p>
            <a:r>
              <a:rPr lang="en-US" dirty="0" smtClean="0"/>
              <a:t>Long term goal = Central interactive reporting tool (to be developed by EPA per 7/6/11 two year milestone guidance)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avy Yard curbcut"/>
          <p:cNvPicPr>
            <a:picLocks noChangeAspect="1" noChangeArrowheads="1"/>
          </p:cNvPicPr>
          <p:nvPr/>
        </p:nvPicPr>
        <p:blipFill>
          <a:blip r:embed="rId3"/>
          <a:srcRect/>
          <a:stretch>
            <a:fillRect/>
          </a:stretch>
        </p:blipFill>
        <p:spPr bwMode="auto">
          <a:xfrm>
            <a:off x="0" y="0"/>
            <a:ext cx="1752600" cy="1955368"/>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0" y="3657600"/>
            <a:ext cx="1752600" cy="3200400"/>
          </a:xfrm>
          <a:prstGeom prst="rect">
            <a:avLst/>
          </a:prstGeom>
          <a:noFill/>
          <a:ln w="9525">
            <a:noFill/>
            <a:miter lim="800000"/>
            <a:headEnd/>
            <a:tailEnd/>
          </a:ln>
          <a:effectLst/>
        </p:spPr>
      </p:pic>
      <p:cxnSp>
        <p:nvCxnSpPr>
          <p:cNvPr id="12" name="Straight Connector 11"/>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5"/>
          <a:srcRect/>
          <a:stretch>
            <a:fillRect/>
          </a:stretch>
        </p:blipFill>
        <p:spPr bwMode="auto">
          <a:xfrm>
            <a:off x="0" y="1676400"/>
            <a:ext cx="1752600" cy="1981200"/>
          </a:xfrm>
          <a:prstGeom prst="rect">
            <a:avLst/>
          </a:prstGeom>
          <a:noFill/>
          <a:ln w="9525">
            <a:noFill/>
            <a:miter lim="800000"/>
            <a:headEnd/>
            <a:tailEnd/>
          </a:ln>
          <a:effectLst/>
        </p:spPr>
      </p:pic>
      <p:cxnSp>
        <p:nvCxnSpPr>
          <p:cNvPr id="16" name="Straight Connector 15"/>
          <p:cNvCxnSpPr/>
          <p:nvPr/>
        </p:nvCxnSpPr>
        <p:spPr>
          <a:xfrm>
            <a:off x="1752600" y="1676400"/>
            <a:ext cx="7391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905000" y="274638"/>
            <a:ext cx="6781800" cy="1143000"/>
          </a:xfrm>
        </p:spPr>
        <p:txBody>
          <a:bodyPr>
            <a:normAutofit fontScale="90000"/>
          </a:bodyPr>
          <a:lstStyle/>
          <a:p>
            <a:r>
              <a:rPr lang="en-US" b="1" dirty="0" smtClean="0"/>
              <a:t>BMP Inspection and Maintenance</a:t>
            </a:r>
            <a:endParaRPr lang="en-US" b="1" dirty="0"/>
          </a:p>
        </p:txBody>
      </p:sp>
      <p:sp>
        <p:nvSpPr>
          <p:cNvPr id="9" name="Content Placeholder 8"/>
          <p:cNvSpPr>
            <a:spLocks noGrp="1"/>
          </p:cNvSpPr>
          <p:nvPr>
            <p:ph idx="1"/>
          </p:nvPr>
        </p:nvSpPr>
        <p:spPr>
          <a:xfrm>
            <a:off x="1905000" y="1828800"/>
            <a:ext cx="7239000" cy="5029200"/>
          </a:xfrm>
        </p:spPr>
        <p:txBody>
          <a:bodyPr wrap="square">
            <a:normAutofit fontScale="62500" lnSpcReduction="20000"/>
          </a:bodyPr>
          <a:lstStyle/>
          <a:p>
            <a:r>
              <a:rPr lang="en-US" sz="3800" dirty="0" smtClean="0"/>
              <a:t>All BMPs need to</a:t>
            </a:r>
          </a:p>
          <a:p>
            <a:pPr>
              <a:buNone/>
            </a:pPr>
            <a:r>
              <a:rPr lang="en-US" sz="3800" dirty="0" smtClean="0"/>
              <a:t>     be inspected and </a:t>
            </a:r>
          </a:p>
          <a:p>
            <a:pPr>
              <a:buNone/>
            </a:pPr>
            <a:r>
              <a:rPr lang="en-US" sz="3800" dirty="0" smtClean="0"/>
              <a:t>     maintained in order to:</a:t>
            </a:r>
          </a:p>
          <a:p>
            <a:pPr lvl="1"/>
            <a:r>
              <a:rPr lang="en-US" sz="3500" dirty="0" smtClean="0"/>
              <a:t>Protect monetary </a:t>
            </a:r>
          </a:p>
          <a:p>
            <a:pPr lvl="1">
              <a:buNone/>
            </a:pPr>
            <a:r>
              <a:rPr lang="en-US" sz="3500" dirty="0" smtClean="0"/>
              <a:t>     investment</a:t>
            </a:r>
          </a:p>
          <a:p>
            <a:pPr lvl="1"/>
            <a:r>
              <a:rPr lang="en-US" sz="3500" dirty="0" smtClean="0"/>
              <a:t>Ensure performance</a:t>
            </a:r>
          </a:p>
          <a:p>
            <a:r>
              <a:rPr lang="en-US" sz="3800" dirty="0" smtClean="0"/>
              <a:t>DDOE inspects BMPs</a:t>
            </a:r>
          </a:p>
          <a:p>
            <a:pPr>
              <a:buNone/>
            </a:pPr>
            <a:r>
              <a:rPr lang="en-US" sz="3800" dirty="0" smtClean="0"/>
              <a:t>     submitted through soil</a:t>
            </a:r>
          </a:p>
          <a:p>
            <a:pPr>
              <a:buNone/>
            </a:pPr>
            <a:r>
              <a:rPr lang="en-US" sz="3800" dirty="0" smtClean="0"/>
              <a:t>     and erosion regulations for installation, completion, and maintenance</a:t>
            </a:r>
          </a:p>
          <a:p>
            <a:pPr lvl="1"/>
            <a:r>
              <a:rPr lang="en-US" sz="3500" dirty="0" smtClean="0"/>
              <a:t>Practices that have gone through the DDOE process are on a inspection and maintenance schedule</a:t>
            </a:r>
          </a:p>
          <a:p>
            <a:pPr lvl="1"/>
            <a:r>
              <a:rPr lang="en-US" sz="3500" dirty="0" smtClean="0"/>
              <a:t>Action Needed: A main contact from each agency to schedule these ongoing inspections</a:t>
            </a:r>
          </a:p>
          <a:p>
            <a:pPr lvl="1"/>
            <a:endParaRPr lang="en-US" dirty="0"/>
          </a:p>
        </p:txBody>
      </p:sp>
      <p:pic>
        <p:nvPicPr>
          <p:cNvPr id="14" name="Picture 3" descr="D:\Image Library\ALBUMS\Walter10-5-99\PPT\sewer.jpg"/>
          <p:cNvPicPr>
            <a:picLocks noChangeAspect="1" noChangeArrowheads="1"/>
          </p:cNvPicPr>
          <p:nvPr/>
        </p:nvPicPr>
        <p:blipFill>
          <a:blip r:embed="rId6" cstate="print"/>
          <a:srcRect/>
          <a:stretch>
            <a:fillRect/>
          </a:stretch>
        </p:blipFill>
        <p:spPr bwMode="auto">
          <a:xfrm>
            <a:off x="5257800" y="1828800"/>
            <a:ext cx="3772766" cy="2514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avy Yard curbcut"/>
          <p:cNvPicPr>
            <a:picLocks noChangeAspect="1" noChangeArrowheads="1"/>
          </p:cNvPicPr>
          <p:nvPr/>
        </p:nvPicPr>
        <p:blipFill>
          <a:blip r:embed="rId2"/>
          <a:srcRect/>
          <a:stretch>
            <a:fillRect/>
          </a:stretch>
        </p:blipFill>
        <p:spPr bwMode="auto">
          <a:xfrm>
            <a:off x="0" y="0"/>
            <a:ext cx="1752600" cy="1955368"/>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3657600"/>
            <a:ext cx="1752600" cy="3200400"/>
          </a:xfrm>
          <a:prstGeom prst="rect">
            <a:avLst/>
          </a:prstGeom>
          <a:noFill/>
          <a:ln w="9525">
            <a:noFill/>
            <a:miter lim="800000"/>
            <a:headEnd/>
            <a:tailEnd/>
          </a:ln>
          <a:effectLst/>
        </p:spPr>
      </p:pic>
      <p:cxnSp>
        <p:nvCxnSpPr>
          <p:cNvPr id="12" name="Straight Connector 11"/>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a:srcRect/>
          <a:stretch>
            <a:fillRect/>
          </a:stretch>
        </p:blipFill>
        <p:spPr bwMode="auto">
          <a:xfrm>
            <a:off x="0" y="1676400"/>
            <a:ext cx="1752600" cy="1981200"/>
          </a:xfrm>
          <a:prstGeom prst="rect">
            <a:avLst/>
          </a:prstGeom>
          <a:noFill/>
          <a:ln w="9525">
            <a:noFill/>
            <a:miter lim="800000"/>
            <a:headEnd/>
            <a:tailEnd/>
          </a:ln>
          <a:effectLst/>
        </p:spPr>
      </p:pic>
      <p:cxnSp>
        <p:nvCxnSpPr>
          <p:cNvPr id="16" name="Straight Connector 15"/>
          <p:cNvCxnSpPr/>
          <p:nvPr/>
        </p:nvCxnSpPr>
        <p:spPr>
          <a:xfrm>
            <a:off x="1752600" y="1676400"/>
            <a:ext cx="7391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905000" y="274638"/>
            <a:ext cx="7010400" cy="1143000"/>
          </a:xfrm>
        </p:spPr>
        <p:txBody>
          <a:bodyPr>
            <a:normAutofit/>
          </a:bodyPr>
          <a:lstStyle/>
          <a:p>
            <a:r>
              <a:rPr lang="en-US" b="1" dirty="0" smtClean="0"/>
              <a:t>Federal Agency Concerns</a:t>
            </a:r>
            <a:endParaRPr lang="en-US" b="1" dirty="0"/>
          </a:p>
        </p:txBody>
      </p:sp>
      <p:sp>
        <p:nvSpPr>
          <p:cNvPr id="9" name="Content Placeholder 8"/>
          <p:cNvSpPr>
            <a:spLocks noGrp="1"/>
          </p:cNvSpPr>
          <p:nvPr>
            <p:ph idx="1"/>
          </p:nvPr>
        </p:nvSpPr>
        <p:spPr>
          <a:xfrm>
            <a:off x="1905000" y="1828800"/>
            <a:ext cx="7086600" cy="4876800"/>
          </a:xfrm>
        </p:spPr>
        <p:txBody>
          <a:bodyPr>
            <a:normAutofit fontScale="62500" lnSpcReduction="20000"/>
          </a:bodyPr>
          <a:lstStyle/>
          <a:p>
            <a:r>
              <a:rPr lang="en-US" dirty="0" smtClean="0"/>
              <a:t>Why are the Federal Agencies in a separate input deck than the rest of DC?</a:t>
            </a:r>
          </a:p>
          <a:p>
            <a:pPr lvl="1"/>
            <a:r>
              <a:rPr lang="en-US" dirty="0" smtClean="0"/>
              <a:t>This decision was made in order to ensure that the federal agencies are held accountable for their loadings</a:t>
            </a:r>
          </a:p>
          <a:p>
            <a:pPr lvl="1"/>
            <a:r>
              <a:rPr lang="en-US" dirty="0" smtClean="0"/>
              <a:t>Federal agencies constitute a large and distinct category</a:t>
            </a:r>
          </a:p>
          <a:p>
            <a:pPr lvl="1"/>
            <a:endParaRPr lang="en-US" dirty="0" smtClean="0"/>
          </a:p>
          <a:p>
            <a:pPr lvl="1"/>
            <a:endParaRPr lang="en-US" dirty="0" smtClean="0"/>
          </a:p>
          <a:p>
            <a:endParaRPr lang="en-US" dirty="0" smtClean="0"/>
          </a:p>
          <a:p>
            <a:endParaRPr lang="en-US" dirty="0" smtClean="0"/>
          </a:p>
          <a:p>
            <a:endParaRPr lang="en-US" dirty="0" smtClean="0"/>
          </a:p>
          <a:p>
            <a:r>
              <a:rPr lang="en-US" dirty="0" smtClean="0"/>
              <a:t>Can federal agencies continue the process of cataloging all of their BMPs and receive credit when the model calibration is redone in 2017?</a:t>
            </a:r>
          </a:p>
          <a:p>
            <a:pPr lvl="1"/>
            <a:r>
              <a:rPr lang="en-US" dirty="0" smtClean="0"/>
              <a:t>BMPs installed after 2006 can potentially be included into the Phase 2 WIP and milestones process.  It is likely that BMPs dating back to 1985 will be included in the WIP 3 process (2017).  BMPs need to be inspected for maintenance and ensure working order</a:t>
            </a:r>
          </a:p>
          <a:p>
            <a:endParaRPr lang="en-US" dirty="0"/>
          </a:p>
        </p:txBody>
      </p:sp>
      <p:graphicFrame>
        <p:nvGraphicFramePr>
          <p:cNvPr id="11" name="Table 10"/>
          <p:cNvGraphicFramePr>
            <a:graphicFrameLocks noGrp="1"/>
          </p:cNvGraphicFramePr>
          <p:nvPr/>
        </p:nvGraphicFramePr>
        <p:xfrm>
          <a:off x="2971800" y="3276600"/>
          <a:ext cx="4800600" cy="1097280"/>
        </p:xfrm>
        <a:graphic>
          <a:graphicData uri="http://schemas.openxmlformats.org/drawingml/2006/table">
            <a:tbl>
              <a:tblPr firstRow="1" bandRow="1">
                <a:effectLst/>
                <a:tableStyleId>{5C22544A-7EE6-4342-B048-85BDC9FD1C3A}</a:tableStyleId>
              </a:tblPr>
              <a:tblGrid>
                <a:gridCol w="2400300"/>
                <a:gridCol w="2400300"/>
              </a:tblGrid>
              <a:tr h="264160">
                <a:tc gridSpan="2">
                  <a:txBody>
                    <a:bodyPr/>
                    <a:lstStyle/>
                    <a:p>
                      <a:pPr algn="ctr"/>
                      <a:r>
                        <a:rPr lang="en-US" dirty="0" smtClean="0"/>
                        <a:t>DC Land Area in Acres</a:t>
                      </a:r>
                      <a:endParaRPr lang="en-US" dirty="0"/>
                    </a:p>
                  </a:txBody>
                  <a:tcPr/>
                </a:tc>
                <a:tc hMerge="1">
                  <a:txBody>
                    <a:bodyPr/>
                    <a:lstStyle/>
                    <a:p>
                      <a:endParaRPr lang="en-US" dirty="0"/>
                    </a:p>
                  </a:txBody>
                  <a:tcPr/>
                </a:tc>
              </a:tr>
              <a:tr h="264160">
                <a:tc>
                  <a:txBody>
                    <a:bodyPr/>
                    <a:lstStyle/>
                    <a:p>
                      <a:pPr algn="ctr"/>
                      <a:r>
                        <a:rPr lang="en-US" dirty="0" smtClean="0"/>
                        <a:t>DC Total</a:t>
                      </a:r>
                      <a:endParaRPr lang="en-US" dirty="0"/>
                    </a:p>
                  </a:txBody>
                  <a:tcPr/>
                </a:tc>
                <a:tc>
                  <a:txBody>
                    <a:bodyPr/>
                    <a:lstStyle/>
                    <a:p>
                      <a:pPr algn="ctr"/>
                      <a:r>
                        <a:rPr lang="en-US" dirty="0" smtClean="0"/>
                        <a:t>Federal Agencies Total</a:t>
                      </a:r>
                      <a:endParaRPr lang="en-US" dirty="0"/>
                    </a:p>
                  </a:txBody>
                  <a:tcPr/>
                </a:tc>
              </a:tr>
              <a:tr h="264160">
                <a:tc>
                  <a:txBody>
                    <a:bodyPr/>
                    <a:lstStyle/>
                    <a:p>
                      <a:pPr algn="ctr"/>
                      <a:r>
                        <a:rPr lang="en-US" dirty="0" smtClean="0"/>
                        <a:t>39,202</a:t>
                      </a:r>
                      <a:endParaRPr lang="en-US" dirty="0"/>
                    </a:p>
                  </a:txBody>
                  <a:tcPr/>
                </a:tc>
                <a:tc>
                  <a:txBody>
                    <a:bodyPr/>
                    <a:lstStyle/>
                    <a:p>
                      <a:pPr algn="ctr"/>
                      <a:r>
                        <a:rPr lang="en-US" dirty="0" smtClean="0"/>
                        <a:t>9,742</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avy Yard curbcut"/>
          <p:cNvPicPr>
            <a:picLocks noChangeAspect="1" noChangeArrowheads="1"/>
          </p:cNvPicPr>
          <p:nvPr/>
        </p:nvPicPr>
        <p:blipFill>
          <a:blip r:embed="rId2"/>
          <a:srcRect/>
          <a:stretch>
            <a:fillRect/>
          </a:stretch>
        </p:blipFill>
        <p:spPr bwMode="auto">
          <a:xfrm>
            <a:off x="0" y="0"/>
            <a:ext cx="1752600" cy="1955368"/>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3657600"/>
            <a:ext cx="1752600" cy="3200400"/>
          </a:xfrm>
          <a:prstGeom prst="rect">
            <a:avLst/>
          </a:prstGeom>
          <a:noFill/>
          <a:ln w="9525">
            <a:noFill/>
            <a:miter lim="800000"/>
            <a:headEnd/>
            <a:tailEnd/>
          </a:ln>
          <a:effectLst/>
        </p:spPr>
      </p:pic>
      <p:cxnSp>
        <p:nvCxnSpPr>
          <p:cNvPr id="12" name="Straight Connector 11"/>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a:srcRect/>
          <a:stretch>
            <a:fillRect/>
          </a:stretch>
        </p:blipFill>
        <p:spPr bwMode="auto">
          <a:xfrm>
            <a:off x="0" y="1676400"/>
            <a:ext cx="1752600" cy="1981200"/>
          </a:xfrm>
          <a:prstGeom prst="rect">
            <a:avLst/>
          </a:prstGeom>
          <a:noFill/>
          <a:ln w="9525">
            <a:noFill/>
            <a:miter lim="800000"/>
            <a:headEnd/>
            <a:tailEnd/>
          </a:ln>
          <a:effectLst/>
        </p:spPr>
      </p:pic>
      <p:cxnSp>
        <p:nvCxnSpPr>
          <p:cNvPr id="16" name="Straight Connector 15"/>
          <p:cNvCxnSpPr/>
          <p:nvPr/>
        </p:nvCxnSpPr>
        <p:spPr>
          <a:xfrm>
            <a:off x="1752600" y="1676400"/>
            <a:ext cx="7391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905000" y="274638"/>
            <a:ext cx="7086600" cy="1143000"/>
          </a:xfrm>
        </p:spPr>
        <p:txBody>
          <a:bodyPr>
            <a:normAutofit fontScale="90000"/>
          </a:bodyPr>
          <a:lstStyle/>
          <a:p>
            <a:r>
              <a:rPr lang="en-US" b="1" dirty="0" smtClean="0"/>
              <a:t>Federal Agency Concerns, cont’d</a:t>
            </a:r>
            <a:endParaRPr lang="en-US" b="1" dirty="0"/>
          </a:p>
        </p:txBody>
      </p:sp>
      <p:sp>
        <p:nvSpPr>
          <p:cNvPr id="9" name="Content Placeholder 8"/>
          <p:cNvSpPr>
            <a:spLocks noGrp="1"/>
          </p:cNvSpPr>
          <p:nvPr>
            <p:ph idx="1"/>
          </p:nvPr>
        </p:nvSpPr>
        <p:spPr>
          <a:xfrm>
            <a:off x="1905000" y="1828800"/>
            <a:ext cx="7086600" cy="5029200"/>
          </a:xfrm>
        </p:spPr>
        <p:txBody>
          <a:bodyPr>
            <a:normAutofit fontScale="62500" lnSpcReduction="20000"/>
          </a:bodyPr>
          <a:lstStyle/>
          <a:p>
            <a:r>
              <a:rPr lang="en-US" sz="3600" dirty="0" smtClean="0"/>
              <a:t>Why were loads calculated for the CSO area when the stormwater from the area is treated at Blue Plains?</a:t>
            </a:r>
          </a:p>
          <a:p>
            <a:endParaRPr lang="en-US" sz="3600" dirty="0" smtClean="0"/>
          </a:p>
          <a:p>
            <a:pPr lvl="1"/>
            <a:r>
              <a:rPr lang="en-US" sz="3300" dirty="0" smtClean="0"/>
              <a:t>The CSO loading was developed because there are some agencies in the District located wholly in the CSO area, which would give them an unfair advantage of </a:t>
            </a:r>
            <a:r>
              <a:rPr lang="en-US" sz="3300" i="1" dirty="0" smtClean="0"/>
              <a:t>not</a:t>
            </a:r>
            <a:r>
              <a:rPr lang="en-US" sz="3300" dirty="0" smtClean="0"/>
              <a:t> having to participate in the E.O. 13508, Bay TMDL and DC </a:t>
            </a:r>
            <a:r>
              <a:rPr lang="en-US" sz="3300" smtClean="0"/>
              <a:t>WIP because  </a:t>
            </a:r>
            <a:r>
              <a:rPr lang="en-US" sz="3300" dirty="0" smtClean="0"/>
              <a:t>their loadings are treated at Blue Plains. </a:t>
            </a:r>
          </a:p>
          <a:p>
            <a:pPr lvl="1"/>
            <a:endParaRPr lang="en-US" sz="3300" dirty="0" smtClean="0"/>
          </a:p>
          <a:p>
            <a:pPr lvl="1"/>
            <a:r>
              <a:rPr lang="en-US" sz="3300" dirty="0" smtClean="0"/>
              <a:t> For those agencies with loadings in the MS4 and Other drainage areas we very much encourage all of the resources being used for BMP implementation to be used in the MS4 and Other areas, however any BMPs installed in the CSO area would be considered “leading by example” b/c you are going above and beyond your loading allocation.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avy Yard curbcut"/>
          <p:cNvPicPr>
            <a:picLocks noChangeAspect="1" noChangeArrowheads="1"/>
          </p:cNvPicPr>
          <p:nvPr/>
        </p:nvPicPr>
        <p:blipFill>
          <a:blip r:embed="rId2"/>
          <a:srcRect/>
          <a:stretch>
            <a:fillRect/>
          </a:stretch>
        </p:blipFill>
        <p:spPr bwMode="auto">
          <a:xfrm>
            <a:off x="0" y="0"/>
            <a:ext cx="1752600" cy="1955368"/>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3657600"/>
            <a:ext cx="1752600" cy="3200400"/>
          </a:xfrm>
          <a:prstGeom prst="rect">
            <a:avLst/>
          </a:prstGeom>
          <a:noFill/>
          <a:ln w="9525">
            <a:noFill/>
            <a:miter lim="800000"/>
            <a:headEnd/>
            <a:tailEnd/>
          </a:ln>
          <a:effectLst/>
        </p:spPr>
      </p:pic>
      <p:cxnSp>
        <p:nvCxnSpPr>
          <p:cNvPr id="12" name="Straight Connector 11"/>
          <p:cNvCxnSpPr/>
          <p:nvPr/>
        </p:nvCxnSpPr>
        <p:spPr>
          <a:xfrm rot="5400000">
            <a:off x="-1675607" y="3428207"/>
            <a:ext cx="68580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a:srcRect/>
          <a:stretch>
            <a:fillRect/>
          </a:stretch>
        </p:blipFill>
        <p:spPr bwMode="auto">
          <a:xfrm>
            <a:off x="0" y="1676400"/>
            <a:ext cx="1752600" cy="1981200"/>
          </a:xfrm>
          <a:prstGeom prst="rect">
            <a:avLst/>
          </a:prstGeom>
          <a:noFill/>
          <a:ln w="9525">
            <a:noFill/>
            <a:miter lim="800000"/>
            <a:headEnd/>
            <a:tailEnd/>
          </a:ln>
          <a:effectLst/>
        </p:spPr>
      </p:pic>
      <p:cxnSp>
        <p:nvCxnSpPr>
          <p:cNvPr id="16" name="Straight Connector 15"/>
          <p:cNvCxnSpPr/>
          <p:nvPr/>
        </p:nvCxnSpPr>
        <p:spPr>
          <a:xfrm>
            <a:off x="1752600" y="1676400"/>
            <a:ext cx="7391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905000" y="274638"/>
            <a:ext cx="7086600" cy="1143000"/>
          </a:xfrm>
        </p:spPr>
        <p:txBody>
          <a:bodyPr>
            <a:normAutofit fontScale="90000"/>
          </a:bodyPr>
          <a:lstStyle/>
          <a:p>
            <a:r>
              <a:rPr lang="en-US" b="1" dirty="0" smtClean="0"/>
              <a:t>Federal Agency Concerns, cont’d</a:t>
            </a:r>
            <a:endParaRPr lang="en-US" b="1" dirty="0"/>
          </a:p>
        </p:txBody>
      </p:sp>
      <p:sp>
        <p:nvSpPr>
          <p:cNvPr id="9" name="Content Placeholder 8"/>
          <p:cNvSpPr>
            <a:spLocks noGrp="1"/>
          </p:cNvSpPr>
          <p:nvPr>
            <p:ph idx="1"/>
          </p:nvPr>
        </p:nvSpPr>
        <p:spPr>
          <a:xfrm>
            <a:off x="1905000" y="1828800"/>
            <a:ext cx="7086600" cy="5029200"/>
          </a:xfrm>
        </p:spPr>
        <p:txBody>
          <a:bodyPr>
            <a:normAutofit fontScale="70000" lnSpcReduction="20000"/>
          </a:bodyPr>
          <a:lstStyle/>
          <a:p>
            <a:r>
              <a:rPr lang="en-US" sz="3600" dirty="0" smtClean="0"/>
              <a:t>Was land use taken into account when target loads were calculated?</a:t>
            </a:r>
          </a:p>
          <a:p>
            <a:endParaRPr lang="en-US" sz="3600" dirty="0" smtClean="0"/>
          </a:p>
          <a:p>
            <a:pPr lvl="1"/>
            <a:r>
              <a:rPr lang="en-US" sz="3300" dirty="0" smtClean="0"/>
              <a:t>Yes.  EPA provided federal loadings calculated by the Bay Model to jurisdictions broken down into land river segments </a:t>
            </a:r>
          </a:p>
          <a:p>
            <a:pPr lvl="1"/>
            <a:endParaRPr lang="en-US" sz="3300" dirty="0" smtClean="0"/>
          </a:p>
          <a:p>
            <a:pPr lvl="1"/>
            <a:r>
              <a:rPr lang="en-US" sz="3300" dirty="0" smtClean="0"/>
              <a:t>DDOE then distributed the loading to individual federal facilities in each land river segment based on the facilities’ acreage</a:t>
            </a:r>
          </a:p>
          <a:p>
            <a:pPr lvl="1"/>
            <a:endParaRPr lang="en-US" sz="3300" dirty="0" smtClean="0"/>
          </a:p>
          <a:p>
            <a:pPr lvl="1"/>
            <a:r>
              <a:rPr lang="en-US" sz="3300" dirty="0" smtClean="0"/>
              <a:t>In each land river segment, the load for each land use is multiplied by the number of acres of that land use in the land-river-segment</a:t>
            </a:r>
          </a:p>
          <a:p>
            <a:pPr lvl="1"/>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TotalTime>
  <Words>754</Words>
  <Application>Microsoft Office PowerPoint</Application>
  <PresentationFormat>On-screen Show (4:3)</PresentationFormat>
  <Paragraphs>94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DC Draft Phase II  Watershed Implementation Plan   Federal Stakeholder Meeting</vt:lpstr>
      <vt:lpstr>Overview of Draft Phase II WIP</vt:lpstr>
      <vt:lpstr>Slide 3</vt:lpstr>
      <vt:lpstr>2012-13 Two Year Milestones</vt:lpstr>
      <vt:lpstr>Tracking and Reporting</vt:lpstr>
      <vt:lpstr>BMP Inspection and Maintenance</vt:lpstr>
      <vt:lpstr>Federal Agency Concerns</vt:lpstr>
      <vt:lpstr>Federal Agency Concerns, cont’d</vt:lpstr>
      <vt:lpstr>Federal Agency Concerns, cont’d</vt:lpstr>
      <vt:lpstr>What’s Next?</vt:lpstr>
      <vt:lpstr>Important Links/Contacts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Sarah.Sand</dc:creator>
  <cp:lastModifiedBy>Sarah.Sand</cp:lastModifiedBy>
  <cp:revision>135</cp:revision>
  <dcterms:created xsi:type="dcterms:W3CDTF">2012-02-07T14:32:17Z</dcterms:created>
  <dcterms:modified xsi:type="dcterms:W3CDTF">2012-02-23T15:47:39Z</dcterms:modified>
</cp:coreProperties>
</file>