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1" r:id="rId3"/>
    <p:sldId id="271" r:id="rId4"/>
    <p:sldId id="270" r:id="rId5"/>
    <p:sldId id="284" r:id="rId6"/>
    <p:sldId id="276" r:id="rId7"/>
    <p:sldId id="288" r:id="rId8"/>
    <p:sldId id="287" r:id="rId9"/>
    <p:sldId id="278" r:id="rId10"/>
    <p:sldId id="279" r:id="rId11"/>
    <p:sldId id="258" r:id="rId12"/>
    <p:sldId id="282" r:id="rId13"/>
    <p:sldId id="286" r:id="rId14"/>
    <p:sldId id="267" r:id="rId15"/>
    <p:sldId id="283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FE526-615A-4153-8D60-B948931C380E}" type="datetimeFigureOut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76A9D-8038-4736-BEF7-61A3BEAF1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76A9D-8038-4736-BEF7-61A3BEAF13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0BFCE-7248-402A-9367-82CB3C473CD6}" type="slidenum">
              <a:rPr lang="en-US"/>
              <a:pPr/>
              <a:t>4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76A9D-8038-4736-BEF7-61A3BEAF13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76A9D-8038-4736-BEF7-61A3BEAF13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529A-5FBC-4C08-9F11-DB1482A8C6FE}" type="datetime1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48656-700B-40E8-9E59-C13E9FE60CB1}" type="datetime1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36F9-F47C-43B9-8520-FCEA8727FF61}" type="datetime1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FDB5-FBBC-455C-97E0-D731B5519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F45F-8182-4660-BFC7-3EFF6CB48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F45F-8182-4660-BFC7-3EFF6CB48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76E5A-E06F-42E4-B336-4213C2BA9541}" type="datetime1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62A1-C1F6-4BF2-A82C-8AB77147ED55}" type="datetime1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F153-6EFA-4426-97BF-815F505A963E}" type="datetime1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6AA8-35C4-4642-B5B4-DE9E4C7B026C}" type="datetime1">
              <a:rPr lang="en-US" smtClean="0"/>
              <a:pPr/>
              <a:t>2/23/2012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49A8-CED8-4E8C-8E84-0AF9CA1BED71}" type="datetime1">
              <a:rPr lang="en-US" smtClean="0"/>
              <a:pPr/>
              <a:t>2/23/2012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88EE3-9428-47C0-91E1-EF866774D1E5}" type="datetime1">
              <a:rPr lang="en-US" smtClean="0"/>
              <a:pPr/>
              <a:t>2/23/2012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726A2-1B3D-41ED-AF2E-7F3A9F78EC66}" type="datetime1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9000-9DB6-4542-B1D1-DB33C5365EAA}" type="datetime1">
              <a:rPr lang="en-US" smtClean="0"/>
              <a:pPr/>
              <a:t>2/23/2012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B991-A79F-4073-8415-1BE16B4491E7}" type="datetime1">
              <a:rPr lang="en-US" smtClean="0"/>
              <a:pPr/>
              <a:t>2/23/2012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8811-6F79-4C9E-9B5F-4753C8DF4A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antos.katherine@epa.gov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hyperlink" Target="http://www.epa.gov/chesapeakebaytmdl" TargetMode="External"/><Relationship Id="rId4" Type="http://schemas.openxmlformats.org/officeDocument/2006/relationships/image" Target="../media/image13.jpeg"/><Relationship Id="rId9" Type="http://schemas.openxmlformats.org/officeDocument/2006/relationships/hyperlink" Target="mailto:allen.greg@ep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68" y="990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Developing Final Phase II WIPs and Milestones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Jim Edward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EPA Deputy Director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Chesapeake Bay Program Office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9140" y="4886744"/>
            <a:ext cx="6705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DDOE Meeting with Federal Partners</a:t>
            </a:r>
          </a:p>
          <a:p>
            <a:pPr algn="ctr"/>
            <a:r>
              <a:rPr lang="en-US" sz="2800" b="1" dirty="0" smtClean="0"/>
              <a:t>February 23, 2012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8E3C2E1-1F77-45BD-BA84-013482FDBB5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1816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3900" dirty="0" smtClean="0">
                <a:solidFill>
                  <a:srgbClr val="993300"/>
                </a:solidFill>
              </a:rPr>
              <a:t>2012-2013 Milestones - Strengths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Federal agency input decks included specific BMPs to be implemented in 2012-2013 period.</a:t>
            </a:r>
            <a:endParaRPr lang="en-US" sz="2600" dirty="0" smtClean="0">
              <a:solidFill>
                <a:srgbClr val="002060"/>
              </a:solidFill>
            </a:endParaRPr>
          </a:p>
          <a:p>
            <a:pPr lvl="1"/>
            <a:r>
              <a:rPr lang="en-US" sz="3100" dirty="0" smtClean="0">
                <a:solidFill>
                  <a:srgbClr val="002060"/>
                </a:solidFill>
              </a:rPr>
              <a:t>Input decks include practices previously not reported to Bay Program. </a:t>
            </a:r>
          </a:p>
          <a:p>
            <a:pPr lvl="1"/>
            <a:endParaRPr lang="en-US" sz="2600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3900" dirty="0" smtClean="0">
                <a:solidFill>
                  <a:srgbClr val="993300"/>
                </a:solidFill>
              </a:rPr>
              <a:t>2012-2013  Milestones – Areas for Improvement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rgbClr val="002060"/>
                </a:solidFill>
              </a:rPr>
              <a:t>Add milestones to finalize stormwater regulations and </a:t>
            </a:r>
            <a:r>
              <a:rPr lang="en-US" sz="3200" dirty="0" err="1" smtClean="0">
                <a:solidFill>
                  <a:srgbClr val="002060"/>
                </a:solidFill>
              </a:rPr>
              <a:t>stormwater</a:t>
            </a:r>
            <a:r>
              <a:rPr lang="en-US" sz="3200" dirty="0" smtClean="0">
                <a:solidFill>
                  <a:srgbClr val="002060"/>
                </a:solidFill>
              </a:rPr>
              <a:t> guidebook. 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rgbClr val="002060"/>
                </a:solidFill>
              </a:rPr>
              <a:t>Consider adding milestones to reflect specific MS4 permit and draft Phase WIP commitments (e.g. retrofit).</a:t>
            </a:r>
          </a:p>
          <a:p>
            <a:pPr lvl="1">
              <a:spcAft>
                <a:spcPts val="600"/>
              </a:spcAft>
            </a:pPr>
            <a:r>
              <a:rPr lang="en-US" sz="3200" dirty="0" smtClean="0">
                <a:solidFill>
                  <a:srgbClr val="002060"/>
                </a:solidFill>
              </a:rPr>
              <a:t>Add milestone to have fully effective offsets program in place by December 2013 for growth sectors.</a:t>
            </a:r>
          </a:p>
          <a:p>
            <a:pPr lvl="1">
              <a:spcAft>
                <a:spcPts val="600"/>
              </a:spcAft>
            </a:pPr>
            <a:endParaRPr lang="en-US" sz="3200" dirty="0" smtClean="0"/>
          </a:p>
          <a:p>
            <a:pPr lvl="1">
              <a:spcAft>
                <a:spcPts val="600"/>
              </a:spcAft>
            </a:pPr>
            <a:endParaRPr lang="en-US" sz="2600" dirty="0" smtClean="0"/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066800"/>
          </a:xfrm>
          <a:noFill/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333399"/>
                </a:solidFill>
              </a:rPr>
              <a:t>EPA Evaluation of DC 2012-2013 Milestones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762000" y="9144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E553F1-F973-40F8-A3E3-B4111A7632B6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8229600" cy="13716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333399"/>
                </a:solidFill>
              </a:rPr>
              <a:t>Priorities for Completing Final Phase II WIPs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4294967295"/>
          </p:nvPr>
        </p:nvSpPr>
        <p:spPr>
          <a:xfrm>
            <a:off x="533400" y="1066800"/>
            <a:ext cx="82296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993300"/>
                </a:solidFill>
              </a:rPr>
              <a:t>Federal Agency Review of DC Phase II WIP</a:t>
            </a:r>
            <a:br>
              <a:rPr lang="en-US" sz="2400" dirty="0" smtClean="0">
                <a:solidFill>
                  <a:srgbClr val="993300"/>
                </a:solidFill>
              </a:rPr>
            </a:br>
            <a:endParaRPr lang="en-US" sz="2000" dirty="0" smtClean="0">
              <a:solidFill>
                <a:srgbClr val="99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Are your agency’s  properties reflected?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Do you have an understanding of  expected pollution reduction targets?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Have you provided data to the jurisdiction about previously unreported BMPs (post 1/1/2006)?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Have you provided data to the jurisdiction regarding planned additional BMPs during 2012/2013, or provided a description of steps that will be taken leading to future additional BMPs?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993300"/>
                </a:solidFill>
              </a:rPr>
              <a:t>DDOE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Input decks -  resolve any outstanding issues.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Tracking /Reporting – identify steps that will be taken to develop tracking system in close coordination with EPA and other federal agencies.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Include plan for developing an Offset Program by 2013.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762000" y="9144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rgbClr val="333399"/>
                </a:solidFill>
              </a:rPr>
              <a:t>   Status of Key </a:t>
            </a:r>
            <a:r>
              <a:rPr lang="en-US" sz="3200" b="1" dirty="0" err="1" smtClean="0">
                <a:solidFill>
                  <a:srgbClr val="333399"/>
                </a:solidFill>
              </a:rPr>
              <a:t>Stormwater</a:t>
            </a:r>
            <a:r>
              <a:rPr lang="en-US" sz="3200" b="1" dirty="0" smtClean="0">
                <a:solidFill>
                  <a:srgbClr val="333399"/>
                </a:solidFill>
              </a:rPr>
              <a:t> Milestones </a:t>
            </a:r>
            <a:endParaRPr lang="en-US" sz="4000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DC MS4 permit is being contested by 2 different groups – alternative dispute resolution including DDOE-EPA-appellants.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DC will continue to move forward implementing provisions of the permit.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EPA-DOD making progress on developing MOU to implement EISA Section 438.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Initial discussion included EPA-DOD –being expanded to include all federal agencies.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On February 14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, several agencies participated in a technical session to discuss current agency efforts related to the EISA 438 retention standard. 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762000" y="1126432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rgbClr val="333399"/>
                </a:solidFill>
              </a:rPr>
              <a:t>   </a:t>
            </a:r>
            <a:r>
              <a:rPr lang="en-US" sz="4000" b="1" dirty="0" smtClean="0">
                <a:solidFill>
                  <a:srgbClr val="333399"/>
                </a:solidFill>
              </a:rPr>
              <a:t>Future Federal Milestones</a:t>
            </a:r>
            <a:endParaRPr lang="en-US" sz="4000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EPA understands the difficulty projecting future practices given budgets, etc.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Federal and state partners (including Governors/DC Mayor) agreed to 2 year milestones.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Expect continual progress and full accounting of planned BMPs in 2014/2015  milestones for all Bay jurisdictions; DC and its federal partners got this done for 2012/2013.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Through adaptive management agencies can make adjustments to 2 year milestones as conditions change.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762000" y="1126432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333399"/>
                </a:solidFill>
              </a:rPr>
              <a:t>EPA Phase II Support for Federal Facilities</a:t>
            </a:r>
            <a:endParaRPr lang="en-US" sz="3600" b="1" dirty="0">
              <a:solidFill>
                <a:srgbClr val="156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EPA will work with all jurisdictions and the Federal Facility Team to address:</a:t>
            </a:r>
          </a:p>
          <a:p>
            <a:pPr lvl="1"/>
            <a:r>
              <a:rPr lang="en-US" sz="3200" smtClean="0">
                <a:solidFill>
                  <a:srgbClr val="002060"/>
                </a:solidFill>
              </a:rPr>
              <a:t>Information gaps in WIP II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Training needs (stormwater, reporting)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EISA 438 workshop for Federal agencies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Design of reporting and tracking system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Identification of cost effective BMPs and sharing information on success stories</a:t>
            </a:r>
          </a:p>
          <a:p>
            <a:pPr lvl="1"/>
            <a:r>
              <a:rPr lang="en-US" sz="3200" dirty="0" smtClean="0">
                <a:solidFill>
                  <a:srgbClr val="002060"/>
                </a:solidFill>
              </a:rPr>
              <a:t>BMP maintenance and ongoing verification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762000" y="11430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dirty="0" smtClean="0">
                <a:solidFill>
                  <a:srgbClr val="333399"/>
                </a:solidFill>
              </a:rPr>
              <a:t>   Timeline for Finalizing Phase II WIP</a:t>
            </a:r>
            <a:endParaRPr lang="en-US" sz="4000" b="1" dirty="0">
              <a:solidFill>
                <a:srgbClr val="33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Final DC WIP due by March 30, 2012.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Late February DC and EPA working to resolve inconsistencies between input decks, WIP and milestones.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Changes/modifications to DC and federal agency input decks should be submitted to EPA by 1</a:t>
            </a:r>
            <a:r>
              <a:rPr lang="en-US" baseline="30000" dirty="0" smtClean="0">
                <a:solidFill>
                  <a:srgbClr val="002060"/>
                </a:solidFill>
              </a:rPr>
              <a:t>st</a:t>
            </a:r>
            <a:r>
              <a:rPr lang="en-US" dirty="0" smtClean="0">
                <a:solidFill>
                  <a:srgbClr val="002060"/>
                </a:solidFill>
              </a:rPr>
              <a:t> week in March to assure timely results from model evaluations.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Federal-focused meetings as needed; Federal Facilities Team meets biweekly. 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762000" y="1126432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5562600"/>
            <a:ext cx="2133600" cy="457200"/>
          </a:xfrm>
          <a:noFill/>
        </p:spPr>
        <p:txBody>
          <a:bodyPr/>
          <a:lstStyle/>
          <a:p>
            <a:fld id="{573B2B91-5C85-4E56-A9D5-D00CD12A70AC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22531" name="Picture 2" descr="spsp1_mikeland"/>
          <p:cNvPicPr>
            <a:picLocks noChangeAspect="1" noChangeArrowheads="1"/>
          </p:cNvPicPr>
          <p:nvPr/>
        </p:nvPicPr>
        <p:blipFill>
          <a:blip r:embed="rId2" cstate="print"/>
          <a:srcRect t="7353"/>
          <a:stretch>
            <a:fillRect/>
          </a:stretch>
        </p:blipFill>
        <p:spPr bwMode="auto">
          <a:xfrm>
            <a:off x="5562600" y="3056699"/>
            <a:ext cx="2667000" cy="16478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66947" name="Rectangle 3"/>
          <p:cNvSpPr>
            <a:spLocks noChangeArrowheads="1"/>
          </p:cNvSpPr>
          <p:nvPr/>
        </p:nvSpPr>
        <p:spPr bwMode="auto">
          <a:xfrm>
            <a:off x="685800" y="441325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914400" algn="l"/>
              </a:tabLst>
              <a:defRPr/>
            </a:pPr>
            <a:r>
              <a:rPr lang="en-US" sz="4000" b="1" dirty="0">
                <a:solidFill>
                  <a:srgbClr val="5A5A8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QUESTIONS</a:t>
            </a:r>
          </a:p>
        </p:txBody>
      </p:sp>
      <p:pic>
        <p:nvPicPr>
          <p:cNvPr id="22533" name="Picture 4" descr="Thomas_Point_Lighthouse_Chesapeake_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199324"/>
            <a:ext cx="2895600" cy="227488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4" name="Picture 5" descr="dobbs-crabboat2-450x3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099562"/>
            <a:ext cx="2143125" cy="1604962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5" name="Picture 6" descr="normal_iil-eco-en-00049"/>
          <p:cNvPicPr>
            <a:picLocks noChangeAspect="1" noChangeArrowheads="1"/>
          </p:cNvPicPr>
          <p:nvPr/>
        </p:nvPicPr>
        <p:blipFill>
          <a:blip r:embed="rId5" cstate="print"/>
          <a:srcRect l="6004" t="32001" r="33209" b="9091"/>
          <a:stretch>
            <a:fillRect/>
          </a:stretch>
        </p:blipFill>
        <p:spPr bwMode="auto">
          <a:xfrm>
            <a:off x="3200400" y="2875724"/>
            <a:ext cx="2514600" cy="18288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6" name="Picture 7" descr="roadless_skidmore_cree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199324"/>
            <a:ext cx="2819400" cy="188595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537" name="Picture 8" descr="pennsylvania-dairy-far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1199324"/>
            <a:ext cx="2819400" cy="1878013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1857763" y="4886740"/>
            <a:ext cx="542847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993300"/>
                </a:solidFill>
                <a:hlinkClick r:id="rId8"/>
              </a:rPr>
              <a:t>edward.james@epa.gov, </a:t>
            </a:r>
            <a:r>
              <a:rPr lang="en-US" sz="2400" dirty="0" smtClean="0">
                <a:solidFill>
                  <a:srgbClr val="993300"/>
                </a:solidFill>
              </a:rPr>
              <a:t>(410) 267-5705</a:t>
            </a:r>
            <a:endParaRPr lang="en-US" sz="2400" dirty="0" smtClean="0">
              <a:solidFill>
                <a:srgbClr val="993300"/>
              </a:solidFill>
              <a:hlinkClick r:id="rId8"/>
            </a:endParaRPr>
          </a:p>
          <a:p>
            <a:pPr algn="ctr"/>
            <a:r>
              <a:rPr lang="en-US" sz="2400" dirty="0" smtClean="0">
                <a:solidFill>
                  <a:srgbClr val="993300"/>
                </a:solidFill>
                <a:hlinkClick r:id="rId8"/>
              </a:rPr>
              <a:t>antos.katherine@epa.gov</a:t>
            </a:r>
            <a:r>
              <a:rPr lang="en-US" sz="2400" dirty="0">
                <a:solidFill>
                  <a:srgbClr val="993300"/>
                </a:solidFill>
              </a:rPr>
              <a:t>, (410) 295-1358</a:t>
            </a:r>
          </a:p>
          <a:p>
            <a:pPr algn="ctr"/>
            <a:r>
              <a:rPr lang="en-US" sz="2400" dirty="0" smtClean="0">
                <a:solidFill>
                  <a:srgbClr val="993300"/>
                </a:solidFill>
                <a:hlinkClick r:id="rId9"/>
              </a:rPr>
              <a:t>allen.greg@epa.gov</a:t>
            </a:r>
            <a:r>
              <a:rPr lang="en-US" sz="2400" dirty="0">
                <a:solidFill>
                  <a:srgbClr val="993300"/>
                </a:solidFill>
              </a:rPr>
              <a:t>, (410) </a:t>
            </a:r>
            <a:r>
              <a:rPr lang="en-US" sz="2400" dirty="0" smtClean="0">
                <a:solidFill>
                  <a:srgbClr val="993300"/>
                </a:solidFill>
              </a:rPr>
              <a:t>267-5746 </a:t>
            </a:r>
            <a:endParaRPr lang="en-US" sz="2400" dirty="0">
              <a:solidFill>
                <a:srgbClr val="993300"/>
              </a:solidFill>
            </a:endParaRPr>
          </a:p>
          <a:p>
            <a:pPr algn="ctr"/>
            <a:r>
              <a:rPr lang="en-US" sz="2400" dirty="0">
                <a:solidFill>
                  <a:srgbClr val="993300"/>
                </a:solidFill>
                <a:hlinkClick r:id="rId10"/>
              </a:rPr>
              <a:t>www.epa.gov/chesapeakebaytmdl</a:t>
            </a:r>
            <a:endParaRPr lang="en-US" sz="2400" dirty="0">
              <a:solidFill>
                <a:srgbClr val="993300"/>
              </a:solidFill>
            </a:endParaRPr>
          </a:p>
          <a:p>
            <a:pPr algn="ctr"/>
            <a:endParaRPr lang="en-US" sz="3200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sz="4000" b="1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Objectives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TMDL and WIP Process Background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DC Draft Phase II WIPs and Milestones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Highlights and where we are in the process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Great cooperation among DC and federal agencies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EPA’s overall evaluation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Working Toward the Final Phase II WIP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EPA Support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Timeline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Agency and DDOE concerns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762000" y="9144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122ADE0-2D6D-46AE-9EAA-21A7E10C5FA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7350" cy="5181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000" dirty="0" smtClean="0">
                <a:solidFill>
                  <a:srgbClr val="002060"/>
                </a:solidFill>
              </a:rPr>
              <a:t>A rigorous and historic “pollution diet” to restore clean water to Bay and the region’s streams, creeks and rivers. </a:t>
            </a:r>
          </a:p>
          <a:p>
            <a:pPr eaLnBrk="1" hangingPunct="1"/>
            <a:endParaRPr lang="en-US" sz="20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002060"/>
                </a:solidFill>
              </a:rPr>
              <a:t>Bay TMDL is the most comprehensive roadmap for restoration we have ever had for Chesapeake Bay. Addresses all sectors and major sources of nutrient and sediment pollution.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333399"/>
                </a:solidFill>
              </a:rPr>
              <a:t>Why a Chesapeake Bay TMDL?</a:t>
            </a:r>
            <a:r>
              <a:rPr lang="en-US" sz="2000" dirty="0" smtClean="0">
                <a:solidFill>
                  <a:srgbClr val="333399"/>
                </a:solidFill>
              </a:rPr>
              <a:t>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700" dirty="0" smtClean="0">
              <a:solidFill>
                <a:srgbClr val="993300"/>
              </a:solidFill>
            </a:endParaRPr>
          </a:p>
          <a:p>
            <a:pPr lvl="4" eaLnBrk="1" hangingPunct="1"/>
            <a:r>
              <a:rPr lang="en-US" dirty="0" smtClean="0">
                <a:solidFill>
                  <a:srgbClr val="002060"/>
                </a:solidFill>
              </a:rPr>
              <a:t>Clean water is our obligation to the watershed’s 17 million residents and countless communities. </a:t>
            </a:r>
          </a:p>
          <a:p>
            <a:pPr lvl="4" eaLnBrk="1" hangingPunct="1"/>
            <a:endParaRPr lang="en-US" dirty="0" smtClean="0">
              <a:solidFill>
                <a:srgbClr val="002060"/>
              </a:solidFill>
            </a:endParaRPr>
          </a:p>
          <a:p>
            <a:pPr lvl="4" eaLnBrk="1" hangingPunct="1"/>
            <a:r>
              <a:rPr lang="en-US" dirty="0" smtClean="0">
                <a:solidFill>
                  <a:srgbClr val="002060"/>
                </a:solidFill>
              </a:rPr>
              <a:t>Insufficient restoration progress through current voluntary and regulatory measures. </a:t>
            </a:r>
          </a:p>
          <a:p>
            <a:pPr lvl="4" eaLnBrk="1" hangingPunct="1"/>
            <a:endParaRPr lang="en-US" dirty="0" smtClean="0">
              <a:solidFill>
                <a:srgbClr val="002060"/>
              </a:solidFill>
            </a:endParaRPr>
          </a:p>
          <a:p>
            <a:pPr lvl="4" eaLnBrk="1" hangingPunct="1"/>
            <a:r>
              <a:rPr lang="en-US" dirty="0" smtClean="0">
                <a:solidFill>
                  <a:srgbClr val="002060"/>
                </a:solidFill>
              </a:rPr>
              <a:t>Required under the Clean Water Act and responds to court orders and legal settlements. Cornerstone of Executive Order Strategy. </a:t>
            </a:r>
          </a:p>
          <a:p>
            <a:pPr eaLnBrk="1" hangingPunct="1">
              <a:buFont typeface="Wingdings" pitchFamily="2" charset="2"/>
              <a:buNone/>
            </a:pPr>
            <a:endParaRPr lang="en-US" sz="1000" dirty="0" smtClean="0">
              <a:solidFill>
                <a:srgbClr val="993300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762000" y="9144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85800" y="381000"/>
            <a:ext cx="815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333399"/>
                </a:solidFill>
              </a:rPr>
              <a:t>Chesapeake </a:t>
            </a:r>
            <a:r>
              <a:rPr lang="en-US" sz="3200" b="1" dirty="0">
                <a:solidFill>
                  <a:srgbClr val="333399"/>
                </a:solidFill>
              </a:rPr>
              <a:t>Bay TMDL</a:t>
            </a:r>
          </a:p>
        </p:txBody>
      </p:sp>
      <p:pic>
        <p:nvPicPr>
          <p:cNvPr id="5126" name="Picture 15" descr="oyster-boat"/>
          <p:cNvPicPr>
            <a:picLocks noChangeAspect="1" noChangeArrowheads="1"/>
          </p:cNvPicPr>
          <p:nvPr/>
        </p:nvPicPr>
        <p:blipFill>
          <a:blip r:embed="rId2" cstate="print"/>
          <a:srcRect l="13646"/>
          <a:stretch>
            <a:fillRect/>
          </a:stretch>
        </p:blipFill>
        <p:spPr bwMode="auto">
          <a:xfrm>
            <a:off x="533400" y="3810000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2C4F3F-5472-4CA1-8833-0F1D023F0E37}" type="slidenum">
              <a:rPr lang="en-US"/>
              <a:pPr/>
              <a:t>4</a:t>
            </a:fld>
            <a:endParaRPr lang="en-US"/>
          </a:p>
        </p:txBody>
      </p:sp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457200" y="90488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TMDL and WIP Development Schedule: </a:t>
            </a:r>
            <a:r>
              <a:rPr lang="en-US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2009 - Ph. II WIP</a:t>
            </a:r>
            <a:endParaRPr lang="en-US" sz="28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43000" y="730250"/>
            <a:ext cx="1905000" cy="1303338"/>
            <a:chOff x="0" y="1101"/>
            <a:chExt cx="1442" cy="1056"/>
          </a:xfrm>
        </p:grpSpPr>
        <p:sp>
          <p:nvSpPr>
            <p:cNvPr id="429060" name="Rectangle 4"/>
            <p:cNvSpPr>
              <a:spLocks noChangeArrowheads="1"/>
            </p:cNvSpPr>
            <p:nvPr/>
          </p:nvSpPr>
          <p:spPr bwMode="auto">
            <a:xfrm>
              <a:off x="0" y="1101"/>
              <a:ext cx="1440" cy="105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45720" anchor="ctr"/>
            <a:lstStyle/>
            <a:p>
              <a:pPr eaLnBrk="1" hangingPunct="1">
                <a:lnSpc>
                  <a:spcPct val="90000"/>
                </a:lnSpc>
              </a:pPr>
              <a:r>
                <a:rPr lang="en-US" sz="1500" b="1">
                  <a:cs typeface="Arial" pitchFamily="34" charset="0"/>
                </a:rPr>
                <a:t>Major basin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1500" b="1">
                  <a:cs typeface="Arial" pitchFamily="34" charset="0"/>
                </a:rPr>
                <a:t>jurisdiction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1500" b="1">
                  <a:cs typeface="Arial" pitchFamily="34" charset="0"/>
                </a:rPr>
                <a:t>loading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sz="1500" b="1">
                  <a:cs typeface="Arial" pitchFamily="34" charset="0"/>
                </a:rPr>
                <a:t>targets</a:t>
              </a:r>
            </a:p>
          </p:txBody>
        </p:sp>
        <p:pic>
          <p:nvPicPr>
            <p:cNvPr id="429061" name="Picture 5" descr="allmajwsmstbasins"/>
            <p:cNvPicPr>
              <a:picLocks noChangeAspect="1" noChangeArrowheads="1"/>
            </p:cNvPicPr>
            <p:nvPr/>
          </p:nvPicPr>
          <p:blipFill>
            <a:blip r:embed="rId3" cstate="print"/>
            <a:srcRect l="25424" t="4109" r="25424" b="4109"/>
            <a:stretch>
              <a:fillRect/>
            </a:stretch>
          </p:blipFill>
          <p:spPr bwMode="auto">
            <a:xfrm>
              <a:off x="569" y="1128"/>
              <a:ext cx="873" cy="1008"/>
            </a:xfrm>
            <a:prstGeom prst="rect">
              <a:avLst/>
            </a:prstGeom>
            <a:noFill/>
          </p:spPr>
        </p:pic>
      </p:grp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0" y="126365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4D4D4D"/>
                </a:solidFill>
                <a:cs typeface="Arial" pitchFamily="34" charset="0"/>
              </a:rPr>
              <a:t>Oct 2009</a:t>
            </a:r>
          </a:p>
        </p:txBody>
      </p:sp>
      <p:sp>
        <p:nvSpPr>
          <p:cNvPr id="429063" name="Rectangle 7"/>
          <p:cNvSpPr>
            <a:spLocks noChangeArrowheads="1"/>
          </p:cNvSpPr>
          <p:nvPr/>
        </p:nvSpPr>
        <p:spPr bwMode="auto">
          <a:xfrm>
            <a:off x="7010400" y="4648200"/>
            <a:ext cx="1819275" cy="1317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2-year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milestones, reporting, modeling, monitoring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087140" y="4876800"/>
            <a:ext cx="684212" cy="741363"/>
            <a:chOff x="1260" y="2558"/>
            <a:chExt cx="517" cy="504"/>
          </a:xfrm>
        </p:grpSpPr>
        <p:sp>
          <p:nvSpPr>
            <p:cNvPr id="429065" name="Freeform 9"/>
            <p:cNvSpPr>
              <a:spLocks/>
            </p:cNvSpPr>
            <p:nvPr/>
          </p:nvSpPr>
          <p:spPr bwMode="auto">
            <a:xfrm>
              <a:off x="1260" y="2910"/>
              <a:ext cx="513" cy="152"/>
            </a:xfrm>
            <a:custGeom>
              <a:avLst/>
              <a:gdLst/>
              <a:ahLst/>
              <a:cxnLst>
                <a:cxn ang="0">
                  <a:pos x="233" y="0"/>
                </a:cxn>
                <a:cxn ang="0">
                  <a:pos x="195" y="0"/>
                </a:cxn>
                <a:cxn ang="0">
                  <a:pos x="157" y="4"/>
                </a:cxn>
                <a:cxn ang="0">
                  <a:pos x="127" y="8"/>
                </a:cxn>
                <a:cxn ang="0">
                  <a:pos x="93" y="17"/>
                </a:cxn>
                <a:cxn ang="0">
                  <a:pos x="68" y="25"/>
                </a:cxn>
                <a:cxn ang="0">
                  <a:pos x="47" y="34"/>
                </a:cxn>
                <a:cxn ang="0">
                  <a:pos x="25" y="42"/>
                </a:cxn>
                <a:cxn ang="0">
                  <a:pos x="13" y="55"/>
                </a:cxn>
                <a:cxn ang="0">
                  <a:pos x="4" y="63"/>
                </a:cxn>
                <a:cxn ang="0">
                  <a:pos x="0" y="76"/>
                </a:cxn>
                <a:cxn ang="0">
                  <a:pos x="4" y="89"/>
                </a:cxn>
                <a:cxn ang="0">
                  <a:pos x="13" y="97"/>
                </a:cxn>
                <a:cxn ang="0">
                  <a:pos x="25" y="110"/>
                </a:cxn>
                <a:cxn ang="0">
                  <a:pos x="47" y="118"/>
                </a:cxn>
                <a:cxn ang="0">
                  <a:pos x="68" y="127"/>
                </a:cxn>
                <a:cxn ang="0">
                  <a:pos x="93" y="135"/>
                </a:cxn>
                <a:cxn ang="0">
                  <a:pos x="127" y="144"/>
                </a:cxn>
                <a:cxn ang="0">
                  <a:pos x="157" y="148"/>
                </a:cxn>
                <a:cxn ang="0">
                  <a:pos x="195" y="152"/>
                </a:cxn>
                <a:cxn ang="0">
                  <a:pos x="233" y="152"/>
                </a:cxn>
                <a:cxn ang="0">
                  <a:pos x="271" y="152"/>
                </a:cxn>
                <a:cxn ang="0">
                  <a:pos x="309" y="152"/>
                </a:cxn>
                <a:cxn ang="0">
                  <a:pos x="347" y="148"/>
                </a:cxn>
                <a:cxn ang="0">
                  <a:pos x="381" y="144"/>
                </a:cxn>
                <a:cxn ang="0">
                  <a:pos x="411" y="140"/>
                </a:cxn>
                <a:cxn ang="0">
                  <a:pos x="436" y="131"/>
                </a:cxn>
                <a:cxn ang="0">
                  <a:pos x="462" y="123"/>
                </a:cxn>
                <a:cxn ang="0">
                  <a:pos x="483" y="114"/>
                </a:cxn>
                <a:cxn ang="0">
                  <a:pos x="496" y="102"/>
                </a:cxn>
                <a:cxn ang="0">
                  <a:pos x="508" y="93"/>
                </a:cxn>
                <a:cxn ang="0">
                  <a:pos x="513" y="80"/>
                </a:cxn>
                <a:cxn ang="0">
                  <a:pos x="513" y="68"/>
                </a:cxn>
                <a:cxn ang="0">
                  <a:pos x="504" y="55"/>
                </a:cxn>
                <a:cxn ang="0">
                  <a:pos x="491" y="46"/>
                </a:cxn>
                <a:cxn ang="0">
                  <a:pos x="474" y="38"/>
                </a:cxn>
                <a:cxn ang="0">
                  <a:pos x="453" y="25"/>
                </a:cxn>
                <a:cxn ang="0">
                  <a:pos x="428" y="21"/>
                </a:cxn>
                <a:cxn ang="0">
                  <a:pos x="402" y="13"/>
                </a:cxn>
                <a:cxn ang="0">
                  <a:pos x="369" y="8"/>
                </a:cxn>
                <a:cxn ang="0">
                  <a:pos x="335" y="4"/>
                </a:cxn>
                <a:cxn ang="0">
                  <a:pos x="297" y="0"/>
                </a:cxn>
                <a:cxn ang="0">
                  <a:pos x="258" y="0"/>
                </a:cxn>
              </a:cxnLst>
              <a:rect l="0" t="0" r="r" b="b"/>
              <a:pathLst>
                <a:path w="513" h="152">
                  <a:moveTo>
                    <a:pt x="258" y="0"/>
                  </a:moveTo>
                  <a:lnTo>
                    <a:pt x="246" y="0"/>
                  </a:lnTo>
                  <a:lnTo>
                    <a:pt x="233" y="0"/>
                  </a:lnTo>
                  <a:lnTo>
                    <a:pt x="220" y="0"/>
                  </a:lnTo>
                  <a:lnTo>
                    <a:pt x="208" y="0"/>
                  </a:lnTo>
                  <a:lnTo>
                    <a:pt x="195" y="0"/>
                  </a:lnTo>
                  <a:lnTo>
                    <a:pt x="182" y="4"/>
                  </a:lnTo>
                  <a:lnTo>
                    <a:pt x="169" y="4"/>
                  </a:lnTo>
                  <a:lnTo>
                    <a:pt x="157" y="4"/>
                  </a:lnTo>
                  <a:lnTo>
                    <a:pt x="148" y="8"/>
                  </a:lnTo>
                  <a:lnTo>
                    <a:pt x="136" y="8"/>
                  </a:lnTo>
                  <a:lnTo>
                    <a:pt x="127" y="8"/>
                  </a:lnTo>
                  <a:lnTo>
                    <a:pt x="114" y="13"/>
                  </a:lnTo>
                  <a:lnTo>
                    <a:pt x="106" y="13"/>
                  </a:lnTo>
                  <a:lnTo>
                    <a:pt x="93" y="17"/>
                  </a:lnTo>
                  <a:lnTo>
                    <a:pt x="85" y="21"/>
                  </a:lnTo>
                  <a:lnTo>
                    <a:pt x="76" y="21"/>
                  </a:lnTo>
                  <a:lnTo>
                    <a:pt x="68" y="25"/>
                  </a:lnTo>
                  <a:lnTo>
                    <a:pt x="59" y="25"/>
                  </a:lnTo>
                  <a:lnTo>
                    <a:pt x="51" y="29"/>
                  </a:lnTo>
                  <a:lnTo>
                    <a:pt x="47" y="34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25" y="42"/>
                  </a:lnTo>
                  <a:lnTo>
                    <a:pt x="21" y="46"/>
                  </a:lnTo>
                  <a:lnTo>
                    <a:pt x="17" y="51"/>
                  </a:lnTo>
                  <a:lnTo>
                    <a:pt x="13" y="55"/>
                  </a:lnTo>
                  <a:lnTo>
                    <a:pt x="8" y="55"/>
                  </a:lnTo>
                  <a:lnTo>
                    <a:pt x="8" y="59"/>
                  </a:lnTo>
                  <a:lnTo>
                    <a:pt x="4" y="63"/>
                  </a:lnTo>
                  <a:lnTo>
                    <a:pt x="4" y="68"/>
                  </a:lnTo>
                  <a:lnTo>
                    <a:pt x="4" y="72"/>
                  </a:lnTo>
                  <a:lnTo>
                    <a:pt x="0" y="76"/>
                  </a:lnTo>
                  <a:lnTo>
                    <a:pt x="4" y="80"/>
                  </a:lnTo>
                  <a:lnTo>
                    <a:pt x="4" y="85"/>
                  </a:lnTo>
                  <a:lnTo>
                    <a:pt x="4" y="89"/>
                  </a:lnTo>
                  <a:lnTo>
                    <a:pt x="8" y="93"/>
                  </a:lnTo>
                  <a:lnTo>
                    <a:pt x="8" y="97"/>
                  </a:lnTo>
                  <a:lnTo>
                    <a:pt x="13" y="97"/>
                  </a:lnTo>
                  <a:lnTo>
                    <a:pt x="17" y="102"/>
                  </a:lnTo>
                  <a:lnTo>
                    <a:pt x="21" y="106"/>
                  </a:lnTo>
                  <a:lnTo>
                    <a:pt x="25" y="110"/>
                  </a:lnTo>
                  <a:lnTo>
                    <a:pt x="34" y="114"/>
                  </a:lnTo>
                  <a:lnTo>
                    <a:pt x="38" y="114"/>
                  </a:lnTo>
                  <a:lnTo>
                    <a:pt x="47" y="118"/>
                  </a:lnTo>
                  <a:lnTo>
                    <a:pt x="51" y="123"/>
                  </a:lnTo>
                  <a:lnTo>
                    <a:pt x="59" y="127"/>
                  </a:lnTo>
                  <a:lnTo>
                    <a:pt x="68" y="127"/>
                  </a:lnTo>
                  <a:lnTo>
                    <a:pt x="76" y="131"/>
                  </a:lnTo>
                  <a:lnTo>
                    <a:pt x="85" y="131"/>
                  </a:lnTo>
                  <a:lnTo>
                    <a:pt x="93" y="135"/>
                  </a:lnTo>
                  <a:lnTo>
                    <a:pt x="106" y="140"/>
                  </a:lnTo>
                  <a:lnTo>
                    <a:pt x="114" y="140"/>
                  </a:lnTo>
                  <a:lnTo>
                    <a:pt x="127" y="144"/>
                  </a:lnTo>
                  <a:lnTo>
                    <a:pt x="136" y="144"/>
                  </a:lnTo>
                  <a:lnTo>
                    <a:pt x="148" y="144"/>
                  </a:lnTo>
                  <a:lnTo>
                    <a:pt x="157" y="148"/>
                  </a:lnTo>
                  <a:lnTo>
                    <a:pt x="169" y="148"/>
                  </a:lnTo>
                  <a:lnTo>
                    <a:pt x="182" y="148"/>
                  </a:lnTo>
                  <a:lnTo>
                    <a:pt x="195" y="152"/>
                  </a:lnTo>
                  <a:lnTo>
                    <a:pt x="208" y="152"/>
                  </a:lnTo>
                  <a:lnTo>
                    <a:pt x="220" y="152"/>
                  </a:lnTo>
                  <a:lnTo>
                    <a:pt x="233" y="152"/>
                  </a:lnTo>
                  <a:lnTo>
                    <a:pt x="246" y="152"/>
                  </a:lnTo>
                  <a:lnTo>
                    <a:pt x="258" y="152"/>
                  </a:lnTo>
                  <a:lnTo>
                    <a:pt x="271" y="152"/>
                  </a:lnTo>
                  <a:lnTo>
                    <a:pt x="284" y="152"/>
                  </a:lnTo>
                  <a:lnTo>
                    <a:pt x="297" y="152"/>
                  </a:lnTo>
                  <a:lnTo>
                    <a:pt x="309" y="152"/>
                  </a:lnTo>
                  <a:lnTo>
                    <a:pt x="322" y="152"/>
                  </a:lnTo>
                  <a:lnTo>
                    <a:pt x="335" y="148"/>
                  </a:lnTo>
                  <a:lnTo>
                    <a:pt x="347" y="148"/>
                  </a:lnTo>
                  <a:lnTo>
                    <a:pt x="356" y="148"/>
                  </a:lnTo>
                  <a:lnTo>
                    <a:pt x="369" y="144"/>
                  </a:lnTo>
                  <a:lnTo>
                    <a:pt x="381" y="144"/>
                  </a:lnTo>
                  <a:lnTo>
                    <a:pt x="390" y="144"/>
                  </a:lnTo>
                  <a:lnTo>
                    <a:pt x="402" y="140"/>
                  </a:lnTo>
                  <a:lnTo>
                    <a:pt x="411" y="140"/>
                  </a:lnTo>
                  <a:lnTo>
                    <a:pt x="419" y="135"/>
                  </a:lnTo>
                  <a:lnTo>
                    <a:pt x="428" y="131"/>
                  </a:lnTo>
                  <a:lnTo>
                    <a:pt x="436" y="131"/>
                  </a:lnTo>
                  <a:lnTo>
                    <a:pt x="445" y="127"/>
                  </a:lnTo>
                  <a:lnTo>
                    <a:pt x="453" y="127"/>
                  </a:lnTo>
                  <a:lnTo>
                    <a:pt x="462" y="123"/>
                  </a:lnTo>
                  <a:lnTo>
                    <a:pt x="470" y="118"/>
                  </a:lnTo>
                  <a:lnTo>
                    <a:pt x="474" y="114"/>
                  </a:lnTo>
                  <a:lnTo>
                    <a:pt x="483" y="114"/>
                  </a:lnTo>
                  <a:lnTo>
                    <a:pt x="487" y="110"/>
                  </a:lnTo>
                  <a:lnTo>
                    <a:pt x="491" y="106"/>
                  </a:lnTo>
                  <a:lnTo>
                    <a:pt x="496" y="102"/>
                  </a:lnTo>
                  <a:lnTo>
                    <a:pt x="500" y="97"/>
                  </a:lnTo>
                  <a:lnTo>
                    <a:pt x="504" y="97"/>
                  </a:lnTo>
                  <a:lnTo>
                    <a:pt x="508" y="93"/>
                  </a:lnTo>
                  <a:lnTo>
                    <a:pt x="508" y="89"/>
                  </a:lnTo>
                  <a:lnTo>
                    <a:pt x="513" y="85"/>
                  </a:lnTo>
                  <a:lnTo>
                    <a:pt x="513" y="80"/>
                  </a:lnTo>
                  <a:lnTo>
                    <a:pt x="513" y="76"/>
                  </a:lnTo>
                  <a:lnTo>
                    <a:pt x="513" y="72"/>
                  </a:lnTo>
                  <a:lnTo>
                    <a:pt x="513" y="68"/>
                  </a:lnTo>
                  <a:lnTo>
                    <a:pt x="508" y="63"/>
                  </a:lnTo>
                  <a:lnTo>
                    <a:pt x="508" y="59"/>
                  </a:lnTo>
                  <a:lnTo>
                    <a:pt x="504" y="55"/>
                  </a:lnTo>
                  <a:lnTo>
                    <a:pt x="500" y="55"/>
                  </a:lnTo>
                  <a:lnTo>
                    <a:pt x="496" y="51"/>
                  </a:lnTo>
                  <a:lnTo>
                    <a:pt x="491" y="46"/>
                  </a:lnTo>
                  <a:lnTo>
                    <a:pt x="487" y="42"/>
                  </a:lnTo>
                  <a:lnTo>
                    <a:pt x="483" y="38"/>
                  </a:lnTo>
                  <a:lnTo>
                    <a:pt x="474" y="38"/>
                  </a:lnTo>
                  <a:lnTo>
                    <a:pt x="470" y="34"/>
                  </a:lnTo>
                  <a:lnTo>
                    <a:pt x="462" y="29"/>
                  </a:lnTo>
                  <a:lnTo>
                    <a:pt x="453" y="25"/>
                  </a:lnTo>
                  <a:lnTo>
                    <a:pt x="445" y="25"/>
                  </a:lnTo>
                  <a:lnTo>
                    <a:pt x="436" y="21"/>
                  </a:lnTo>
                  <a:lnTo>
                    <a:pt x="428" y="21"/>
                  </a:lnTo>
                  <a:lnTo>
                    <a:pt x="419" y="17"/>
                  </a:lnTo>
                  <a:lnTo>
                    <a:pt x="411" y="13"/>
                  </a:lnTo>
                  <a:lnTo>
                    <a:pt x="402" y="13"/>
                  </a:lnTo>
                  <a:lnTo>
                    <a:pt x="390" y="8"/>
                  </a:lnTo>
                  <a:lnTo>
                    <a:pt x="381" y="8"/>
                  </a:lnTo>
                  <a:lnTo>
                    <a:pt x="369" y="8"/>
                  </a:lnTo>
                  <a:lnTo>
                    <a:pt x="356" y="4"/>
                  </a:lnTo>
                  <a:lnTo>
                    <a:pt x="347" y="4"/>
                  </a:lnTo>
                  <a:lnTo>
                    <a:pt x="335" y="4"/>
                  </a:lnTo>
                  <a:lnTo>
                    <a:pt x="322" y="0"/>
                  </a:lnTo>
                  <a:lnTo>
                    <a:pt x="309" y="0"/>
                  </a:lnTo>
                  <a:lnTo>
                    <a:pt x="297" y="0"/>
                  </a:lnTo>
                  <a:lnTo>
                    <a:pt x="284" y="0"/>
                  </a:lnTo>
                  <a:lnTo>
                    <a:pt x="271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66" name="Freeform 10"/>
            <p:cNvSpPr>
              <a:spLocks/>
            </p:cNvSpPr>
            <p:nvPr/>
          </p:nvSpPr>
          <p:spPr bwMode="auto">
            <a:xfrm>
              <a:off x="1357" y="2774"/>
              <a:ext cx="420" cy="284"/>
            </a:xfrm>
            <a:custGeom>
              <a:avLst/>
              <a:gdLst/>
              <a:ahLst/>
              <a:cxnLst>
                <a:cxn ang="0">
                  <a:pos x="416" y="229"/>
                </a:cxn>
                <a:cxn ang="0">
                  <a:pos x="403" y="238"/>
                </a:cxn>
                <a:cxn ang="0">
                  <a:pos x="390" y="246"/>
                </a:cxn>
                <a:cxn ang="0">
                  <a:pos x="373" y="254"/>
                </a:cxn>
                <a:cxn ang="0">
                  <a:pos x="356" y="263"/>
                </a:cxn>
                <a:cxn ang="0">
                  <a:pos x="335" y="271"/>
                </a:cxn>
                <a:cxn ang="0">
                  <a:pos x="314" y="276"/>
                </a:cxn>
                <a:cxn ang="0">
                  <a:pos x="293" y="280"/>
                </a:cxn>
                <a:cxn ang="0">
                  <a:pos x="267" y="284"/>
                </a:cxn>
                <a:cxn ang="0">
                  <a:pos x="242" y="284"/>
                </a:cxn>
                <a:cxn ang="0">
                  <a:pos x="212" y="284"/>
                </a:cxn>
                <a:cxn ang="0">
                  <a:pos x="183" y="284"/>
                </a:cxn>
                <a:cxn ang="0">
                  <a:pos x="157" y="284"/>
                </a:cxn>
                <a:cxn ang="0">
                  <a:pos x="128" y="280"/>
                </a:cxn>
                <a:cxn ang="0">
                  <a:pos x="102" y="271"/>
                </a:cxn>
                <a:cxn ang="0">
                  <a:pos x="81" y="267"/>
                </a:cxn>
                <a:cxn ang="0">
                  <a:pos x="60" y="259"/>
                </a:cxn>
                <a:cxn ang="0">
                  <a:pos x="39" y="246"/>
                </a:cxn>
                <a:cxn ang="0">
                  <a:pos x="26" y="238"/>
                </a:cxn>
                <a:cxn ang="0">
                  <a:pos x="13" y="229"/>
                </a:cxn>
                <a:cxn ang="0">
                  <a:pos x="5" y="216"/>
                </a:cxn>
                <a:cxn ang="0">
                  <a:pos x="0" y="187"/>
                </a:cxn>
                <a:cxn ang="0">
                  <a:pos x="0" y="85"/>
                </a:cxn>
                <a:cxn ang="0">
                  <a:pos x="0" y="72"/>
                </a:cxn>
                <a:cxn ang="0">
                  <a:pos x="9" y="59"/>
                </a:cxn>
                <a:cxn ang="0">
                  <a:pos x="22" y="51"/>
                </a:cxn>
                <a:cxn ang="0">
                  <a:pos x="39" y="38"/>
                </a:cxn>
                <a:cxn ang="0">
                  <a:pos x="56" y="30"/>
                </a:cxn>
                <a:cxn ang="0">
                  <a:pos x="77" y="21"/>
                </a:cxn>
                <a:cxn ang="0">
                  <a:pos x="102" y="13"/>
                </a:cxn>
                <a:cxn ang="0">
                  <a:pos x="132" y="9"/>
                </a:cxn>
                <a:cxn ang="0">
                  <a:pos x="161" y="4"/>
                </a:cxn>
                <a:cxn ang="0">
                  <a:pos x="191" y="0"/>
                </a:cxn>
                <a:cxn ang="0">
                  <a:pos x="229" y="0"/>
                </a:cxn>
                <a:cxn ang="0">
                  <a:pos x="272" y="4"/>
                </a:cxn>
                <a:cxn ang="0">
                  <a:pos x="305" y="9"/>
                </a:cxn>
                <a:cxn ang="0">
                  <a:pos x="335" y="13"/>
                </a:cxn>
                <a:cxn ang="0">
                  <a:pos x="356" y="21"/>
                </a:cxn>
                <a:cxn ang="0">
                  <a:pos x="377" y="30"/>
                </a:cxn>
                <a:cxn ang="0">
                  <a:pos x="390" y="38"/>
                </a:cxn>
                <a:cxn ang="0">
                  <a:pos x="399" y="47"/>
                </a:cxn>
                <a:cxn ang="0">
                  <a:pos x="407" y="51"/>
                </a:cxn>
                <a:cxn ang="0">
                  <a:pos x="411" y="55"/>
                </a:cxn>
                <a:cxn ang="0">
                  <a:pos x="411" y="59"/>
                </a:cxn>
                <a:cxn ang="0">
                  <a:pos x="420" y="119"/>
                </a:cxn>
              </a:cxnLst>
              <a:rect l="0" t="0" r="r" b="b"/>
              <a:pathLst>
                <a:path w="420" h="284">
                  <a:moveTo>
                    <a:pt x="420" y="221"/>
                  </a:moveTo>
                  <a:lnTo>
                    <a:pt x="416" y="225"/>
                  </a:lnTo>
                  <a:lnTo>
                    <a:pt x="416" y="229"/>
                  </a:lnTo>
                  <a:lnTo>
                    <a:pt x="411" y="233"/>
                  </a:lnTo>
                  <a:lnTo>
                    <a:pt x="407" y="233"/>
                  </a:lnTo>
                  <a:lnTo>
                    <a:pt x="403" y="238"/>
                  </a:lnTo>
                  <a:lnTo>
                    <a:pt x="399" y="242"/>
                  </a:lnTo>
                  <a:lnTo>
                    <a:pt x="394" y="246"/>
                  </a:lnTo>
                  <a:lnTo>
                    <a:pt x="390" y="246"/>
                  </a:lnTo>
                  <a:lnTo>
                    <a:pt x="386" y="250"/>
                  </a:lnTo>
                  <a:lnTo>
                    <a:pt x="377" y="254"/>
                  </a:lnTo>
                  <a:lnTo>
                    <a:pt x="373" y="254"/>
                  </a:lnTo>
                  <a:lnTo>
                    <a:pt x="369" y="259"/>
                  </a:lnTo>
                  <a:lnTo>
                    <a:pt x="361" y="259"/>
                  </a:lnTo>
                  <a:lnTo>
                    <a:pt x="356" y="263"/>
                  </a:lnTo>
                  <a:lnTo>
                    <a:pt x="348" y="267"/>
                  </a:lnTo>
                  <a:lnTo>
                    <a:pt x="344" y="267"/>
                  </a:lnTo>
                  <a:lnTo>
                    <a:pt x="335" y="271"/>
                  </a:lnTo>
                  <a:lnTo>
                    <a:pt x="327" y="271"/>
                  </a:lnTo>
                  <a:lnTo>
                    <a:pt x="322" y="276"/>
                  </a:lnTo>
                  <a:lnTo>
                    <a:pt x="314" y="276"/>
                  </a:lnTo>
                  <a:lnTo>
                    <a:pt x="305" y="276"/>
                  </a:lnTo>
                  <a:lnTo>
                    <a:pt x="297" y="280"/>
                  </a:lnTo>
                  <a:lnTo>
                    <a:pt x="293" y="280"/>
                  </a:lnTo>
                  <a:lnTo>
                    <a:pt x="284" y="280"/>
                  </a:lnTo>
                  <a:lnTo>
                    <a:pt x="276" y="284"/>
                  </a:lnTo>
                  <a:lnTo>
                    <a:pt x="267" y="284"/>
                  </a:lnTo>
                  <a:lnTo>
                    <a:pt x="259" y="284"/>
                  </a:lnTo>
                  <a:lnTo>
                    <a:pt x="250" y="284"/>
                  </a:lnTo>
                  <a:lnTo>
                    <a:pt x="242" y="284"/>
                  </a:lnTo>
                  <a:lnTo>
                    <a:pt x="233" y="284"/>
                  </a:lnTo>
                  <a:lnTo>
                    <a:pt x="225" y="284"/>
                  </a:lnTo>
                  <a:lnTo>
                    <a:pt x="212" y="284"/>
                  </a:lnTo>
                  <a:lnTo>
                    <a:pt x="204" y="284"/>
                  </a:lnTo>
                  <a:lnTo>
                    <a:pt x="195" y="284"/>
                  </a:lnTo>
                  <a:lnTo>
                    <a:pt x="183" y="284"/>
                  </a:lnTo>
                  <a:lnTo>
                    <a:pt x="174" y="284"/>
                  </a:lnTo>
                  <a:lnTo>
                    <a:pt x="166" y="284"/>
                  </a:lnTo>
                  <a:lnTo>
                    <a:pt x="157" y="284"/>
                  </a:lnTo>
                  <a:lnTo>
                    <a:pt x="144" y="280"/>
                  </a:lnTo>
                  <a:lnTo>
                    <a:pt x="136" y="280"/>
                  </a:lnTo>
                  <a:lnTo>
                    <a:pt x="128" y="280"/>
                  </a:lnTo>
                  <a:lnTo>
                    <a:pt x="119" y="276"/>
                  </a:lnTo>
                  <a:lnTo>
                    <a:pt x="111" y="276"/>
                  </a:lnTo>
                  <a:lnTo>
                    <a:pt x="102" y="271"/>
                  </a:lnTo>
                  <a:lnTo>
                    <a:pt x="94" y="271"/>
                  </a:lnTo>
                  <a:lnTo>
                    <a:pt x="85" y="267"/>
                  </a:lnTo>
                  <a:lnTo>
                    <a:pt x="81" y="267"/>
                  </a:lnTo>
                  <a:lnTo>
                    <a:pt x="72" y="263"/>
                  </a:lnTo>
                  <a:lnTo>
                    <a:pt x="64" y="259"/>
                  </a:lnTo>
                  <a:lnTo>
                    <a:pt x="60" y="259"/>
                  </a:lnTo>
                  <a:lnTo>
                    <a:pt x="51" y="254"/>
                  </a:lnTo>
                  <a:lnTo>
                    <a:pt x="47" y="250"/>
                  </a:lnTo>
                  <a:lnTo>
                    <a:pt x="39" y="246"/>
                  </a:lnTo>
                  <a:lnTo>
                    <a:pt x="34" y="246"/>
                  </a:lnTo>
                  <a:lnTo>
                    <a:pt x="30" y="242"/>
                  </a:lnTo>
                  <a:lnTo>
                    <a:pt x="26" y="238"/>
                  </a:lnTo>
                  <a:lnTo>
                    <a:pt x="22" y="233"/>
                  </a:lnTo>
                  <a:lnTo>
                    <a:pt x="17" y="229"/>
                  </a:lnTo>
                  <a:lnTo>
                    <a:pt x="13" y="229"/>
                  </a:lnTo>
                  <a:lnTo>
                    <a:pt x="9" y="225"/>
                  </a:lnTo>
                  <a:lnTo>
                    <a:pt x="9" y="221"/>
                  </a:lnTo>
                  <a:lnTo>
                    <a:pt x="5" y="216"/>
                  </a:lnTo>
                  <a:lnTo>
                    <a:pt x="0" y="212"/>
                  </a:lnTo>
                  <a:lnTo>
                    <a:pt x="0" y="208"/>
                  </a:lnTo>
                  <a:lnTo>
                    <a:pt x="0" y="187"/>
                  </a:lnTo>
                  <a:lnTo>
                    <a:pt x="0" y="149"/>
                  </a:lnTo>
                  <a:lnTo>
                    <a:pt x="0" y="106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5" y="68"/>
                  </a:lnTo>
                  <a:lnTo>
                    <a:pt x="5" y="64"/>
                  </a:lnTo>
                  <a:lnTo>
                    <a:pt x="9" y="59"/>
                  </a:lnTo>
                  <a:lnTo>
                    <a:pt x="13" y="55"/>
                  </a:lnTo>
                  <a:lnTo>
                    <a:pt x="17" y="55"/>
                  </a:lnTo>
                  <a:lnTo>
                    <a:pt x="22" y="51"/>
                  </a:lnTo>
                  <a:lnTo>
                    <a:pt x="26" y="47"/>
                  </a:lnTo>
                  <a:lnTo>
                    <a:pt x="30" y="43"/>
                  </a:lnTo>
                  <a:lnTo>
                    <a:pt x="39" y="38"/>
                  </a:lnTo>
                  <a:lnTo>
                    <a:pt x="43" y="34"/>
                  </a:lnTo>
                  <a:lnTo>
                    <a:pt x="51" y="34"/>
                  </a:lnTo>
                  <a:lnTo>
                    <a:pt x="56" y="30"/>
                  </a:lnTo>
                  <a:lnTo>
                    <a:pt x="64" y="26"/>
                  </a:lnTo>
                  <a:lnTo>
                    <a:pt x="72" y="21"/>
                  </a:lnTo>
                  <a:lnTo>
                    <a:pt x="77" y="21"/>
                  </a:lnTo>
                  <a:lnTo>
                    <a:pt x="85" y="17"/>
                  </a:lnTo>
                  <a:lnTo>
                    <a:pt x="94" y="17"/>
                  </a:lnTo>
                  <a:lnTo>
                    <a:pt x="102" y="13"/>
                  </a:lnTo>
                  <a:lnTo>
                    <a:pt x="115" y="13"/>
                  </a:lnTo>
                  <a:lnTo>
                    <a:pt x="123" y="9"/>
                  </a:lnTo>
                  <a:lnTo>
                    <a:pt x="132" y="9"/>
                  </a:lnTo>
                  <a:lnTo>
                    <a:pt x="140" y="4"/>
                  </a:lnTo>
                  <a:lnTo>
                    <a:pt x="153" y="4"/>
                  </a:lnTo>
                  <a:lnTo>
                    <a:pt x="161" y="4"/>
                  </a:lnTo>
                  <a:lnTo>
                    <a:pt x="170" y="4"/>
                  </a:lnTo>
                  <a:lnTo>
                    <a:pt x="183" y="0"/>
                  </a:lnTo>
                  <a:lnTo>
                    <a:pt x="191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29" y="0"/>
                  </a:lnTo>
                  <a:lnTo>
                    <a:pt x="242" y="0"/>
                  </a:lnTo>
                  <a:lnTo>
                    <a:pt x="259" y="4"/>
                  </a:lnTo>
                  <a:lnTo>
                    <a:pt x="272" y="4"/>
                  </a:lnTo>
                  <a:lnTo>
                    <a:pt x="284" y="4"/>
                  </a:lnTo>
                  <a:lnTo>
                    <a:pt x="293" y="4"/>
                  </a:lnTo>
                  <a:lnTo>
                    <a:pt x="305" y="9"/>
                  </a:lnTo>
                  <a:lnTo>
                    <a:pt x="314" y="9"/>
                  </a:lnTo>
                  <a:lnTo>
                    <a:pt x="327" y="13"/>
                  </a:lnTo>
                  <a:lnTo>
                    <a:pt x="335" y="13"/>
                  </a:lnTo>
                  <a:lnTo>
                    <a:pt x="344" y="17"/>
                  </a:lnTo>
                  <a:lnTo>
                    <a:pt x="348" y="17"/>
                  </a:lnTo>
                  <a:lnTo>
                    <a:pt x="356" y="21"/>
                  </a:lnTo>
                  <a:lnTo>
                    <a:pt x="365" y="26"/>
                  </a:lnTo>
                  <a:lnTo>
                    <a:pt x="369" y="26"/>
                  </a:lnTo>
                  <a:lnTo>
                    <a:pt x="377" y="30"/>
                  </a:lnTo>
                  <a:lnTo>
                    <a:pt x="382" y="34"/>
                  </a:lnTo>
                  <a:lnTo>
                    <a:pt x="386" y="34"/>
                  </a:lnTo>
                  <a:lnTo>
                    <a:pt x="390" y="38"/>
                  </a:lnTo>
                  <a:lnTo>
                    <a:pt x="394" y="38"/>
                  </a:lnTo>
                  <a:lnTo>
                    <a:pt x="399" y="43"/>
                  </a:lnTo>
                  <a:lnTo>
                    <a:pt x="399" y="47"/>
                  </a:lnTo>
                  <a:lnTo>
                    <a:pt x="403" y="47"/>
                  </a:lnTo>
                  <a:lnTo>
                    <a:pt x="407" y="51"/>
                  </a:lnTo>
                  <a:lnTo>
                    <a:pt x="407" y="51"/>
                  </a:lnTo>
                  <a:lnTo>
                    <a:pt x="407" y="51"/>
                  </a:lnTo>
                  <a:lnTo>
                    <a:pt x="411" y="55"/>
                  </a:lnTo>
                  <a:lnTo>
                    <a:pt x="411" y="55"/>
                  </a:lnTo>
                  <a:lnTo>
                    <a:pt x="411" y="55"/>
                  </a:lnTo>
                  <a:lnTo>
                    <a:pt x="411" y="59"/>
                  </a:lnTo>
                  <a:lnTo>
                    <a:pt x="411" y="59"/>
                  </a:lnTo>
                  <a:lnTo>
                    <a:pt x="411" y="59"/>
                  </a:lnTo>
                  <a:lnTo>
                    <a:pt x="411" y="115"/>
                  </a:lnTo>
                  <a:lnTo>
                    <a:pt x="420" y="119"/>
                  </a:lnTo>
                  <a:lnTo>
                    <a:pt x="420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67" name="Freeform 11"/>
            <p:cNvSpPr>
              <a:spLocks/>
            </p:cNvSpPr>
            <p:nvPr/>
          </p:nvSpPr>
          <p:spPr bwMode="auto">
            <a:xfrm>
              <a:off x="1578" y="2787"/>
              <a:ext cx="182" cy="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82" y="46"/>
                </a:cxn>
                <a:cxn ang="0">
                  <a:pos x="173" y="42"/>
                </a:cxn>
                <a:cxn ang="0">
                  <a:pos x="169" y="38"/>
                </a:cxn>
                <a:cxn ang="0">
                  <a:pos x="161" y="34"/>
                </a:cxn>
                <a:cxn ang="0">
                  <a:pos x="156" y="30"/>
                </a:cxn>
                <a:cxn ang="0">
                  <a:pos x="148" y="25"/>
                </a:cxn>
                <a:cxn ang="0">
                  <a:pos x="140" y="21"/>
                </a:cxn>
                <a:cxn ang="0">
                  <a:pos x="131" y="17"/>
                </a:cxn>
                <a:cxn ang="0">
                  <a:pos x="123" y="17"/>
                </a:cxn>
                <a:cxn ang="0">
                  <a:pos x="114" y="13"/>
                </a:cxn>
                <a:cxn ang="0">
                  <a:pos x="106" y="8"/>
                </a:cxn>
                <a:cxn ang="0">
                  <a:pos x="93" y="8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9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0" y="72"/>
                </a:cxn>
              </a:cxnLst>
              <a:rect l="0" t="0" r="r" b="b"/>
              <a:pathLst>
                <a:path w="182" h="72">
                  <a:moveTo>
                    <a:pt x="0" y="72"/>
                  </a:moveTo>
                  <a:lnTo>
                    <a:pt x="182" y="46"/>
                  </a:lnTo>
                  <a:lnTo>
                    <a:pt x="173" y="42"/>
                  </a:lnTo>
                  <a:lnTo>
                    <a:pt x="169" y="38"/>
                  </a:lnTo>
                  <a:lnTo>
                    <a:pt x="161" y="34"/>
                  </a:lnTo>
                  <a:lnTo>
                    <a:pt x="156" y="30"/>
                  </a:lnTo>
                  <a:lnTo>
                    <a:pt x="148" y="25"/>
                  </a:lnTo>
                  <a:lnTo>
                    <a:pt x="140" y="21"/>
                  </a:lnTo>
                  <a:lnTo>
                    <a:pt x="131" y="17"/>
                  </a:lnTo>
                  <a:lnTo>
                    <a:pt x="123" y="17"/>
                  </a:lnTo>
                  <a:lnTo>
                    <a:pt x="114" y="13"/>
                  </a:lnTo>
                  <a:lnTo>
                    <a:pt x="106" y="8"/>
                  </a:lnTo>
                  <a:lnTo>
                    <a:pt x="93" y="8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BD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68" name="Freeform 12"/>
            <p:cNvSpPr>
              <a:spLocks/>
            </p:cNvSpPr>
            <p:nvPr/>
          </p:nvSpPr>
          <p:spPr bwMode="auto">
            <a:xfrm>
              <a:off x="1578" y="2787"/>
              <a:ext cx="182" cy="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82" y="46"/>
                </a:cxn>
                <a:cxn ang="0">
                  <a:pos x="182" y="46"/>
                </a:cxn>
                <a:cxn ang="0">
                  <a:pos x="173" y="42"/>
                </a:cxn>
                <a:cxn ang="0">
                  <a:pos x="169" y="38"/>
                </a:cxn>
                <a:cxn ang="0">
                  <a:pos x="161" y="34"/>
                </a:cxn>
                <a:cxn ang="0">
                  <a:pos x="156" y="30"/>
                </a:cxn>
                <a:cxn ang="0">
                  <a:pos x="148" y="25"/>
                </a:cxn>
                <a:cxn ang="0">
                  <a:pos x="140" y="21"/>
                </a:cxn>
                <a:cxn ang="0">
                  <a:pos x="131" y="17"/>
                </a:cxn>
                <a:cxn ang="0">
                  <a:pos x="123" y="17"/>
                </a:cxn>
                <a:cxn ang="0">
                  <a:pos x="114" y="13"/>
                </a:cxn>
                <a:cxn ang="0">
                  <a:pos x="106" y="8"/>
                </a:cxn>
                <a:cxn ang="0">
                  <a:pos x="93" y="8"/>
                </a:cxn>
                <a:cxn ang="0">
                  <a:pos x="84" y="4"/>
                </a:cxn>
                <a:cxn ang="0">
                  <a:pos x="72" y="4"/>
                </a:cxn>
                <a:cxn ang="0">
                  <a:pos x="59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0" y="72"/>
                </a:cxn>
              </a:cxnLst>
              <a:rect l="0" t="0" r="r" b="b"/>
              <a:pathLst>
                <a:path w="182" h="72">
                  <a:moveTo>
                    <a:pt x="0" y="72"/>
                  </a:moveTo>
                  <a:lnTo>
                    <a:pt x="182" y="46"/>
                  </a:lnTo>
                  <a:lnTo>
                    <a:pt x="182" y="46"/>
                  </a:lnTo>
                  <a:lnTo>
                    <a:pt x="173" y="42"/>
                  </a:lnTo>
                  <a:lnTo>
                    <a:pt x="169" y="38"/>
                  </a:lnTo>
                  <a:lnTo>
                    <a:pt x="161" y="34"/>
                  </a:lnTo>
                  <a:lnTo>
                    <a:pt x="156" y="30"/>
                  </a:lnTo>
                  <a:lnTo>
                    <a:pt x="148" y="25"/>
                  </a:lnTo>
                  <a:lnTo>
                    <a:pt x="140" y="21"/>
                  </a:lnTo>
                  <a:lnTo>
                    <a:pt x="131" y="17"/>
                  </a:lnTo>
                  <a:lnTo>
                    <a:pt x="123" y="17"/>
                  </a:lnTo>
                  <a:lnTo>
                    <a:pt x="114" y="13"/>
                  </a:lnTo>
                  <a:lnTo>
                    <a:pt x="106" y="8"/>
                  </a:lnTo>
                  <a:lnTo>
                    <a:pt x="93" y="8"/>
                  </a:lnTo>
                  <a:lnTo>
                    <a:pt x="84" y="4"/>
                  </a:lnTo>
                  <a:lnTo>
                    <a:pt x="72" y="4"/>
                  </a:lnTo>
                  <a:lnTo>
                    <a:pt x="59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0" y="7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69" name="Freeform 13"/>
            <p:cNvSpPr>
              <a:spLocks/>
            </p:cNvSpPr>
            <p:nvPr/>
          </p:nvSpPr>
          <p:spPr bwMode="auto">
            <a:xfrm>
              <a:off x="1527" y="2867"/>
              <a:ext cx="229" cy="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68"/>
                </a:cxn>
                <a:cxn ang="0">
                  <a:pos x="8" y="68"/>
                </a:cxn>
                <a:cxn ang="0">
                  <a:pos x="17" y="68"/>
                </a:cxn>
                <a:cxn ang="0">
                  <a:pos x="25" y="72"/>
                </a:cxn>
                <a:cxn ang="0">
                  <a:pos x="34" y="72"/>
                </a:cxn>
                <a:cxn ang="0">
                  <a:pos x="42" y="72"/>
                </a:cxn>
                <a:cxn ang="0">
                  <a:pos x="51" y="72"/>
                </a:cxn>
                <a:cxn ang="0">
                  <a:pos x="63" y="72"/>
                </a:cxn>
                <a:cxn ang="0">
                  <a:pos x="72" y="72"/>
                </a:cxn>
                <a:cxn ang="0">
                  <a:pos x="80" y="72"/>
                </a:cxn>
                <a:cxn ang="0">
                  <a:pos x="89" y="68"/>
                </a:cxn>
                <a:cxn ang="0">
                  <a:pos x="97" y="68"/>
                </a:cxn>
                <a:cxn ang="0">
                  <a:pos x="106" y="68"/>
                </a:cxn>
                <a:cxn ang="0">
                  <a:pos x="114" y="68"/>
                </a:cxn>
                <a:cxn ang="0">
                  <a:pos x="119" y="68"/>
                </a:cxn>
                <a:cxn ang="0">
                  <a:pos x="127" y="64"/>
                </a:cxn>
                <a:cxn ang="0">
                  <a:pos x="135" y="64"/>
                </a:cxn>
                <a:cxn ang="0">
                  <a:pos x="144" y="64"/>
                </a:cxn>
                <a:cxn ang="0">
                  <a:pos x="152" y="60"/>
                </a:cxn>
                <a:cxn ang="0">
                  <a:pos x="157" y="60"/>
                </a:cxn>
                <a:cxn ang="0">
                  <a:pos x="165" y="56"/>
                </a:cxn>
                <a:cxn ang="0">
                  <a:pos x="174" y="56"/>
                </a:cxn>
                <a:cxn ang="0">
                  <a:pos x="178" y="51"/>
                </a:cxn>
                <a:cxn ang="0">
                  <a:pos x="186" y="51"/>
                </a:cxn>
                <a:cxn ang="0">
                  <a:pos x="191" y="47"/>
                </a:cxn>
                <a:cxn ang="0">
                  <a:pos x="195" y="47"/>
                </a:cxn>
                <a:cxn ang="0">
                  <a:pos x="203" y="43"/>
                </a:cxn>
                <a:cxn ang="0">
                  <a:pos x="207" y="39"/>
                </a:cxn>
                <a:cxn ang="0">
                  <a:pos x="212" y="39"/>
                </a:cxn>
                <a:cxn ang="0">
                  <a:pos x="216" y="34"/>
                </a:cxn>
                <a:cxn ang="0">
                  <a:pos x="220" y="30"/>
                </a:cxn>
                <a:cxn ang="0">
                  <a:pos x="224" y="30"/>
                </a:cxn>
                <a:cxn ang="0">
                  <a:pos x="229" y="26"/>
                </a:cxn>
                <a:cxn ang="0">
                  <a:pos x="42" y="0"/>
                </a:cxn>
              </a:cxnLst>
              <a:rect l="0" t="0" r="r" b="b"/>
              <a:pathLst>
                <a:path w="229" h="72">
                  <a:moveTo>
                    <a:pt x="42" y="0"/>
                  </a:moveTo>
                  <a:lnTo>
                    <a:pt x="0" y="68"/>
                  </a:lnTo>
                  <a:lnTo>
                    <a:pt x="8" y="68"/>
                  </a:lnTo>
                  <a:lnTo>
                    <a:pt x="17" y="68"/>
                  </a:lnTo>
                  <a:lnTo>
                    <a:pt x="25" y="72"/>
                  </a:lnTo>
                  <a:lnTo>
                    <a:pt x="34" y="72"/>
                  </a:lnTo>
                  <a:lnTo>
                    <a:pt x="42" y="72"/>
                  </a:lnTo>
                  <a:lnTo>
                    <a:pt x="51" y="72"/>
                  </a:lnTo>
                  <a:lnTo>
                    <a:pt x="63" y="72"/>
                  </a:lnTo>
                  <a:lnTo>
                    <a:pt x="72" y="72"/>
                  </a:lnTo>
                  <a:lnTo>
                    <a:pt x="80" y="72"/>
                  </a:lnTo>
                  <a:lnTo>
                    <a:pt x="89" y="68"/>
                  </a:lnTo>
                  <a:lnTo>
                    <a:pt x="97" y="68"/>
                  </a:lnTo>
                  <a:lnTo>
                    <a:pt x="106" y="68"/>
                  </a:lnTo>
                  <a:lnTo>
                    <a:pt x="114" y="68"/>
                  </a:lnTo>
                  <a:lnTo>
                    <a:pt x="119" y="68"/>
                  </a:lnTo>
                  <a:lnTo>
                    <a:pt x="127" y="64"/>
                  </a:lnTo>
                  <a:lnTo>
                    <a:pt x="135" y="64"/>
                  </a:lnTo>
                  <a:lnTo>
                    <a:pt x="144" y="64"/>
                  </a:lnTo>
                  <a:lnTo>
                    <a:pt x="152" y="60"/>
                  </a:lnTo>
                  <a:lnTo>
                    <a:pt x="157" y="60"/>
                  </a:lnTo>
                  <a:lnTo>
                    <a:pt x="165" y="56"/>
                  </a:lnTo>
                  <a:lnTo>
                    <a:pt x="174" y="56"/>
                  </a:lnTo>
                  <a:lnTo>
                    <a:pt x="178" y="51"/>
                  </a:lnTo>
                  <a:lnTo>
                    <a:pt x="186" y="51"/>
                  </a:lnTo>
                  <a:lnTo>
                    <a:pt x="191" y="47"/>
                  </a:lnTo>
                  <a:lnTo>
                    <a:pt x="195" y="47"/>
                  </a:lnTo>
                  <a:lnTo>
                    <a:pt x="203" y="43"/>
                  </a:lnTo>
                  <a:lnTo>
                    <a:pt x="207" y="39"/>
                  </a:lnTo>
                  <a:lnTo>
                    <a:pt x="212" y="39"/>
                  </a:lnTo>
                  <a:lnTo>
                    <a:pt x="216" y="34"/>
                  </a:lnTo>
                  <a:lnTo>
                    <a:pt x="220" y="30"/>
                  </a:lnTo>
                  <a:lnTo>
                    <a:pt x="224" y="30"/>
                  </a:lnTo>
                  <a:lnTo>
                    <a:pt x="229" y="2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14CC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0" name="Freeform 14"/>
            <p:cNvSpPr>
              <a:spLocks/>
            </p:cNvSpPr>
            <p:nvPr/>
          </p:nvSpPr>
          <p:spPr bwMode="auto">
            <a:xfrm>
              <a:off x="1527" y="2867"/>
              <a:ext cx="229" cy="7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8" y="68"/>
                </a:cxn>
                <a:cxn ang="0">
                  <a:pos x="17" y="68"/>
                </a:cxn>
                <a:cxn ang="0">
                  <a:pos x="25" y="72"/>
                </a:cxn>
                <a:cxn ang="0">
                  <a:pos x="34" y="72"/>
                </a:cxn>
                <a:cxn ang="0">
                  <a:pos x="42" y="72"/>
                </a:cxn>
                <a:cxn ang="0">
                  <a:pos x="51" y="72"/>
                </a:cxn>
                <a:cxn ang="0">
                  <a:pos x="63" y="72"/>
                </a:cxn>
                <a:cxn ang="0">
                  <a:pos x="72" y="72"/>
                </a:cxn>
                <a:cxn ang="0">
                  <a:pos x="80" y="72"/>
                </a:cxn>
                <a:cxn ang="0">
                  <a:pos x="89" y="68"/>
                </a:cxn>
                <a:cxn ang="0">
                  <a:pos x="97" y="68"/>
                </a:cxn>
                <a:cxn ang="0">
                  <a:pos x="106" y="68"/>
                </a:cxn>
                <a:cxn ang="0">
                  <a:pos x="114" y="68"/>
                </a:cxn>
                <a:cxn ang="0">
                  <a:pos x="119" y="68"/>
                </a:cxn>
                <a:cxn ang="0">
                  <a:pos x="127" y="64"/>
                </a:cxn>
                <a:cxn ang="0">
                  <a:pos x="135" y="64"/>
                </a:cxn>
                <a:cxn ang="0">
                  <a:pos x="144" y="64"/>
                </a:cxn>
                <a:cxn ang="0">
                  <a:pos x="152" y="60"/>
                </a:cxn>
                <a:cxn ang="0">
                  <a:pos x="157" y="60"/>
                </a:cxn>
                <a:cxn ang="0">
                  <a:pos x="165" y="56"/>
                </a:cxn>
                <a:cxn ang="0">
                  <a:pos x="174" y="56"/>
                </a:cxn>
                <a:cxn ang="0">
                  <a:pos x="178" y="51"/>
                </a:cxn>
                <a:cxn ang="0">
                  <a:pos x="186" y="51"/>
                </a:cxn>
                <a:cxn ang="0">
                  <a:pos x="191" y="47"/>
                </a:cxn>
                <a:cxn ang="0">
                  <a:pos x="195" y="47"/>
                </a:cxn>
                <a:cxn ang="0">
                  <a:pos x="203" y="43"/>
                </a:cxn>
                <a:cxn ang="0">
                  <a:pos x="207" y="39"/>
                </a:cxn>
                <a:cxn ang="0">
                  <a:pos x="212" y="39"/>
                </a:cxn>
                <a:cxn ang="0">
                  <a:pos x="216" y="34"/>
                </a:cxn>
                <a:cxn ang="0">
                  <a:pos x="220" y="30"/>
                </a:cxn>
                <a:cxn ang="0">
                  <a:pos x="224" y="30"/>
                </a:cxn>
                <a:cxn ang="0">
                  <a:pos x="229" y="26"/>
                </a:cxn>
                <a:cxn ang="0">
                  <a:pos x="42" y="0"/>
                </a:cxn>
              </a:cxnLst>
              <a:rect l="0" t="0" r="r" b="b"/>
              <a:pathLst>
                <a:path w="229" h="72">
                  <a:moveTo>
                    <a:pt x="42" y="0"/>
                  </a:moveTo>
                  <a:lnTo>
                    <a:pt x="0" y="68"/>
                  </a:lnTo>
                  <a:lnTo>
                    <a:pt x="0" y="68"/>
                  </a:lnTo>
                  <a:lnTo>
                    <a:pt x="8" y="68"/>
                  </a:lnTo>
                  <a:lnTo>
                    <a:pt x="17" y="68"/>
                  </a:lnTo>
                  <a:lnTo>
                    <a:pt x="25" y="72"/>
                  </a:lnTo>
                  <a:lnTo>
                    <a:pt x="34" y="72"/>
                  </a:lnTo>
                  <a:lnTo>
                    <a:pt x="42" y="72"/>
                  </a:lnTo>
                  <a:lnTo>
                    <a:pt x="51" y="72"/>
                  </a:lnTo>
                  <a:lnTo>
                    <a:pt x="63" y="72"/>
                  </a:lnTo>
                  <a:lnTo>
                    <a:pt x="72" y="72"/>
                  </a:lnTo>
                  <a:lnTo>
                    <a:pt x="80" y="72"/>
                  </a:lnTo>
                  <a:lnTo>
                    <a:pt x="89" y="68"/>
                  </a:lnTo>
                  <a:lnTo>
                    <a:pt x="97" y="68"/>
                  </a:lnTo>
                  <a:lnTo>
                    <a:pt x="106" y="68"/>
                  </a:lnTo>
                  <a:lnTo>
                    <a:pt x="114" y="68"/>
                  </a:lnTo>
                  <a:lnTo>
                    <a:pt x="119" y="68"/>
                  </a:lnTo>
                  <a:lnTo>
                    <a:pt x="127" y="64"/>
                  </a:lnTo>
                  <a:lnTo>
                    <a:pt x="135" y="64"/>
                  </a:lnTo>
                  <a:lnTo>
                    <a:pt x="144" y="64"/>
                  </a:lnTo>
                  <a:lnTo>
                    <a:pt x="152" y="60"/>
                  </a:lnTo>
                  <a:lnTo>
                    <a:pt x="157" y="60"/>
                  </a:lnTo>
                  <a:lnTo>
                    <a:pt x="165" y="56"/>
                  </a:lnTo>
                  <a:lnTo>
                    <a:pt x="174" y="56"/>
                  </a:lnTo>
                  <a:lnTo>
                    <a:pt x="178" y="51"/>
                  </a:lnTo>
                  <a:lnTo>
                    <a:pt x="186" y="51"/>
                  </a:lnTo>
                  <a:lnTo>
                    <a:pt x="191" y="47"/>
                  </a:lnTo>
                  <a:lnTo>
                    <a:pt x="195" y="47"/>
                  </a:lnTo>
                  <a:lnTo>
                    <a:pt x="203" y="43"/>
                  </a:lnTo>
                  <a:lnTo>
                    <a:pt x="207" y="39"/>
                  </a:lnTo>
                  <a:lnTo>
                    <a:pt x="212" y="39"/>
                  </a:lnTo>
                  <a:lnTo>
                    <a:pt x="216" y="34"/>
                  </a:lnTo>
                  <a:lnTo>
                    <a:pt x="220" y="30"/>
                  </a:lnTo>
                  <a:lnTo>
                    <a:pt x="224" y="30"/>
                  </a:lnTo>
                  <a:lnTo>
                    <a:pt x="229" y="26"/>
                  </a:lnTo>
                  <a:lnTo>
                    <a:pt x="4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1" name="Freeform 15"/>
            <p:cNvSpPr>
              <a:spLocks/>
            </p:cNvSpPr>
            <p:nvPr/>
          </p:nvSpPr>
          <p:spPr bwMode="auto">
            <a:xfrm>
              <a:off x="1370" y="2783"/>
              <a:ext cx="199" cy="152"/>
            </a:xfrm>
            <a:custGeom>
              <a:avLst/>
              <a:gdLst/>
              <a:ahLst/>
              <a:cxnLst>
                <a:cxn ang="0">
                  <a:pos x="191" y="76"/>
                </a:cxn>
                <a:cxn ang="0">
                  <a:pos x="199" y="0"/>
                </a:cxn>
                <a:cxn ang="0">
                  <a:pos x="191" y="0"/>
                </a:cxn>
                <a:cxn ang="0">
                  <a:pos x="182" y="4"/>
                </a:cxn>
                <a:cxn ang="0">
                  <a:pos x="170" y="4"/>
                </a:cxn>
                <a:cxn ang="0">
                  <a:pos x="161" y="4"/>
                </a:cxn>
                <a:cxn ang="0">
                  <a:pos x="153" y="4"/>
                </a:cxn>
                <a:cxn ang="0">
                  <a:pos x="140" y="4"/>
                </a:cxn>
                <a:cxn ang="0">
                  <a:pos x="131" y="8"/>
                </a:cxn>
                <a:cxn ang="0">
                  <a:pos x="123" y="8"/>
                </a:cxn>
                <a:cxn ang="0">
                  <a:pos x="115" y="8"/>
                </a:cxn>
                <a:cxn ang="0">
                  <a:pos x="106" y="12"/>
                </a:cxn>
                <a:cxn ang="0">
                  <a:pos x="98" y="12"/>
                </a:cxn>
                <a:cxn ang="0">
                  <a:pos x="89" y="17"/>
                </a:cxn>
                <a:cxn ang="0">
                  <a:pos x="81" y="17"/>
                </a:cxn>
                <a:cxn ang="0">
                  <a:pos x="72" y="21"/>
                </a:cxn>
                <a:cxn ang="0">
                  <a:pos x="68" y="21"/>
                </a:cxn>
                <a:cxn ang="0">
                  <a:pos x="59" y="25"/>
                </a:cxn>
                <a:cxn ang="0">
                  <a:pos x="51" y="25"/>
                </a:cxn>
                <a:cxn ang="0">
                  <a:pos x="47" y="29"/>
                </a:cxn>
                <a:cxn ang="0">
                  <a:pos x="38" y="34"/>
                </a:cxn>
                <a:cxn ang="0">
                  <a:pos x="34" y="34"/>
                </a:cxn>
                <a:cxn ang="0">
                  <a:pos x="30" y="38"/>
                </a:cxn>
                <a:cxn ang="0">
                  <a:pos x="26" y="42"/>
                </a:cxn>
                <a:cxn ang="0">
                  <a:pos x="21" y="46"/>
                </a:cxn>
                <a:cxn ang="0">
                  <a:pos x="17" y="50"/>
                </a:cxn>
                <a:cxn ang="0">
                  <a:pos x="13" y="50"/>
                </a:cxn>
                <a:cxn ang="0">
                  <a:pos x="9" y="55"/>
                </a:cxn>
                <a:cxn ang="0">
                  <a:pos x="4" y="59"/>
                </a:cxn>
                <a:cxn ang="0">
                  <a:pos x="4" y="63"/>
                </a:cxn>
                <a:cxn ang="0">
                  <a:pos x="0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0" y="80"/>
                </a:cxn>
                <a:cxn ang="0">
                  <a:pos x="0" y="84"/>
                </a:cxn>
                <a:cxn ang="0">
                  <a:pos x="4" y="93"/>
                </a:cxn>
                <a:cxn ang="0">
                  <a:pos x="4" y="97"/>
                </a:cxn>
                <a:cxn ang="0">
                  <a:pos x="9" y="106"/>
                </a:cxn>
                <a:cxn ang="0">
                  <a:pos x="17" y="110"/>
                </a:cxn>
                <a:cxn ang="0">
                  <a:pos x="21" y="114"/>
                </a:cxn>
                <a:cxn ang="0">
                  <a:pos x="30" y="123"/>
                </a:cxn>
                <a:cxn ang="0">
                  <a:pos x="38" y="127"/>
                </a:cxn>
                <a:cxn ang="0">
                  <a:pos x="47" y="131"/>
                </a:cxn>
                <a:cxn ang="0">
                  <a:pos x="59" y="135"/>
                </a:cxn>
                <a:cxn ang="0">
                  <a:pos x="72" y="140"/>
                </a:cxn>
                <a:cxn ang="0">
                  <a:pos x="85" y="144"/>
                </a:cxn>
                <a:cxn ang="0">
                  <a:pos x="98" y="144"/>
                </a:cxn>
                <a:cxn ang="0">
                  <a:pos x="110" y="148"/>
                </a:cxn>
                <a:cxn ang="0">
                  <a:pos x="127" y="152"/>
                </a:cxn>
                <a:cxn ang="0">
                  <a:pos x="144" y="152"/>
                </a:cxn>
                <a:cxn ang="0">
                  <a:pos x="191" y="76"/>
                </a:cxn>
              </a:cxnLst>
              <a:rect l="0" t="0" r="r" b="b"/>
              <a:pathLst>
                <a:path w="199" h="152">
                  <a:moveTo>
                    <a:pt x="191" y="76"/>
                  </a:moveTo>
                  <a:lnTo>
                    <a:pt x="199" y="0"/>
                  </a:lnTo>
                  <a:lnTo>
                    <a:pt x="191" y="0"/>
                  </a:lnTo>
                  <a:lnTo>
                    <a:pt x="182" y="4"/>
                  </a:lnTo>
                  <a:lnTo>
                    <a:pt x="170" y="4"/>
                  </a:lnTo>
                  <a:lnTo>
                    <a:pt x="161" y="4"/>
                  </a:lnTo>
                  <a:lnTo>
                    <a:pt x="153" y="4"/>
                  </a:lnTo>
                  <a:lnTo>
                    <a:pt x="140" y="4"/>
                  </a:lnTo>
                  <a:lnTo>
                    <a:pt x="131" y="8"/>
                  </a:lnTo>
                  <a:lnTo>
                    <a:pt x="123" y="8"/>
                  </a:lnTo>
                  <a:lnTo>
                    <a:pt x="115" y="8"/>
                  </a:lnTo>
                  <a:lnTo>
                    <a:pt x="106" y="12"/>
                  </a:lnTo>
                  <a:lnTo>
                    <a:pt x="98" y="12"/>
                  </a:lnTo>
                  <a:lnTo>
                    <a:pt x="89" y="17"/>
                  </a:lnTo>
                  <a:lnTo>
                    <a:pt x="81" y="17"/>
                  </a:lnTo>
                  <a:lnTo>
                    <a:pt x="72" y="21"/>
                  </a:lnTo>
                  <a:lnTo>
                    <a:pt x="68" y="21"/>
                  </a:lnTo>
                  <a:lnTo>
                    <a:pt x="59" y="25"/>
                  </a:lnTo>
                  <a:lnTo>
                    <a:pt x="51" y="25"/>
                  </a:lnTo>
                  <a:lnTo>
                    <a:pt x="47" y="29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6" y="42"/>
                  </a:lnTo>
                  <a:lnTo>
                    <a:pt x="21" y="46"/>
                  </a:lnTo>
                  <a:lnTo>
                    <a:pt x="17" y="50"/>
                  </a:lnTo>
                  <a:lnTo>
                    <a:pt x="13" y="50"/>
                  </a:lnTo>
                  <a:lnTo>
                    <a:pt x="9" y="55"/>
                  </a:lnTo>
                  <a:lnTo>
                    <a:pt x="4" y="59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9" y="106"/>
                  </a:lnTo>
                  <a:lnTo>
                    <a:pt x="17" y="110"/>
                  </a:lnTo>
                  <a:lnTo>
                    <a:pt x="21" y="114"/>
                  </a:lnTo>
                  <a:lnTo>
                    <a:pt x="30" y="123"/>
                  </a:lnTo>
                  <a:lnTo>
                    <a:pt x="38" y="127"/>
                  </a:lnTo>
                  <a:lnTo>
                    <a:pt x="47" y="131"/>
                  </a:lnTo>
                  <a:lnTo>
                    <a:pt x="59" y="135"/>
                  </a:lnTo>
                  <a:lnTo>
                    <a:pt x="72" y="140"/>
                  </a:lnTo>
                  <a:lnTo>
                    <a:pt x="85" y="144"/>
                  </a:lnTo>
                  <a:lnTo>
                    <a:pt x="98" y="144"/>
                  </a:lnTo>
                  <a:lnTo>
                    <a:pt x="110" y="148"/>
                  </a:lnTo>
                  <a:lnTo>
                    <a:pt x="127" y="152"/>
                  </a:lnTo>
                  <a:lnTo>
                    <a:pt x="144" y="152"/>
                  </a:lnTo>
                  <a:lnTo>
                    <a:pt x="191" y="76"/>
                  </a:lnTo>
                  <a:close/>
                </a:path>
              </a:pathLst>
            </a:custGeom>
            <a:solidFill>
              <a:srgbClr val="CC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2" name="Freeform 16"/>
            <p:cNvSpPr>
              <a:spLocks/>
            </p:cNvSpPr>
            <p:nvPr/>
          </p:nvSpPr>
          <p:spPr bwMode="auto">
            <a:xfrm>
              <a:off x="1370" y="2783"/>
              <a:ext cx="199" cy="152"/>
            </a:xfrm>
            <a:custGeom>
              <a:avLst/>
              <a:gdLst/>
              <a:ahLst/>
              <a:cxnLst>
                <a:cxn ang="0">
                  <a:pos x="191" y="76"/>
                </a:cxn>
                <a:cxn ang="0">
                  <a:pos x="199" y="0"/>
                </a:cxn>
                <a:cxn ang="0">
                  <a:pos x="199" y="0"/>
                </a:cxn>
                <a:cxn ang="0">
                  <a:pos x="191" y="0"/>
                </a:cxn>
                <a:cxn ang="0">
                  <a:pos x="182" y="4"/>
                </a:cxn>
                <a:cxn ang="0">
                  <a:pos x="170" y="4"/>
                </a:cxn>
                <a:cxn ang="0">
                  <a:pos x="161" y="4"/>
                </a:cxn>
                <a:cxn ang="0">
                  <a:pos x="153" y="4"/>
                </a:cxn>
                <a:cxn ang="0">
                  <a:pos x="140" y="4"/>
                </a:cxn>
                <a:cxn ang="0">
                  <a:pos x="131" y="8"/>
                </a:cxn>
                <a:cxn ang="0">
                  <a:pos x="123" y="8"/>
                </a:cxn>
                <a:cxn ang="0">
                  <a:pos x="115" y="8"/>
                </a:cxn>
                <a:cxn ang="0">
                  <a:pos x="106" y="12"/>
                </a:cxn>
                <a:cxn ang="0">
                  <a:pos x="98" y="12"/>
                </a:cxn>
                <a:cxn ang="0">
                  <a:pos x="89" y="17"/>
                </a:cxn>
                <a:cxn ang="0">
                  <a:pos x="81" y="17"/>
                </a:cxn>
                <a:cxn ang="0">
                  <a:pos x="72" y="21"/>
                </a:cxn>
                <a:cxn ang="0">
                  <a:pos x="68" y="21"/>
                </a:cxn>
                <a:cxn ang="0">
                  <a:pos x="59" y="25"/>
                </a:cxn>
                <a:cxn ang="0">
                  <a:pos x="51" y="25"/>
                </a:cxn>
                <a:cxn ang="0">
                  <a:pos x="47" y="29"/>
                </a:cxn>
                <a:cxn ang="0">
                  <a:pos x="38" y="34"/>
                </a:cxn>
                <a:cxn ang="0">
                  <a:pos x="34" y="34"/>
                </a:cxn>
                <a:cxn ang="0">
                  <a:pos x="30" y="38"/>
                </a:cxn>
                <a:cxn ang="0">
                  <a:pos x="26" y="42"/>
                </a:cxn>
                <a:cxn ang="0">
                  <a:pos x="21" y="46"/>
                </a:cxn>
                <a:cxn ang="0">
                  <a:pos x="17" y="50"/>
                </a:cxn>
                <a:cxn ang="0">
                  <a:pos x="13" y="50"/>
                </a:cxn>
                <a:cxn ang="0">
                  <a:pos x="9" y="55"/>
                </a:cxn>
                <a:cxn ang="0">
                  <a:pos x="4" y="59"/>
                </a:cxn>
                <a:cxn ang="0">
                  <a:pos x="4" y="63"/>
                </a:cxn>
                <a:cxn ang="0">
                  <a:pos x="0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0" y="84"/>
                </a:cxn>
                <a:cxn ang="0">
                  <a:pos x="4" y="93"/>
                </a:cxn>
                <a:cxn ang="0">
                  <a:pos x="4" y="97"/>
                </a:cxn>
                <a:cxn ang="0">
                  <a:pos x="9" y="106"/>
                </a:cxn>
                <a:cxn ang="0">
                  <a:pos x="17" y="110"/>
                </a:cxn>
                <a:cxn ang="0">
                  <a:pos x="21" y="114"/>
                </a:cxn>
                <a:cxn ang="0">
                  <a:pos x="30" y="123"/>
                </a:cxn>
                <a:cxn ang="0">
                  <a:pos x="38" y="127"/>
                </a:cxn>
                <a:cxn ang="0">
                  <a:pos x="47" y="131"/>
                </a:cxn>
                <a:cxn ang="0">
                  <a:pos x="59" y="135"/>
                </a:cxn>
                <a:cxn ang="0">
                  <a:pos x="72" y="140"/>
                </a:cxn>
                <a:cxn ang="0">
                  <a:pos x="85" y="144"/>
                </a:cxn>
                <a:cxn ang="0">
                  <a:pos x="98" y="144"/>
                </a:cxn>
                <a:cxn ang="0">
                  <a:pos x="110" y="148"/>
                </a:cxn>
                <a:cxn ang="0">
                  <a:pos x="127" y="152"/>
                </a:cxn>
                <a:cxn ang="0">
                  <a:pos x="144" y="152"/>
                </a:cxn>
                <a:cxn ang="0">
                  <a:pos x="191" y="76"/>
                </a:cxn>
              </a:cxnLst>
              <a:rect l="0" t="0" r="r" b="b"/>
              <a:pathLst>
                <a:path w="199" h="152">
                  <a:moveTo>
                    <a:pt x="191" y="76"/>
                  </a:moveTo>
                  <a:lnTo>
                    <a:pt x="199" y="0"/>
                  </a:lnTo>
                  <a:lnTo>
                    <a:pt x="199" y="0"/>
                  </a:lnTo>
                  <a:lnTo>
                    <a:pt x="191" y="0"/>
                  </a:lnTo>
                  <a:lnTo>
                    <a:pt x="182" y="4"/>
                  </a:lnTo>
                  <a:lnTo>
                    <a:pt x="170" y="4"/>
                  </a:lnTo>
                  <a:lnTo>
                    <a:pt x="161" y="4"/>
                  </a:lnTo>
                  <a:lnTo>
                    <a:pt x="153" y="4"/>
                  </a:lnTo>
                  <a:lnTo>
                    <a:pt x="140" y="4"/>
                  </a:lnTo>
                  <a:lnTo>
                    <a:pt x="131" y="8"/>
                  </a:lnTo>
                  <a:lnTo>
                    <a:pt x="123" y="8"/>
                  </a:lnTo>
                  <a:lnTo>
                    <a:pt x="115" y="8"/>
                  </a:lnTo>
                  <a:lnTo>
                    <a:pt x="106" y="12"/>
                  </a:lnTo>
                  <a:lnTo>
                    <a:pt x="98" y="12"/>
                  </a:lnTo>
                  <a:lnTo>
                    <a:pt x="89" y="17"/>
                  </a:lnTo>
                  <a:lnTo>
                    <a:pt x="81" y="17"/>
                  </a:lnTo>
                  <a:lnTo>
                    <a:pt x="72" y="21"/>
                  </a:lnTo>
                  <a:lnTo>
                    <a:pt x="68" y="21"/>
                  </a:lnTo>
                  <a:lnTo>
                    <a:pt x="59" y="25"/>
                  </a:lnTo>
                  <a:lnTo>
                    <a:pt x="51" y="25"/>
                  </a:lnTo>
                  <a:lnTo>
                    <a:pt x="47" y="29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0" y="38"/>
                  </a:lnTo>
                  <a:lnTo>
                    <a:pt x="26" y="42"/>
                  </a:lnTo>
                  <a:lnTo>
                    <a:pt x="21" y="46"/>
                  </a:lnTo>
                  <a:lnTo>
                    <a:pt x="17" y="50"/>
                  </a:lnTo>
                  <a:lnTo>
                    <a:pt x="13" y="50"/>
                  </a:lnTo>
                  <a:lnTo>
                    <a:pt x="9" y="55"/>
                  </a:lnTo>
                  <a:lnTo>
                    <a:pt x="4" y="59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4"/>
                  </a:lnTo>
                  <a:lnTo>
                    <a:pt x="4" y="93"/>
                  </a:lnTo>
                  <a:lnTo>
                    <a:pt x="4" y="97"/>
                  </a:lnTo>
                  <a:lnTo>
                    <a:pt x="9" y="106"/>
                  </a:lnTo>
                  <a:lnTo>
                    <a:pt x="17" y="110"/>
                  </a:lnTo>
                  <a:lnTo>
                    <a:pt x="21" y="114"/>
                  </a:lnTo>
                  <a:lnTo>
                    <a:pt x="30" y="123"/>
                  </a:lnTo>
                  <a:lnTo>
                    <a:pt x="38" y="127"/>
                  </a:lnTo>
                  <a:lnTo>
                    <a:pt x="47" y="131"/>
                  </a:lnTo>
                  <a:lnTo>
                    <a:pt x="59" y="135"/>
                  </a:lnTo>
                  <a:lnTo>
                    <a:pt x="72" y="140"/>
                  </a:lnTo>
                  <a:lnTo>
                    <a:pt x="85" y="144"/>
                  </a:lnTo>
                  <a:lnTo>
                    <a:pt x="98" y="144"/>
                  </a:lnTo>
                  <a:lnTo>
                    <a:pt x="110" y="148"/>
                  </a:lnTo>
                  <a:lnTo>
                    <a:pt x="127" y="152"/>
                  </a:lnTo>
                  <a:lnTo>
                    <a:pt x="144" y="152"/>
                  </a:lnTo>
                  <a:lnTo>
                    <a:pt x="191" y="7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3" name="Freeform 17"/>
            <p:cNvSpPr>
              <a:spLocks/>
            </p:cNvSpPr>
            <p:nvPr/>
          </p:nvSpPr>
          <p:spPr bwMode="auto">
            <a:xfrm>
              <a:off x="1366" y="2893"/>
              <a:ext cx="144" cy="148"/>
            </a:xfrm>
            <a:custGeom>
              <a:avLst/>
              <a:gdLst/>
              <a:ahLst/>
              <a:cxnLst>
                <a:cxn ang="0">
                  <a:pos x="144" y="148"/>
                </a:cxn>
                <a:cxn ang="0">
                  <a:pos x="131" y="148"/>
                </a:cxn>
                <a:cxn ang="0">
                  <a:pos x="114" y="144"/>
                </a:cxn>
                <a:cxn ang="0">
                  <a:pos x="102" y="144"/>
                </a:cxn>
                <a:cxn ang="0">
                  <a:pos x="89" y="140"/>
                </a:cxn>
                <a:cxn ang="0">
                  <a:pos x="76" y="135"/>
                </a:cxn>
                <a:cxn ang="0">
                  <a:pos x="63" y="131"/>
                </a:cxn>
                <a:cxn ang="0">
                  <a:pos x="51" y="127"/>
                </a:cxn>
                <a:cxn ang="0">
                  <a:pos x="42" y="123"/>
                </a:cxn>
                <a:cxn ang="0">
                  <a:pos x="34" y="119"/>
                </a:cxn>
                <a:cxn ang="0">
                  <a:pos x="25" y="110"/>
                </a:cxn>
                <a:cxn ang="0">
                  <a:pos x="17" y="106"/>
                </a:cxn>
                <a:cxn ang="0">
                  <a:pos x="13" y="102"/>
                </a:cxn>
                <a:cxn ang="0">
                  <a:pos x="8" y="93"/>
                </a:cxn>
                <a:cxn ang="0">
                  <a:pos x="4" y="89"/>
                </a:cxn>
                <a:cxn ang="0">
                  <a:pos x="0" y="80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8" y="13"/>
                </a:cxn>
                <a:cxn ang="0">
                  <a:pos x="17" y="17"/>
                </a:cxn>
                <a:cxn ang="0">
                  <a:pos x="21" y="21"/>
                </a:cxn>
                <a:cxn ang="0">
                  <a:pos x="30" y="25"/>
                </a:cxn>
                <a:cxn ang="0">
                  <a:pos x="38" y="30"/>
                </a:cxn>
                <a:cxn ang="0">
                  <a:pos x="47" y="34"/>
                </a:cxn>
                <a:cxn ang="0">
                  <a:pos x="55" y="38"/>
                </a:cxn>
                <a:cxn ang="0">
                  <a:pos x="68" y="42"/>
                </a:cxn>
                <a:cxn ang="0">
                  <a:pos x="76" y="46"/>
                </a:cxn>
                <a:cxn ang="0">
                  <a:pos x="89" y="51"/>
                </a:cxn>
                <a:cxn ang="0">
                  <a:pos x="102" y="55"/>
                </a:cxn>
                <a:cxn ang="0">
                  <a:pos x="114" y="59"/>
                </a:cxn>
                <a:cxn ang="0">
                  <a:pos x="131" y="59"/>
                </a:cxn>
                <a:cxn ang="0">
                  <a:pos x="144" y="63"/>
                </a:cxn>
                <a:cxn ang="0">
                  <a:pos x="144" y="148"/>
                </a:cxn>
              </a:cxnLst>
              <a:rect l="0" t="0" r="r" b="b"/>
              <a:pathLst>
                <a:path w="144" h="148">
                  <a:moveTo>
                    <a:pt x="144" y="148"/>
                  </a:moveTo>
                  <a:lnTo>
                    <a:pt x="131" y="148"/>
                  </a:lnTo>
                  <a:lnTo>
                    <a:pt x="114" y="144"/>
                  </a:lnTo>
                  <a:lnTo>
                    <a:pt x="102" y="144"/>
                  </a:lnTo>
                  <a:lnTo>
                    <a:pt x="89" y="140"/>
                  </a:lnTo>
                  <a:lnTo>
                    <a:pt x="76" y="135"/>
                  </a:lnTo>
                  <a:lnTo>
                    <a:pt x="63" y="131"/>
                  </a:lnTo>
                  <a:lnTo>
                    <a:pt x="51" y="127"/>
                  </a:lnTo>
                  <a:lnTo>
                    <a:pt x="42" y="123"/>
                  </a:lnTo>
                  <a:lnTo>
                    <a:pt x="34" y="119"/>
                  </a:lnTo>
                  <a:lnTo>
                    <a:pt x="25" y="110"/>
                  </a:lnTo>
                  <a:lnTo>
                    <a:pt x="17" y="106"/>
                  </a:lnTo>
                  <a:lnTo>
                    <a:pt x="13" y="102"/>
                  </a:lnTo>
                  <a:lnTo>
                    <a:pt x="8" y="93"/>
                  </a:lnTo>
                  <a:lnTo>
                    <a:pt x="4" y="89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8" y="13"/>
                  </a:lnTo>
                  <a:lnTo>
                    <a:pt x="17" y="17"/>
                  </a:lnTo>
                  <a:lnTo>
                    <a:pt x="21" y="21"/>
                  </a:lnTo>
                  <a:lnTo>
                    <a:pt x="30" y="25"/>
                  </a:lnTo>
                  <a:lnTo>
                    <a:pt x="38" y="30"/>
                  </a:lnTo>
                  <a:lnTo>
                    <a:pt x="47" y="34"/>
                  </a:lnTo>
                  <a:lnTo>
                    <a:pt x="55" y="38"/>
                  </a:lnTo>
                  <a:lnTo>
                    <a:pt x="68" y="42"/>
                  </a:lnTo>
                  <a:lnTo>
                    <a:pt x="76" y="46"/>
                  </a:lnTo>
                  <a:lnTo>
                    <a:pt x="89" y="51"/>
                  </a:lnTo>
                  <a:lnTo>
                    <a:pt x="102" y="55"/>
                  </a:lnTo>
                  <a:lnTo>
                    <a:pt x="114" y="59"/>
                  </a:lnTo>
                  <a:lnTo>
                    <a:pt x="131" y="59"/>
                  </a:lnTo>
                  <a:lnTo>
                    <a:pt x="144" y="63"/>
                  </a:lnTo>
                  <a:lnTo>
                    <a:pt x="144" y="148"/>
                  </a:lnTo>
                  <a:close/>
                </a:path>
              </a:pathLst>
            </a:custGeom>
            <a:solidFill>
              <a:srgbClr val="D8D1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4" name="Freeform 18"/>
            <p:cNvSpPr>
              <a:spLocks/>
            </p:cNvSpPr>
            <p:nvPr/>
          </p:nvSpPr>
          <p:spPr bwMode="auto">
            <a:xfrm>
              <a:off x="1366" y="2893"/>
              <a:ext cx="144" cy="148"/>
            </a:xfrm>
            <a:custGeom>
              <a:avLst/>
              <a:gdLst/>
              <a:ahLst/>
              <a:cxnLst>
                <a:cxn ang="0">
                  <a:pos x="144" y="148"/>
                </a:cxn>
                <a:cxn ang="0">
                  <a:pos x="144" y="148"/>
                </a:cxn>
                <a:cxn ang="0">
                  <a:pos x="131" y="148"/>
                </a:cxn>
                <a:cxn ang="0">
                  <a:pos x="114" y="144"/>
                </a:cxn>
                <a:cxn ang="0">
                  <a:pos x="102" y="144"/>
                </a:cxn>
                <a:cxn ang="0">
                  <a:pos x="89" y="140"/>
                </a:cxn>
                <a:cxn ang="0">
                  <a:pos x="76" y="135"/>
                </a:cxn>
                <a:cxn ang="0">
                  <a:pos x="63" y="131"/>
                </a:cxn>
                <a:cxn ang="0">
                  <a:pos x="51" y="127"/>
                </a:cxn>
                <a:cxn ang="0">
                  <a:pos x="42" y="123"/>
                </a:cxn>
                <a:cxn ang="0">
                  <a:pos x="34" y="119"/>
                </a:cxn>
                <a:cxn ang="0">
                  <a:pos x="25" y="110"/>
                </a:cxn>
                <a:cxn ang="0">
                  <a:pos x="17" y="106"/>
                </a:cxn>
                <a:cxn ang="0">
                  <a:pos x="13" y="102"/>
                </a:cxn>
                <a:cxn ang="0">
                  <a:pos x="8" y="93"/>
                </a:cxn>
                <a:cxn ang="0">
                  <a:pos x="4" y="89"/>
                </a:cxn>
                <a:cxn ang="0">
                  <a:pos x="0" y="80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8" y="13"/>
                </a:cxn>
                <a:cxn ang="0">
                  <a:pos x="17" y="17"/>
                </a:cxn>
                <a:cxn ang="0">
                  <a:pos x="21" y="21"/>
                </a:cxn>
                <a:cxn ang="0">
                  <a:pos x="30" y="25"/>
                </a:cxn>
                <a:cxn ang="0">
                  <a:pos x="38" y="30"/>
                </a:cxn>
                <a:cxn ang="0">
                  <a:pos x="47" y="34"/>
                </a:cxn>
                <a:cxn ang="0">
                  <a:pos x="55" y="38"/>
                </a:cxn>
                <a:cxn ang="0">
                  <a:pos x="68" y="42"/>
                </a:cxn>
                <a:cxn ang="0">
                  <a:pos x="76" y="46"/>
                </a:cxn>
                <a:cxn ang="0">
                  <a:pos x="89" y="51"/>
                </a:cxn>
                <a:cxn ang="0">
                  <a:pos x="102" y="55"/>
                </a:cxn>
                <a:cxn ang="0">
                  <a:pos x="114" y="59"/>
                </a:cxn>
                <a:cxn ang="0">
                  <a:pos x="131" y="59"/>
                </a:cxn>
                <a:cxn ang="0">
                  <a:pos x="144" y="63"/>
                </a:cxn>
                <a:cxn ang="0">
                  <a:pos x="144" y="148"/>
                </a:cxn>
              </a:cxnLst>
              <a:rect l="0" t="0" r="r" b="b"/>
              <a:pathLst>
                <a:path w="144" h="148">
                  <a:moveTo>
                    <a:pt x="144" y="148"/>
                  </a:moveTo>
                  <a:lnTo>
                    <a:pt x="144" y="148"/>
                  </a:lnTo>
                  <a:lnTo>
                    <a:pt x="131" y="148"/>
                  </a:lnTo>
                  <a:lnTo>
                    <a:pt x="114" y="144"/>
                  </a:lnTo>
                  <a:lnTo>
                    <a:pt x="102" y="144"/>
                  </a:lnTo>
                  <a:lnTo>
                    <a:pt x="89" y="140"/>
                  </a:lnTo>
                  <a:lnTo>
                    <a:pt x="76" y="135"/>
                  </a:lnTo>
                  <a:lnTo>
                    <a:pt x="63" y="131"/>
                  </a:lnTo>
                  <a:lnTo>
                    <a:pt x="51" y="127"/>
                  </a:lnTo>
                  <a:lnTo>
                    <a:pt x="42" y="123"/>
                  </a:lnTo>
                  <a:lnTo>
                    <a:pt x="34" y="119"/>
                  </a:lnTo>
                  <a:lnTo>
                    <a:pt x="25" y="110"/>
                  </a:lnTo>
                  <a:lnTo>
                    <a:pt x="17" y="106"/>
                  </a:lnTo>
                  <a:lnTo>
                    <a:pt x="13" y="102"/>
                  </a:lnTo>
                  <a:lnTo>
                    <a:pt x="8" y="93"/>
                  </a:lnTo>
                  <a:lnTo>
                    <a:pt x="4" y="89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8" y="13"/>
                  </a:lnTo>
                  <a:lnTo>
                    <a:pt x="17" y="17"/>
                  </a:lnTo>
                  <a:lnTo>
                    <a:pt x="21" y="21"/>
                  </a:lnTo>
                  <a:lnTo>
                    <a:pt x="30" y="25"/>
                  </a:lnTo>
                  <a:lnTo>
                    <a:pt x="38" y="30"/>
                  </a:lnTo>
                  <a:lnTo>
                    <a:pt x="47" y="34"/>
                  </a:lnTo>
                  <a:lnTo>
                    <a:pt x="55" y="38"/>
                  </a:lnTo>
                  <a:lnTo>
                    <a:pt x="68" y="42"/>
                  </a:lnTo>
                  <a:lnTo>
                    <a:pt x="76" y="46"/>
                  </a:lnTo>
                  <a:lnTo>
                    <a:pt x="89" y="51"/>
                  </a:lnTo>
                  <a:lnTo>
                    <a:pt x="102" y="55"/>
                  </a:lnTo>
                  <a:lnTo>
                    <a:pt x="114" y="59"/>
                  </a:lnTo>
                  <a:lnTo>
                    <a:pt x="131" y="59"/>
                  </a:lnTo>
                  <a:lnTo>
                    <a:pt x="144" y="63"/>
                  </a:lnTo>
                  <a:lnTo>
                    <a:pt x="144" y="14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5" name="Freeform 19"/>
            <p:cNvSpPr>
              <a:spLocks/>
            </p:cNvSpPr>
            <p:nvPr/>
          </p:nvSpPr>
          <p:spPr bwMode="auto">
            <a:xfrm>
              <a:off x="1523" y="2906"/>
              <a:ext cx="241" cy="139"/>
            </a:xfrm>
            <a:custGeom>
              <a:avLst/>
              <a:gdLst/>
              <a:ahLst/>
              <a:cxnLst>
                <a:cxn ang="0">
                  <a:pos x="4" y="135"/>
                </a:cxn>
                <a:cxn ang="0">
                  <a:pos x="8" y="139"/>
                </a:cxn>
                <a:cxn ang="0">
                  <a:pos x="12" y="139"/>
                </a:cxn>
                <a:cxn ang="0">
                  <a:pos x="17" y="139"/>
                </a:cxn>
                <a:cxn ang="0">
                  <a:pos x="25" y="139"/>
                </a:cxn>
                <a:cxn ang="0">
                  <a:pos x="29" y="139"/>
                </a:cxn>
                <a:cxn ang="0">
                  <a:pos x="38" y="139"/>
                </a:cxn>
                <a:cxn ang="0">
                  <a:pos x="46" y="139"/>
                </a:cxn>
                <a:cxn ang="0">
                  <a:pos x="55" y="139"/>
                </a:cxn>
                <a:cxn ang="0">
                  <a:pos x="72" y="139"/>
                </a:cxn>
                <a:cxn ang="0">
                  <a:pos x="84" y="139"/>
                </a:cxn>
                <a:cxn ang="0">
                  <a:pos x="97" y="135"/>
                </a:cxn>
                <a:cxn ang="0">
                  <a:pos x="110" y="135"/>
                </a:cxn>
                <a:cxn ang="0">
                  <a:pos x="127" y="135"/>
                </a:cxn>
                <a:cxn ang="0">
                  <a:pos x="139" y="131"/>
                </a:cxn>
                <a:cxn ang="0">
                  <a:pos x="152" y="127"/>
                </a:cxn>
                <a:cxn ang="0">
                  <a:pos x="165" y="127"/>
                </a:cxn>
                <a:cxn ang="0">
                  <a:pos x="173" y="122"/>
                </a:cxn>
                <a:cxn ang="0">
                  <a:pos x="186" y="118"/>
                </a:cxn>
                <a:cxn ang="0">
                  <a:pos x="199" y="114"/>
                </a:cxn>
                <a:cxn ang="0">
                  <a:pos x="207" y="110"/>
                </a:cxn>
                <a:cxn ang="0">
                  <a:pos x="220" y="101"/>
                </a:cxn>
                <a:cxn ang="0">
                  <a:pos x="228" y="97"/>
                </a:cxn>
                <a:cxn ang="0">
                  <a:pos x="237" y="89"/>
                </a:cxn>
                <a:cxn ang="0">
                  <a:pos x="241" y="0"/>
                </a:cxn>
                <a:cxn ang="0">
                  <a:pos x="233" y="4"/>
                </a:cxn>
                <a:cxn ang="0">
                  <a:pos x="224" y="12"/>
                </a:cxn>
                <a:cxn ang="0">
                  <a:pos x="211" y="17"/>
                </a:cxn>
                <a:cxn ang="0">
                  <a:pos x="203" y="25"/>
                </a:cxn>
                <a:cxn ang="0">
                  <a:pos x="190" y="29"/>
                </a:cxn>
                <a:cxn ang="0">
                  <a:pos x="178" y="33"/>
                </a:cxn>
                <a:cxn ang="0">
                  <a:pos x="169" y="38"/>
                </a:cxn>
                <a:cxn ang="0">
                  <a:pos x="156" y="38"/>
                </a:cxn>
                <a:cxn ang="0">
                  <a:pos x="144" y="42"/>
                </a:cxn>
                <a:cxn ang="0">
                  <a:pos x="131" y="46"/>
                </a:cxn>
                <a:cxn ang="0">
                  <a:pos x="118" y="46"/>
                </a:cxn>
                <a:cxn ang="0">
                  <a:pos x="106" y="50"/>
                </a:cxn>
                <a:cxn ang="0">
                  <a:pos x="93" y="50"/>
                </a:cxn>
                <a:cxn ang="0">
                  <a:pos x="76" y="50"/>
                </a:cxn>
                <a:cxn ang="0">
                  <a:pos x="63" y="50"/>
                </a:cxn>
                <a:cxn ang="0">
                  <a:pos x="46" y="50"/>
                </a:cxn>
                <a:cxn ang="0">
                  <a:pos x="42" y="50"/>
                </a:cxn>
                <a:cxn ang="0">
                  <a:pos x="34" y="50"/>
                </a:cxn>
                <a:cxn ang="0">
                  <a:pos x="29" y="50"/>
                </a:cxn>
                <a:cxn ang="0">
                  <a:pos x="21" y="50"/>
                </a:cxn>
                <a:cxn ang="0">
                  <a:pos x="17" y="50"/>
                </a:cxn>
                <a:cxn ang="0">
                  <a:pos x="8" y="50"/>
                </a:cxn>
                <a:cxn ang="0">
                  <a:pos x="4" y="50"/>
                </a:cxn>
                <a:cxn ang="0">
                  <a:pos x="0" y="50"/>
                </a:cxn>
              </a:cxnLst>
              <a:rect l="0" t="0" r="r" b="b"/>
              <a:pathLst>
                <a:path w="241" h="139">
                  <a:moveTo>
                    <a:pt x="0" y="135"/>
                  </a:moveTo>
                  <a:lnTo>
                    <a:pt x="4" y="135"/>
                  </a:lnTo>
                  <a:lnTo>
                    <a:pt x="4" y="139"/>
                  </a:lnTo>
                  <a:lnTo>
                    <a:pt x="8" y="139"/>
                  </a:lnTo>
                  <a:lnTo>
                    <a:pt x="8" y="139"/>
                  </a:lnTo>
                  <a:lnTo>
                    <a:pt x="12" y="139"/>
                  </a:lnTo>
                  <a:lnTo>
                    <a:pt x="17" y="139"/>
                  </a:lnTo>
                  <a:lnTo>
                    <a:pt x="17" y="139"/>
                  </a:lnTo>
                  <a:lnTo>
                    <a:pt x="21" y="139"/>
                  </a:lnTo>
                  <a:lnTo>
                    <a:pt x="25" y="139"/>
                  </a:lnTo>
                  <a:lnTo>
                    <a:pt x="29" y="139"/>
                  </a:lnTo>
                  <a:lnTo>
                    <a:pt x="29" y="139"/>
                  </a:lnTo>
                  <a:lnTo>
                    <a:pt x="34" y="139"/>
                  </a:lnTo>
                  <a:lnTo>
                    <a:pt x="38" y="139"/>
                  </a:lnTo>
                  <a:lnTo>
                    <a:pt x="42" y="139"/>
                  </a:lnTo>
                  <a:lnTo>
                    <a:pt x="46" y="139"/>
                  </a:lnTo>
                  <a:lnTo>
                    <a:pt x="46" y="139"/>
                  </a:lnTo>
                  <a:lnTo>
                    <a:pt x="55" y="139"/>
                  </a:lnTo>
                  <a:lnTo>
                    <a:pt x="63" y="139"/>
                  </a:lnTo>
                  <a:lnTo>
                    <a:pt x="72" y="139"/>
                  </a:lnTo>
                  <a:lnTo>
                    <a:pt x="76" y="139"/>
                  </a:lnTo>
                  <a:lnTo>
                    <a:pt x="84" y="139"/>
                  </a:lnTo>
                  <a:lnTo>
                    <a:pt x="93" y="139"/>
                  </a:lnTo>
                  <a:lnTo>
                    <a:pt x="97" y="135"/>
                  </a:lnTo>
                  <a:lnTo>
                    <a:pt x="106" y="135"/>
                  </a:lnTo>
                  <a:lnTo>
                    <a:pt x="110" y="135"/>
                  </a:lnTo>
                  <a:lnTo>
                    <a:pt x="118" y="135"/>
                  </a:lnTo>
                  <a:lnTo>
                    <a:pt x="127" y="135"/>
                  </a:lnTo>
                  <a:lnTo>
                    <a:pt x="131" y="131"/>
                  </a:lnTo>
                  <a:lnTo>
                    <a:pt x="139" y="131"/>
                  </a:lnTo>
                  <a:lnTo>
                    <a:pt x="144" y="131"/>
                  </a:lnTo>
                  <a:lnTo>
                    <a:pt x="152" y="127"/>
                  </a:lnTo>
                  <a:lnTo>
                    <a:pt x="156" y="127"/>
                  </a:lnTo>
                  <a:lnTo>
                    <a:pt x="165" y="127"/>
                  </a:lnTo>
                  <a:lnTo>
                    <a:pt x="169" y="122"/>
                  </a:lnTo>
                  <a:lnTo>
                    <a:pt x="173" y="122"/>
                  </a:lnTo>
                  <a:lnTo>
                    <a:pt x="182" y="118"/>
                  </a:lnTo>
                  <a:lnTo>
                    <a:pt x="186" y="118"/>
                  </a:lnTo>
                  <a:lnTo>
                    <a:pt x="190" y="114"/>
                  </a:lnTo>
                  <a:lnTo>
                    <a:pt x="199" y="114"/>
                  </a:lnTo>
                  <a:lnTo>
                    <a:pt x="203" y="110"/>
                  </a:lnTo>
                  <a:lnTo>
                    <a:pt x="207" y="110"/>
                  </a:lnTo>
                  <a:lnTo>
                    <a:pt x="211" y="106"/>
                  </a:lnTo>
                  <a:lnTo>
                    <a:pt x="220" y="101"/>
                  </a:lnTo>
                  <a:lnTo>
                    <a:pt x="224" y="101"/>
                  </a:lnTo>
                  <a:lnTo>
                    <a:pt x="228" y="97"/>
                  </a:lnTo>
                  <a:lnTo>
                    <a:pt x="233" y="93"/>
                  </a:lnTo>
                  <a:lnTo>
                    <a:pt x="237" y="89"/>
                  </a:lnTo>
                  <a:lnTo>
                    <a:pt x="241" y="89"/>
                  </a:lnTo>
                  <a:lnTo>
                    <a:pt x="241" y="0"/>
                  </a:lnTo>
                  <a:lnTo>
                    <a:pt x="237" y="0"/>
                  </a:lnTo>
                  <a:lnTo>
                    <a:pt x="233" y="4"/>
                  </a:lnTo>
                  <a:lnTo>
                    <a:pt x="228" y="8"/>
                  </a:lnTo>
                  <a:lnTo>
                    <a:pt x="224" y="12"/>
                  </a:lnTo>
                  <a:lnTo>
                    <a:pt x="216" y="17"/>
                  </a:lnTo>
                  <a:lnTo>
                    <a:pt x="211" y="17"/>
                  </a:lnTo>
                  <a:lnTo>
                    <a:pt x="207" y="21"/>
                  </a:lnTo>
                  <a:lnTo>
                    <a:pt x="203" y="25"/>
                  </a:lnTo>
                  <a:lnTo>
                    <a:pt x="195" y="25"/>
                  </a:lnTo>
                  <a:lnTo>
                    <a:pt x="190" y="29"/>
                  </a:lnTo>
                  <a:lnTo>
                    <a:pt x="186" y="29"/>
                  </a:lnTo>
                  <a:lnTo>
                    <a:pt x="178" y="33"/>
                  </a:lnTo>
                  <a:lnTo>
                    <a:pt x="173" y="33"/>
                  </a:lnTo>
                  <a:lnTo>
                    <a:pt x="169" y="38"/>
                  </a:lnTo>
                  <a:lnTo>
                    <a:pt x="161" y="38"/>
                  </a:lnTo>
                  <a:lnTo>
                    <a:pt x="156" y="38"/>
                  </a:lnTo>
                  <a:lnTo>
                    <a:pt x="148" y="42"/>
                  </a:lnTo>
                  <a:lnTo>
                    <a:pt x="144" y="42"/>
                  </a:lnTo>
                  <a:lnTo>
                    <a:pt x="135" y="42"/>
                  </a:lnTo>
                  <a:lnTo>
                    <a:pt x="131" y="46"/>
                  </a:lnTo>
                  <a:lnTo>
                    <a:pt x="123" y="46"/>
                  </a:lnTo>
                  <a:lnTo>
                    <a:pt x="118" y="46"/>
                  </a:lnTo>
                  <a:lnTo>
                    <a:pt x="110" y="46"/>
                  </a:lnTo>
                  <a:lnTo>
                    <a:pt x="106" y="50"/>
                  </a:lnTo>
                  <a:lnTo>
                    <a:pt x="97" y="50"/>
                  </a:lnTo>
                  <a:lnTo>
                    <a:pt x="93" y="50"/>
                  </a:lnTo>
                  <a:lnTo>
                    <a:pt x="84" y="50"/>
                  </a:lnTo>
                  <a:lnTo>
                    <a:pt x="76" y="50"/>
                  </a:lnTo>
                  <a:lnTo>
                    <a:pt x="72" y="50"/>
                  </a:lnTo>
                  <a:lnTo>
                    <a:pt x="63" y="50"/>
                  </a:lnTo>
                  <a:lnTo>
                    <a:pt x="55" y="50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2" y="50"/>
                  </a:lnTo>
                  <a:lnTo>
                    <a:pt x="38" y="50"/>
                  </a:lnTo>
                  <a:lnTo>
                    <a:pt x="34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1" y="50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49D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6" name="Freeform 20"/>
            <p:cNvSpPr>
              <a:spLocks/>
            </p:cNvSpPr>
            <p:nvPr/>
          </p:nvSpPr>
          <p:spPr bwMode="auto">
            <a:xfrm>
              <a:off x="1620" y="2842"/>
              <a:ext cx="140" cy="38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38"/>
                </a:cxn>
                <a:cxn ang="0">
                  <a:pos x="0" y="21"/>
                </a:cxn>
                <a:cxn ang="0">
                  <a:pos x="140" y="0"/>
                </a:cxn>
              </a:cxnLst>
              <a:rect l="0" t="0" r="r" b="b"/>
              <a:pathLst>
                <a:path w="140" h="38">
                  <a:moveTo>
                    <a:pt x="140" y="0"/>
                  </a:moveTo>
                  <a:lnTo>
                    <a:pt x="140" y="38"/>
                  </a:lnTo>
                  <a:lnTo>
                    <a:pt x="0" y="2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89D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7" name="Freeform 21"/>
            <p:cNvSpPr>
              <a:spLocks/>
            </p:cNvSpPr>
            <p:nvPr/>
          </p:nvSpPr>
          <p:spPr bwMode="auto">
            <a:xfrm>
              <a:off x="1620" y="2842"/>
              <a:ext cx="140" cy="38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40" y="38"/>
                </a:cxn>
                <a:cxn ang="0">
                  <a:pos x="0" y="21"/>
                </a:cxn>
                <a:cxn ang="0">
                  <a:pos x="140" y="0"/>
                </a:cxn>
              </a:cxnLst>
              <a:rect l="0" t="0" r="r" b="b"/>
              <a:pathLst>
                <a:path w="140" h="38">
                  <a:moveTo>
                    <a:pt x="140" y="0"/>
                  </a:moveTo>
                  <a:lnTo>
                    <a:pt x="140" y="38"/>
                  </a:lnTo>
                  <a:lnTo>
                    <a:pt x="0" y="21"/>
                  </a:lnTo>
                  <a:lnTo>
                    <a:pt x="1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8" name="Freeform 22"/>
            <p:cNvSpPr>
              <a:spLocks/>
            </p:cNvSpPr>
            <p:nvPr/>
          </p:nvSpPr>
          <p:spPr bwMode="auto">
            <a:xfrm>
              <a:off x="1569" y="2787"/>
              <a:ext cx="34" cy="7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2"/>
                </a:cxn>
                <a:cxn ang="0">
                  <a:pos x="13" y="0"/>
                </a:cxn>
              </a:cxnLst>
              <a:rect l="0" t="0" r="r" b="b"/>
              <a:pathLst>
                <a:path w="34" h="72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3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79" name="Freeform 23"/>
            <p:cNvSpPr>
              <a:spLocks/>
            </p:cNvSpPr>
            <p:nvPr/>
          </p:nvSpPr>
          <p:spPr bwMode="auto">
            <a:xfrm>
              <a:off x="1569" y="2787"/>
              <a:ext cx="34" cy="7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0" y="72"/>
                </a:cxn>
                <a:cxn ang="0">
                  <a:pos x="13" y="0"/>
                </a:cxn>
              </a:cxnLst>
              <a:rect l="0" t="0" r="r" b="b"/>
              <a:pathLst>
                <a:path w="34" h="72">
                  <a:moveTo>
                    <a:pt x="13" y="0"/>
                  </a:move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0" y="72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0" name="Freeform 24"/>
            <p:cNvSpPr>
              <a:spLocks/>
            </p:cNvSpPr>
            <p:nvPr/>
          </p:nvSpPr>
          <p:spPr bwMode="auto">
            <a:xfrm>
              <a:off x="1370" y="2842"/>
              <a:ext cx="148" cy="55"/>
            </a:xfrm>
            <a:custGeom>
              <a:avLst/>
              <a:gdLst/>
              <a:ahLst/>
              <a:cxnLst>
                <a:cxn ang="0">
                  <a:pos x="148" y="30"/>
                </a:cxn>
                <a:cxn ang="0">
                  <a:pos x="148" y="30"/>
                </a:cxn>
                <a:cxn ang="0">
                  <a:pos x="148" y="30"/>
                </a:cxn>
                <a:cxn ang="0">
                  <a:pos x="144" y="30"/>
                </a:cxn>
                <a:cxn ang="0">
                  <a:pos x="144" y="30"/>
                </a:cxn>
                <a:cxn ang="0">
                  <a:pos x="140" y="30"/>
                </a:cxn>
                <a:cxn ang="0">
                  <a:pos x="136" y="30"/>
                </a:cxn>
                <a:cxn ang="0">
                  <a:pos x="131" y="30"/>
                </a:cxn>
                <a:cxn ang="0">
                  <a:pos x="127" y="25"/>
                </a:cxn>
                <a:cxn ang="0">
                  <a:pos x="123" y="25"/>
                </a:cxn>
                <a:cxn ang="0">
                  <a:pos x="119" y="25"/>
                </a:cxn>
                <a:cxn ang="0">
                  <a:pos x="119" y="25"/>
                </a:cxn>
                <a:cxn ang="0">
                  <a:pos x="115" y="25"/>
                </a:cxn>
                <a:cxn ang="0">
                  <a:pos x="110" y="25"/>
                </a:cxn>
                <a:cxn ang="0">
                  <a:pos x="106" y="25"/>
                </a:cxn>
                <a:cxn ang="0">
                  <a:pos x="102" y="25"/>
                </a:cxn>
                <a:cxn ang="0">
                  <a:pos x="102" y="25"/>
                </a:cxn>
                <a:cxn ang="0">
                  <a:pos x="98" y="25"/>
                </a:cxn>
                <a:cxn ang="0">
                  <a:pos x="98" y="25"/>
                </a:cxn>
                <a:cxn ang="0">
                  <a:pos x="93" y="25"/>
                </a:cxn>
                <a:cxn ang="0">
                  <a:pos x="93" y="25"/>
                </a:cxn>
                <a:cxn ang="0">
                  <a:pos x="93" y="21"/>
                </a:cxn>
                <a:cxn ang="0">
                  <a:pos x="93" y="21"/>
                </a:cxn>
                <a:cxn ang="0">
                  <a:pos x="89" y="21"/>
                </a:cxn>
                <a:cxn ang="0">
                  <a:pos x="89" y="21"/>
                </a:cxn>
                <a:cxn ang="0">
                  <a:pos x="85" y="17"/>
                </a:cxn>
                <a:cxn ang="0">
                  <a:pos x="85" y="17"/>
                </a:cxn>
                <a:cxn ang="0">
                  <a:pos x="85" y="17"/>
                </a:cxn>
                <a:cxn ang="0">
                  <a:pos x="81" y="17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6" y="13"/>
                </a:cxn>
                <a:cxn ang="0">
                  <a:pos x="76" y="13"/>
                </a:cxn>
                <a:cxn ang="0">
                  <a:pos x="51" y="8"/>
                </a:cxn>
                <a:cxn ang="0">
                  <a:pos x="30" y="4"/>
                </a:cxn>
                <a:cxn ang="0">
                  <a:pos x="4" y="0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30"/>
                </a:cxn>
                <a:cxn ang="0">
                  <a:pos x="4" y="34"/>
                </a:cxn>
                <a:cxn ang="0">
                  <a:pos x="4" y="42"/>
                </a:cxn>
                <a:cxn ang="0">
                  <a:pos x="9" y="47"/>
                </a:cxn>
                <a:cxn ang="0">
                  <a:pos x="13" y="51"/>
                </a:cxn>
                <a:cxn ang="0">
                  <a:pos x="17" y="51"/>
                </a:cxn>
                <a:cxn ang="0">
                  <a:pos x="17" y="51"/>
                </a:cxn>
                <a:cxn ang="0">
                  <a:pos x="21" y="55"/>
                </a:cxn>
                <a:cxn ang="0">
                  <a:pos x="76" y="47"/>
                </a:cxn>
                <a:cxn ang="0">
                  <a:pos x="85" y="34"/>
                </a:cxn>
                <a:cxn ang="0">
                  <a:pos x="115" y="34"/>
                </a:cxn>
                <a:cxn ang="0">
                  <a:pos x="119" y="34"/>
                </a:cxn>
                <a:cxn ang="0">
                  <a:pos x="148" y="30"/>
                </a:cxn>
              </a:cxnLst>
              <a:rect l="0" t="0" r="r" b="b"/>
              <a:pathLst>
                <a:path w="148" h="55">
                  <a:moveTo>
                    <a:pt x="148" y="30"/>
                  </a:moveTo>
                  <a:lnTo>
                    <a:pt x="148" y="30"/>
                  </a:lnTo>
                  <a:lnTo>
                    <a:pt x="148" y="30"/>
                  </a:lnTo>
                  <a:lnTo>
                    <a:pt x="144" y="30"/>
                  </a:lnTo>
                  <a:lnTo>
                    <a:pt x="144" y="30"/>
                  </a:lnTo>
                  <a:lnTo>
                    <a:pt x="140" y="30"/>
                  </a:lnTo>
                  <a:lnTo>
                    <a:pt x="136" y="30"/>
                  </a:lnTo>
                  <a:lnTo>
                    <a:pt x="131" y="30"/>
                  </a:lnTo>
                  <a:lnTo>
                    <a:pt x="127" y="25"/>
                  </a:lnTo>
                  <a:lnTo>
                    <a:pt x="123" y="25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5" y="25"/>
                  </a:lnTo>
                  <a:lnTo>
                    <a:pt x="110" y="25"/>
                  </a:lnTo>
                  <a:lnTo>
                    <a:pt x="106" y="25"/>
                  </a:lnTo>
                  <a:lnTo>
                    <a:pt x="102" y="25"/>
                  </a:lnTo>
                  <a:lnTo>
                    <a:pt x="102" y="25"/>
                  </a:lnTo>
                  <a:lnTo>
                    <a:pt x="98" y="25"/>
                  </a:lnTo>
                  <a:lnTo>
                    <a:pt x="98" y="25"/>
                  </a:lnTo>
                  <a:lnTo>
                    <a:pt x="93" y="25"/>
                  </a:lnTo>
                  <a:lnTo>
                    <a:pt x="93" y="25"/>
                  </a:lnTo>
                  <a:lnTo>
                    <a:pt x="93" y="21"/>
                  </a:lnTo>
                  <a:lnTo>
                    <a:pt x="93" y="21"/>
                  </a:lnTo>
                  <a:lnTo>
                    <a:pt x="89" y="21"/>
                  </a:lnTo>
                  <a:lnTo>
                    <a:pt x="89" y="21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1" y="17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51" y="8"/>
                  </a:lnTo>
                  <a:lnTo>
                    <a:pt x="3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4" y="34"/>
                  </a:lnTo>
                  <a:lnTo>
                    <a:pt x="4" y="42"/>
                  </a:lnTo>
                  <a:lnTo>
                    <a:pt x="9" y="47"/>
                  </a:lnTo>
                  <a:lnTo>
                    <a:pt x="13" y="51"/>
                  </a:lnTo>
                  <a:lnTo>
                    <a:pt x="17" y="51"/>
                  </a:lnTo>
                  <a:lnTo>
                    <a:pt x="17" y="51"/>
                  </a:lnTo>
                  <a:lnTo>
                    <a:pt x="21" y="55"/>
                  </a:lnTo>
                  <a:lnTo>
                    <a:pt x="76" y="47"/>
                  </a:lnTo>
                  <a:lnTo>
                    <a:pt x="85" y="34"/>
                  </a:lnTo>
                  <a:lnTo>
                    <a:pt x="115" y="34"/>
                  </a:lnTo>
                  <a:lnTo>
                    <a:pt x="119" y="34"/>
                  </a:lnTo>
                  <a:lnTo>
                    <a:pt x="148" y="30"/>
                  </a:lnTo>
                  <a:close/>
                </a:path>
              </a:pathLst>
            </a:custGeom>
            <a:solidFill>
              <a:srgbClr val="9E8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1" name="Freeform 25"/>
            <p:cNvSpPr>
              <a:spLocks/>
            </p:cNvSpPr>
            <p:nvPr/>
          </p:nvSpPr>
          <p:spPr bwMode="auto">
            <a:xfrm>
              <a:off x="1362" y="2558"/>
              <a:ext cx="237" cy="237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42" y="0"/>
                </a:cxn>
                <a:cxn ang="0">
                  <a:pos x="224" y="123"/>
                </a:cxn>
                <a:cxn ang="0">
                  <a:pos x="224" y="123"/>
                </a:cxn>
                <a:cxn ang="0">
                  <a:pos x="224" y="123"/>
                </a:cxn>
                <a:cxn ang="0">
                  <a:pos x="224" y="123"/>
                </a:cxn>
                <a:cxn ang="0">
                  <a:pos x="228" y="123"/>
                </a:cxn>
                <a:cxn ang="0">
                  <a:pos x="228" y="127"/>
                </a:cxn>
                <a:cxn ang="0">
                  <a:pos x="233" y="127"/>
                </a:cxn>
                <a:cxn ang="0">
                  <a:pos x="233" y="131"/>
                </a:cxn>
                <a:cxn ang="0">
                  <a:pos x="233" y="136"/>
                </a:cxn>
                <a:cxn ang="0">
                  <a:pos x="237" y="144"/>
                </a:cxn>
                <a:cxn ang="0">
                  <a:pos x="237" y="153"/>
                </a:cxn>
                <a:cxn ang="0">
                  <a:pos x="233" y="157"/>
                </a:cxn>
                <a:cxn ang="0">
                  <a:pos x="233" y="157"/>
                </a:cxn>
                <a:cxn ang="0">
                  <a:pos x="169" y="225"/>
                </a:cxn>
                <a:cxn ang="0">
                  <a:pos x="169" y="225"/>
                </a:cxn>
                <a:cxn ang="0">
                  <a:pos x="169" y="225"/>
                </a:cxn>
                <a:cxn ang="0">
                  <a:pos x="169" y="229"/>
                </a:cxn>
                <a:cxn ang="0">
                  <a:pos x="165" y="229"/>
                </a:cxn>
                <a:cxn ang="0">
                  <a:pos x="165" y="229"/>
                </a:cxn>
                <a:cxn ang="0">
                  <a:pos x="161" y="229"/>
                </a:cxn>
                <a:cxn ang="0">
                  <a:pos x="161" y="233"/>
                </a:cxn>
                <a:cxn ang="0">
                  <a:pos x="156" y="233"/>
                </a:cxn>
                <a:cxn ang="0">
                  <a:pos x="152" y="233"/>
                </a:cxn>
                <a:cxn ang="0">
                  <a:pos x="148" y="233"/>
                </a:cxn>
                <a:cxn ang="0">
                  <a:pos x="144" y="237"/>
                </a:cxn>
                <a:cxn ang="0">
                  <a:pos x="139" y="237"/>
                </a:cxn>
                <a:cxn ang="0">
                  <a:pos x="135" y="237"/>
                </a:cxn>
                <a:cxn ang="0">
                  <a:pos x="131" y="237"/>
                </a:cxn>
                <a:cxn ang="0">
                  <a:pos x="127" y="237"/>
                </a:cxn>
                <a:cxn ang="0">
                  <a:pos x="123" y="233"/>
                </a:cxn>
                <a:cxn ang="0">
                  <a:pos x="118" y="233"/>
                </a:cxn>
                <a:cxn ang="0">
                  <a:pos x="114" y="229"/>
                </a:cxn>
                <a:cxn ang="0">
                  <a:pos x="110" y="229"/>
                </a:cxn>
                <a:cxn ang="0">
                  <a:pos x="106" y="225"/>
                </a:cxn>
                <a:cxn ang="0">
                  <a:pos x="101" y="220"/>
                </a:cxn>
                <a:cxn ang="0">
                  <a:pos x="101" y="220"/>
                </a:cxn>
                <a:cxn ang="0">
                  <a:pos x="97" y="216"/>
                </a:cxn>
                <a:cxn ang="0">
                  <a:pos x="97" y="216"/>
                </a:cxn>
                <a:cxn ang="0">
                  <a:pos x="0" y="59"/>
                </a:cxn>
              </a:cxnLst>
              <a:rect l="0" t="0" r="r" b="b"/>
              <a:pathLst>
                <a:path w="237" h="237">
                  <a:moveTo>
                    <a:pt x="0" y="59"/>
                  </a:moveTo>
                  <a:lnTo>
                    <a:pt x="42" y="0"/>
                  </a:lnTo>
                  <a:lnTo>
                    <a:pt x="224" y="123"/>
                  </a:lnTo>
                  <a:lnTo>
                    <a:pt x="224" y="123"/>
                  </a:lnTo>
                  <a:lnTo>
                    <a:pt x="224" y="123"/>
                  </a:lnTo>
                  <a:lnTo>
                    <a:pt x="224" y="123"/>
                  </a:lnTo>
                  <a:lnTo>
                    <a:pt x="228" y="123"/>
                  </a:lnTo>
                  <a:lnTo>
                    <a:pt x="228" y="127"/>
                  </a:lnTo>
                  <a:lnTo>
                    <a:pt x="233" y="127"/>
                  </a:lnTo>
                  <a:lnTo>
                    <a:pt x="233" y="131"/>
                  </a:lnTo>
                  <a:lnTo>
                    <a:pt x="233" y="136"/>
                  </a:lnTo>
                  <a:lnTo>
                    <a:pt x="237" y="144"/>
                  </a:lnTo>
                  <a:lnTo>
                    <a:pt x="237" y="153"/>
                  </a:lnTo>
                  <a:lnTo>
                    <a:pt x="233" y="157"/>
                  </a:lnTo>
                  <a:lnTo>
                    <a:pt x="233" y="157"/>
                  </a:lnTo>
                  <a:lnTo>
                    <a:pt x="169" y="225"/>
                  </a:lnTo>
                  <a:lnTo>
                    <a:pt x="169" y="225"/>
                  </a:lnTo>
                  <a:lnTo>
                    <a:pt x="169" y="225"/>
                  </a:lnTo>
                  <a:lnTo>
                    <a:pt x="169" y="229"/>
                  </a:lnTo>
                  <a:lnTo>
                    <a:pt x="165" y="229"/>
                  </a:lnTo>
                  <a:lnTo>
                    <a:pt x="165" y="229"/>
                  </a:lnTo>
                  <a:lnTo>
                    <a:pt x="161" y="229"/>
                  </a:lnTo>
                  <a:lnTo>
                    <a:pt x="161" y="233"/>
                  </a:lnTo>
                  <a:lnTo>
                    <a:pt x="156" y="233"/>
                  </a:lnTo>
                  <a:lnTo>
                    <a:pt x="152" y="233"/>
                  </a:lnTo>
                  <a:lnTo>
                    <a:pt x="148" y="233"/>
                  </a:lnTo>
                  <a:lnTo>
                    <a:pt x="144" y="237"/>
                  </a:lnTo>
                  <a:lnTo>
                    <a:pt x="139" y="237"/>
                  </a:lnTo>
                  <a:lnTo>
                    <a:pt x="135" y="237"/>
                  </a:lnTo>
                  <a:lnTo>
                    <a:pt x="131" y="237"/>
                  </a:lnTo>
                  <a:lnTo>
                    <a:pt x="127" y="237"/>
                  </a:lnTo>
                  <a:lnTo>
                    <a:pt x="123" y="233"/>
                  </a:lnTo>
                  <a:lnTo>
                    <a:pt x="118" y="233"/>
                  </a:lnTo>
                  <a:lnTo>
                    <a:pt x="114" y="229"/>
                  </a:lnTo>
                  <a:lnTo>
                    <a:pt x="110" y="229"/>
                  </a:lnTo>
                  <a:lnTo>
                    <a:pt x="106" y="225"/>
                  </a:lnTo>
                  <a:lnTo>
                    <a:pt x="101" y="220"/>
                  </a:lnTo>
                  <a:lnTo>
                    <a:pt x="101" y="220"/>
                  </a:lnTo>
                  <a:lnTo>
                    <a:pt x="97" y="216"/>
                  </a:lnTo>
                  <a:lnTo>
                    <a:pt x="97" y="21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2" name="Freeform 26"/>
            <p:cNvSpPr>
              <a:spLocks/>
            </p:cNvSpPr>
            <p:nvPr/>
          </p:nvSpPr>
          <p:spPr bwMode="auto">
            <a:xfrm>
              <a:off x="1374" y="2622"/>
              <a:ext cx="153" cy="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" y="148"/>
                </a:cxn>
                <a:cxn ang="0">
                  <a:pos x="94" y="148"/>
                </a:cxn>
                <a:cxn ang="0">
                  <a:pos x="94" y="152"/>
                </a:cxn>
                <a:cxn ang="0">
                  <a:pos x="98" y="152"/>
                </a:cxn>
                <a:cxn ang="0">
                  <a:pos x="102" y="156"/>
                </a:cxn>
                <a:cxn ang="0">
                  <a:pos x="111" y="161"/>
                </a:cxn>
                <a:cxn ang="0">
                  <a:pos x="115" y="161"/>
                </a:cxn>
                <a:cxn ang="0">
                  <a:pos x="123" y="165"/>
                </a:cxn>
                <a:cxn ang="0">
                  <a:pos x="132" y="161"/>
                </a:cxn>
                <a:cxn ang="0">
                  <a:pos x="140" y="161"/>
                </a:cxn>
                <a:cxn ang="0">
                  <a:pos x="144" y="156"/>
                </a:cxn>
                <a:cxn ang="0">
                  <a:pos x="149" y="148"/>
                </a:cxn>
                <a:cxn ang="0">
                  <a:pos x="153" y="144"/>
                </a:cxn>
                <a:cxn ang="0">
                  <a:pos x="153" y="139"/>
                </a:cxn>
                <a:cxn ang="0">
                  <a:pos x="153" y="135"/>
                </a:cxn>
                <a:cxn ang="0">
                  <a:pos x="153" y="135"/>
                </a:cxn>
                <a:cxn ang="0">
                  <a:pos x="153" y="131"/>
                </a:cxn>
                <a:cxn ang="0">
                  <a:pos x="0" y="0"/>
                </a:cxn>
              </a:cxnLst>
              <a:rect l="0" t="0" r="r" b="b"/>
              <a:pathLst>
                <a:path w="153" h="165">
                  <a:moveTo>
                    <a:pt x="0" y="0"/>
                  </a:moveTo>
                  <a:lnTo>
                    <a:pt x="89" y="148"/>
                  </a:lnTo>
                  <a:lnTo>
                    <a:pt x="94" y="148"/>
                  </a:lnTo>
                  <a:lnTo>
                    <a:pt x="94" y="152"/>
                  </a:lnTo>
                  <a:lnTo>
                    <a:pt x="98" y="152"/>
                  </a:lnTo>
                  <a:lnTo>
                    <a:pt x="102" y="156"/>
                  </a:lnTo>
                  <a:lnTo>
                    <a:pt x="111" y="161"/>
                  </a:lnTo>
                  <a:lnTo>
                    <a:pt x="115" y="161"/>
                  </a:lnTo>
                  <a:lnTo>
                    <a:pt x="123" y="165"/>
                  </a:lnTo>
                  <a:lnTo>
                    <a:pt x="132" y="161"/>
                  </a:lnTo>
                  <a:lnTo>
                    <a:pt x="140" y="161"/>
                  </a:lnTo>
                  <a:lnTo>
                    <a:pt x="144" y="156"/>
                  </a:lnTo>
                  <a:lnTo>
                    <a:pt x="149" y="148"/>
                  </a:lnTo>
                  <a:lnTo>
                    <a:pt x="153" y="144"/>
                  </a:lnTo>
                  <a:lnTo>
                    <a:pt x="153" y="139"/>
                  </a:lnTo>
                  <a:lnTo>
                    <a:pt x="153" y="135"/>
                  </a:lnTo>
                  <a:lnTo>
                    <a:pt x="153" y="135"/>
                  </a:lnTo>
                  <a:lnTo>
                    <a:pt x="153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3" name="Freeform 27"/>
            <p:cNvSpPr>
              <a:spLocks/>
            </p:cNvSpPr>
            <p:nvPr/>
          </p:nvSpPr>
          <p:spPr bwMode="auto">
            <a:xfrm>
              <a:off x="1374" y="2571"/>
              <a:ext cx="208" cy="173"/>
            </a:xfrm>
            <a:custGeom>
              <a:avLst/>
              <a:gdLst/>
              <a:ahLst/>
              <a:cxnLst>
                <a:cxn ang="0">
                  <a:pos x="161" y="173"/>
                </a:cxn>
                <a:cxn ang="0">
                  <a:pos x="208" y="118"/>
                </a:cxn>
                <a:cxn ang="0">
                  <a:pos x="34" y="0"/>
                </a:cxn>
                <a:cxn ang="0">
                  <a:pos x="0" y="42"/>
                </a:cxn>
                <a:cxn ang="0">
                  <a:pos x="161" y="173"/>
                </a:cxn>
              </a:cxnLst>
              <a:rect l="0" t="0" r="r" b="b"/>
              <a:pathLst>
                <a:path w="208" h="173">
                  <a:moveTo>
                    <a:pt x="161" y="173"/>
                  </a:moveTo>
                  <a:lnTo>
                    <a:pt x="208" y="118"/>
                  </a:lnTo>
                  <a:lnTo>
                    <a:pt x="34" y="0"/>
                  </a:lnTo>
                  <a:lnTo>
                    <a:pt x="0" y="42"/>
                  </a:lnTo>
                  <a:lnTo>
                    <a:pt x="161" y="173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4" name="Freeform 28"/>
            <p:cNvSpPr>
              <a:spLocks/>
            </p:cNvSpPr>
            <p:nvPr/>
          </p:nvSpPr>
          <p:spPr bwMode="auto">
            <a:xfrm>
              <a:off x="1527" y="2694"/>
              <a:ext cx="63" cy="84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59" y="12"/>
                </a:cxn>
                <a:cxn ang="0">
                  <a:pos x="59" y="12"/>
                </a:cxn>
                <a:cxn ang="0">
                  <a:pos x="63" y="1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59" y="4"/>
                </a:cxn>
                <a:cxn ang="0">
                  <a:pos x="59" y="4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13" y="59"/>
                </a:cxn>
                <a:cxn ang="0">
                  <a:pos x="13" y="59"/>
                </a:cxn>
                <a:cxn ang="0">
                  <a:pos x="8" y="63"/>
                </a:cxn>
                <a:cxn ang="0">
                  <a:pos x="8" y="67"/>
                </a:cxn>
                <a:cxn ang="0">
                  <a:pos x="8" y="72"/>
                </a:cxn>
                <a:cxn ang="0">
                  <a:pos x="4" y="76"/>
                </a:cxn>
                <a:cxn ang="0">
                  <a:pos x="4" y="8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63" h="84">
                  <a:moveTo>
                    <a:pt x="0" y="84"/>
                  </a:moveTo>
                  <a:lnTo>
                    <a:pt x="59" y="12"/>
                  </a:lnTo>
                  <a:lnTo>
                    <a:pt x="59" y="12"/>
                  </a:lnTo>
                  <a:lnTo>
                    <a:pt x="63" y="1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13" y="59"/>
                  </a:lnTo>
                  <a:lnTo>
                    <a:pt x="13" y="59"/>
                  </a:lnTo>
                  <a:lnTo>
                    <a:pt x="8" y="63"/>
                  </a:lnTo>
                  <a:lnTo>
                    <a:pt x="8" y="67"/>
                  </a:lnTo>
                  <a:lnTo>
                    <a:pt x="8" y="72"/>
                  </a:lnTo>
                  <a:lnTo>
                    <a:pt x="4" y="76"/>
                  </a:lnTo>
                  <a:lnTo>
                    <a:pt x="4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F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085" name="Freeform 29"/>
            <p:cNvSpPr>
              <a:spLocks/>
            </p:cNvSpPr>
            <p:nvPr/>
          </p:nvSpPr>
          <p:spPr bwMode="auto">
            <a:xfrm>
              <a:off x="1417" y="2689"/>
              <a:ext cx="131" cy="191"/>
            </a:xfrm>
            <a:custGeom>
              <a:avLst/>
              <a:gdLst/>
              <a:ahLst/>
              <a:cxnLst>
                <a:cxn ang="0">
                  <a:pos x="42" y="68"/>
                </a:cxn>
                <a:cxn ang="0">
                  <a:pos x="46" y="72"/>
                </a:cxn>
                <a:cxn ang="0">
                  <a:pos x="51" y="77"/>
                </a:cxn>
                <a:cxn ang="0">
                  <a:pos x="59" y="81"/>
                </a:cxn>
                <a:cxn ang="0">
                  <a:pos x="68" y="89"/>
                </a:cxn>
                <a:cxn ang="0">
                  <a:pos x="68" y="94"/>
                </a:cxn>
                <a:cxn ang="0">
                  <a:pos x="38" y="119"/>
                </a:cxn>
                <a:cxn ang="0">
                  <a:pos x="17" y="166"/>
                </a:cxn>
                <a:cxn ang="0">
                  <a:pos x="8" y="166"/>
                </a:cxn>
                <a:cxn ang="0">
                  <a:pos x="4" y="166"/>
                </a:cxn>
                <a:cxn ang="0">
                  <a:pos x="0" y="166"/>
                </a:cxn>
                <a:cxn ang="0">
                  <a:pos x="4" y="174"/>
                </a:cxn>
                <a:cxn ang="0">
                  <a:pos x="12" y="178"/>
                </a:cxn>
                <a:cxn ang="0">
                  <a:pos x="25" y="183"/>
                </a:cxn>
                <a:cxn ang="0">
                  <a:pos x="29" y="174"/>
                </a:cxn>
                <a:cxn ang="0">
                  <a:pos x="38" y="166"/>
                </a:cxn>
                <a:cxn ang="0">
                  <a:pos x="51" y="149"/>
                </a:cxn>
                <a:cxn ang="0">
                  <a:pos x="68" y="144"/>
                </a:cxn>
                <a:cxn ang="0">
                  <a:pos x="106" y="178"/>
                </a:cxn>
                <a:cxn ang="0">
                  <a:pos x="93" y="187"/>
                </a:cxn>
                <a:cxn ang="0">
                  <a:pos x="101" y="191"/>
                </a:cxn>
                <a:cxn ang="0">
                  <a:pos x="114" y="187"/>
                </a:cxn>
                <a:cxn ang="0">
                  <a:pos x="118" y="183"/>
                </a:cxn>
                <a:cxn ang="0">
                  <a:pos x="123" y="170"/>
                </a:cxn>
                <a:cxn ang="0">
                  <a:pos x="89" y="128"/>
                </a:cxn>
                <a:cxn ang="0">
                  <a:pos x="93" y="123"/>
                </a:cxn>
                <a:cxn ang="0">
                  <a:pos x="101" y="115"/>
                </a:cxn>
                <a:cxn ang="0">
                  <a:pos x="114" y="94"/>
                </a:cxn>
                <a:cxn ang="0">
                  <a:pos x="131" y="77"/>
                </a:cxn>
                <a:cxn ang="0">
                  <a:pos x="123" y="77"/>
                </a:cxn>
                <a:cxn ang="0">
                  <a:pos x="118" y="81"/>
                </a:cxn>
                <a:cxn ang="0">
                  <a:pos x="110" y="72"/>
                </a:cxn>
                <a:cxn ang="0">
                  <a:pos x="110" y="47"/>
                </a:cxn>
                <a:cxn ang="0">
                  <a:pos x="106" y="30"/>
                </a:cxn>
                <a:cxn ang="0">
                  <a:pos x="93" y="26"/>
                </a:cxn>
                <a:cxn ang="0">
                  <a:pos x="84" y="26"/>
                </a:cxn>
                <a:cxn ang="0">
                  <a:pos x="68" y="26"/>
                </a:cxn>
                <a:cxn ang="0">
                  <a:pos x="59" y="26"/>
                </a:cxn>
                <a:cxn ang="0">
                  <a:pos x="46" y="26"/>
                </a:cxn>
                <a:cxn ang="0">
                  <a:pos x="46" y="9"/>
                </a:cxn>
                <a:cxn ang="0">
                  <a:pos x="38" y="0"/>
                </a:cxn>
                <a:cxn ang="0">
                  <a:pos x="25" y="0"/>
                </a:cxn>
                <a:cxn ang="0">
                  <a:pos x="17" y="9"/>
                </a:cxn>
                <a:cxn ang="0">
                  <a:pos x="17" y="17"/>
                </a:cxn>
                <a:cxn ang="0">
                  <a:pos x="12" y="30"/>
                </a:cxn>
                <a:cxn ang="0">
                  <a:pos x="21" y="30"/>
                </a:cxn>
                <a:cxn ang="0">
                  <a:pos x="25" y="30"/>
                </a:cxn>
                <a:cxn ang="0">
                  <a:pos x="34" y="34"/>
                </a:cxn>
                <a:cxn ang="0">
                  <a:pos x="34" y="47"/>
                </a:cxn>
                <a:cxn ang="0">
                  <a:pos x="29" y="81"/>
                </a:cxn>
                <a:cxn ang="0">
                  <a:pos x="38" y="102"/>
                </a:cxn>
                <a:cxn ang="0">
                  <a:pos x="38" y="55"/>
                </a:cxn>
              </a:cxnLst>
              <a:rect l="0" t="0" r="r" b="b"/>
              <a:pathLst>
                <a:path w="131" h="191">
                  <a:moveTo>
                    <a:pt x="38" y="55"/>
                  </a:moveTo>
                  <a:lnTo>
                    <a:pt x="38" y="55"/>
                  </a:lnTo>
                  <a:lnTo>
                    <a:pt x="38" y="60"/>
                  </a:lnTo>
                  <a:lnTo>
                    <a:pt x="42" y="64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5" y="81"/>
                  </a:lnTo>
                  <a:lnTo>
                    <a:pt x="55" y="81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59" y="81"/>
                  </a:lnTo>
                  <a:lnTo>
                    <a:pt x="63" y="85"/>
                  </a:lnTo>
                  <a:lnTo>
                    <a:pt x="63" y="85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72" y="89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68" y="94"/>
                  </a:lnTo>
                  <a:lnTo>
                    <a:pt x="68" y="94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63" y="98"/>
                  </a:lnTo>
                  <a:lnTo>
                    <a:pt x="38" y="119"/>
                  </a:lnTo>
                  <a:lnTo>
                    <a:pt x="17" y="161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7" y="166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8" y="166"/>
                  </a:lnTo>
                  <a:lnTo>
                    <a:pt x="8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4" y="166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70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4" y="174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8" y="174"/>
                  </a:lnTo>
                  <a:lnTo>
                    <a:pt x="12" y="174"/>
                  </a:lnTo>
                  <a:lnTo>
                    <a:pt x="12" y="178"/>
                  </a:lnTo>
                  <a:lnTo>
                    <a:pt x="12" y="178"/>
                  </a:lnTo>
                  <a:lnTo>
                    <a:pt x="17" y="178"/>
                  </a:lnTo>
                  <a:lnTo>
                    <a:pt x="17" y="183"/>
                  </a:lnTo>
                  <a:lnTo>
                    <a:pt x="21" y="187"/>
                  </a:lnTo>
                  <a:lnTo>
                    <a:pt x="25" y="183"/>
                  </a:lnTo>
                  <a:lnTo>
                    <a:pt x="25" y="178"/>
                  </a:lnTo>
                  <a:lnTo>
                    <a:pt x="29" y="174"/>
                  </a:lnTo>
                  <a:lnTo>
                    <a:pt x="29" y="178"/>
                  </a:lnTo>
                  <a:lnTo>
                    <a:pt x="29" y="174"/>
                  </a:lnTo>
                  <a:lnTo>
                    <a:pt x="29" y="174"/>
                  </a:lnTo>
                  <a:lnTo>
                    <a:pt x="34" y="174"/>
                  </a:lnTo>
                  <a:lnTo>
                    <a:pt x="34" y="170"/>
                  </a:lnTo>
                  <a:lnTo>
                    <a:pt x="34" y="170"/>
                  </a:lnTo>
                  <a:lnTo>
                    <a:pt x="38" y="166"/>
                  </a:lnTo>
                  <a:lnTo>
                    <a:pt x="38" y="166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46" y="157"/>
                  </a:lnTo>
                  <a:lnTo>
                    <a:pt x="51" y="153"/>
                  </a:lnTo>
                  <a:lnTo>
                    <a:pt x="51" y="149"/>
                  </a:lnTo>
                  <a:lnTo>
                    <a:pt x="55" y="149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0"/>
                  </a:lnTo>
                  <a:lnTo>
                    <a:pt x="68" y="144"/>
                  </a:lnTo>
                  <a:lnTo>
                    <a:pt x="72" y="153"/>
                  </a:lnTo>
                  <a:lnTo>
                    <a:pt x="106" y="178"/>
                  </a:lnTo>
                  <a:lnTo>
                    <a:pt x="110" y="174"/>
                  </a:lnTo>
                  <a:lnTo>
                    <a:pt x="110" y="174"/>
                  </a:lnTo>
                  <a:lnTo>
                    <a:pt x="106" y="178"/>
                  </a:lnTo>
                  <a:lnTo>
                    <a:pt x="106" y="183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3" y="187"/>
                  </a:lnTo>
                  <a:lnTo>
                    <a:pt x="93" y="187"/>
                  </a:lnTo>
                  <a:lnTo>
                    <a:pt x="93" y="191"/>
                  </a:lnTo>
                  <a:lnTo>
                    <a:pt x="93" y="191"/>
                  </a:lnTo>
                  <a:lnTo>
                    <a:pt x="97" y="191"/>
                  </a:lnTo>
                  <a:lnTo>
                    <a:pt x="101" y="191"/>
                  </a:lnTo>
                  <a:lnTo>
                    <a:pt x="101" y="191"/>
                  </a:lnTo>
                  <a:lnTo>
                    <a:pt x="106" y="191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0" y="187"/>
                  </a:lnTo>
                  <a:lnTo>
                    <a:pt x="114" y="187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4" y="183"/>
                  </a:lnTo>
                  <a:lnTo>
                    <a:pt x="118" y="183"/>
                  </a:lnTo>
                  <a:lnTo>
                    <a:pt x="118" y="183"/>
                  </a:lnTo>
                  <a:lnTo>
                    <a:pt x="118" y="183"/>
                  </a:lnTo>
                  <a:lnTo>
                    <a:pt x="118" y="183"/>
                  </a:lnTo>
                  <a:lnTo>
                    <a:pt x="123" y="174"/>
                  </a:lnTo>
                  <a:lnTo>
                    <a:pt x="123" y="170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118" y="166"/>
                  </a:lnTo>
                  <a:lnTo>
                    <a:pt x="89" y="136"/>
                  </a:lnTo>
                  <a:lnTo>
                    <a:pt x="89" y="128"/>
                  </a:lnTo>
                  <a:lnTo>
                    <a:pt x="89" y="123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3" y="123"/>
                  </a:lnTo>
                  <a:lnTo>
                    <a:pt x="97" y="119"/>
                  </a:lnTo>
                  <a:lnTo>
                    <a:pt x="97" y="119"/>
                  </a:lnTo>
                  <a:lnTo>
                    <a:pt x="101" y="119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1"/>
                  </a:lnTo>
                  <a:lnTo>
                    <a:pt x="101" y="111"/>
                  </a:lnTo>
                  <a:lnTo>
                    <a:pt x="106" y="111"/>
                  </a:lnTo>
                  <a:lnTo>
                    <a:pt x="123" y="115"/>
                  </a:lnTo>
                  <a:lnTo>
                    <a:pt x="114" y="94"/>
                  </a:lnTo>
                  <a:lnTo>
                    <a:pt x="123" y="85"/>
                  </a:lnTo>
                  <a:lnTo>
                    <a:pt x="127" y="81"/>
                  </a:lnTo>
                  <a:lnTo>
                    <a:pt x="131" y="77"/>
                  </a:lnTo>
                  <a:lnTo>
                    <a:pt x="131" y="77"/>
                  </a:lnTo>
                  <a:lnTo>
                    <a:pt x="131" y="77"/>
                  </a:lnTo>
                  <a:lnTo>
                    <a:pt x="131" y="77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23" y="77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23" y="81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4" y="85"/>
                  </a:lnTo>
                  <a:lnTo>
                    <a:pt x="110" y="85"/>
                  </a:lnTo>
                  <a:lnTo>
                    <a:pt x="106" y="81"/>
                  </a:lnTo>
                  <a:lnTo>
                    <a:pt x="106" y="77"/>
                  </a:lnTo>
                  <a:lnTo>
                    <a:pt x="110" y="72"/>
                  </a:lnTo>
                  <a:lnTo>
                    <a:pt x="110" y="72"/>
                  </a:lnTo>
                  <a:lnTo>
                    <a:pt x="110" y="68"/>
                  </a:lnTo>
                  <a:lnTo>
                    <a:pt x="110" y="64"/>
                  </a:lnTo>
                  <a:lnTo>
                    <a:pt x="110" y="55"/>
                  </a:lnTo>
                  <a:lnTo>
                    <a:pt x="110" y="47"/>
                  </a:lnTo>
                  <a:lnTo>
                    <a:pt x="110" y="39"/>
                  </a:lnTo>
                  <a:lnTo>
                    <a:pt x="106" y="34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3" y="26"/>
                  </a:lnTo>
                  <a:lnTo>
                    <a:pt x="93" y="26"/>
                  </a:lnTo>
                  <a:lnTo>
                    <a:pt x="89" y="26"/>
                  </a:lnTo>
                  <a:lnTo>
                    <a:pt x="89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9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1" y="26"/>
                  </a:lnTo>
                  <a:lnTo>
                    <a:pt x="51" y="3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46" y="9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9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2" y="26"/>
                  </a:lnTo>
                  <a:lnTo>
                    <a:pt x="17" y="30"/>
                  </a:lnTo>
                  <a:lnTo>
                    <a:pt x="12" y="30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17" y="34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43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34" y="55"/>
                  </a:lnTo>
                  <a:lnTo>
                    <a:pt x="29" y="68"/>
                  </a:lnTo>
                  <a:lnTo>
                    <a:pt x="29" y="77"/>
                  </a:lnTo>
                  <a:lnTo>
                    <a:pt x="29" y="81"/>
                  </a:lnTo>
                  <a:lnTo>
                    <a:pt x="29" y="89"/>
                  </a:lnTo>
                  <a:lnTo>
                    <a:pt x="29" y="98"/>
                  </a:lnTo>
                  <a:lnTo>
                    <a:pt x="29" y="102"/>
                  </a:lnTo>
                  <a:lnTo>
                    <a:pt x="29" y="106"/>
                  </a:lnTo>
                  <a:lnTo>
                    <a:pt x="38" y="102"/>
                  </a:lnTo>
                  <a:lnTo>
                    <a:pt x="38" y="85"/>
                  </a:lnTo>
                  <a:lnTo>
                    <a:pt x="34" y="68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9086" name="Text Box 30"/>
          <p:cNvSpPr txBox="1">
            <a:spLocks noChangeArrowheads="1"/>
          </p:cNvSpPr>
          <p:nvPr/>
        </p:nvSpPr>
        <p:spPr bwMode="auto">
          <a:xfrm>
            <a:off x="5334000" y="4800600"/>
            <a:ext cx="160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dirty="0" smtClean="0">
                <a:solidFill>
                  <a:srgbClr val="4D4D4D"/>
                </a:solidFill>
                <a:cs typeface="Arial" pitchFamily="34" charset="0"/>
              </a:rPr>
              <a:t>January 2012: 2012/2013</a:t>
            </a:r>
          </a:p>
          <a:p>
            <a:pPr algn="ctr" eaLnBrk="1" hangingPunct="1"/>
            <a:r>
              <a:rPr lang="en-US" b="1" dirty="0" smtClean="0">
                <a:solidFill>
                  <a:srgbClr val="4D4D4D"/>
                </a:solidFill>
                <a:cs typeface="Arial" pitchFamily="34" charset="0"/>
              </a:rPr>
              <a:t>milestones</a:t>
            </a:r>
            <a:endParaRPr lang="en-US" b="1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29087" name="Rectangle 31"/>
          <p:cNvSpPr>
            <a:spLocks noChangeArrowheads="1"/>
          </p:cNvSpPr>
          <p:nvPr/>
        </p:nvSpPr>
        <p:spPr bwMode="auto">
          <a:xfrm>
            <a:off x="6705600" y="3124200"/>
            <a:ext cx="2133600" cy="1317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1600" b="1" dirty="0">
                <a:cs typeface="Arial" pitchFamily="34" charset="0"/>
              </a:rPr>
              <a:t>Provide Local Planning Targets for smaller Watersheds,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>
                <a:cs typeface="Arial" pitchFamily="34" charset="0"/>
              </a:rPr>
              <a:t>Counties, </a:t>
            </a:r>
            <a:r>
              <a:rPr lang="en-US" sz="1600" b="1" dirty="0" smtClean="0">
                <a:cs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cs typeface="Arial" pitchFamily="34" charset="0"/>
              </a:rPr>
              <a:t>Federal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>
                <a:cs typeface="Arial" pitchFamily="34" charset="0"/>
              </a:rPr>
              <a:t>Agencies</a:t>
            </a:r>
            <a:endParaRPr lang="en-US" sz="1600" b="1" dirty="0">
              <a:cs typeface="Arial" pitchFamily="34" charset="0"/>
            </a:endParaRPr>
          </a:p>
        </p:txBody>
      </p:sp>
      <p:sp>
        <p:nvSpPr>
          <p:cNvPr id="429088" name="Text Box 32"/>
          <p:cNvSpPr txBox="1">
            <a:spLocks noChangeArrowheads="1"/>
          </p:cNvSpPr>
          <p:nvPr/>
        </p:nvSpPr>
        <p:spPr bwMode="auto">
          <a:xfrm>
            <a:off x="0" y="3352800"/>
            <a:ext cx="22860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4D4D4D"/>
                </a:solidFill>
                <a:cs typeface="Arial" pitchFamily="34" charset="0"/>
              </a:rPr>
              <a:t>Draft Phase I Watershed Implementation Plans: November 2009 – Sept.1 2010</a:t>
            </a:r>
          </a:p>
        </p:txBody>
      </p:sp>
      <p:sp>
        <p:nvSpPr>
          <p:cNvPr id="429089" name="Rectangle 33"/>
          <p:cNvSpPr>
            <a:spLocks noChangeArrowheads="1"/>
          </p:cNvSpPr>
          <p:nvPr/>
        </p:nvSpPr>
        <p:spPr bwMode="auto">
          <a:xfrm>
            <a:off x="6172200" y="1676400"/>
            <a:ext cx="1819275" cy="131762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endParaRPr lang="en-US" sz="160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Final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TMDL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Established</a:t>
            </a:r>
          </a:p>
        </p:txBody>
      </p:sp>
      <p:pic>
        <p:nvPicPr>
          <p:cNvPr id="429090" name="Picture 34" descr="MCj02338570000[1]"/>
          <p:cNvPicPr>
            <a:picLocks noChangeAspect="1" noChangeArrowheads="1"/>
          </p:cNvPicPr>
          <p:nvPr/>
        </p:nvPicPr>
        <p:blipFill>
          <a:blip r:embed="rId4" cstate="print"/>
          <a:srcRect t="6976"/>
          <a:stretch>
            <a:fillRect/>
          </a:stretch>
        </p:blipFill>
        <p:spPr bwMode="auto">
          <a:xfrm>
            <a:off x="6858000" y="1752600"/>
            <a:ext cx="1152525" cy="801688"/>
          </a:xfrm>
          <a:prstGeom prst="rect">
            <a:avLst/>
          </a:prstGeom>
          <a:noFill/>
        </p:spPr>
      </p:pic>
      <p:sp>
        <p:nvSpPr>
          <p:cNvPr id="429091" name="Rectangle 35"/>
          <p:cNvSpPr>
            <a:spLocks noChangeArrowheads="1"/>
          </p:cNvSpPr>
          <p:nvPr/>
        </p:nvSpPr>
        <p:spPr bwMode="auto">
          <a:xfrm>
            <a:off x="2590800" y="5334000"/>
            <a:ext cx="1574800" cy="128111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576" rIns="36576" anchor="ctr"/>
          <a:lstStyle/>
          <a:p>
            <a:pPr eaLnBrk="1" hangingPunct="1">
              <a:lnSpc>
                <a:spcPct val="90000"/>
              </a:lnSpc>
            </a:pPr>
            <a:endParaRPr lang="en-US" sz="160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Public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Review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And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>
                <a:cs typeface="Arial" pitchFamily="34" charset="0"/>
              </a:rPr>
              <a:t>Comment</a:t>
            </a:r>
          </a:p>
        </p:txBody>
      </p:sp>
      <p:pic>
        <p:nvPicPr>
          <p:cNvPr id="429092" name="Picture 36" descr="MCj031099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410200"/>
            <a:ext cx="854075" cy="830263"/>
          </a:xfrm>
          <a:prstGeom prst="rect">
            <a:avLst/>
          </a:prstGeom>
          <a:noFill/>
        </p:spPr>
      </p:pic>
      <p:sp>
        <p:nvSpPr>
          <p:cNvPr id="429093" name="Text Box 37"/>
          <p:cNvSpPr txBox="1">
            <a:spLocks noChangeArrowheads="1"/>
          </p:cNvSpPr>
          <p:nvPr/>
        </p:nvSpPr>
        <p:spPr bwMode="auto">
          <a:xfrm>
            <a:off x="762000" y="5410200"/>
            <a:ext cx="16764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4D4D4D"/>
                </a:solidFill>
                <a:cs typeface="Arial" pitchFamily="34" charset="0"/>
              </a:rPr>
              <a:t>Draft TMDL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4D4D4D"/>
                </a:solidFill>
                <a:cs typeface="Arial" pitchFamily="34" charset="0"/>
              </a:rPr>
              <a:t>Sept. 24, 2010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4D4D4D"/>
                </a:solidFill>
                <a:cs typeface="Arial" pitchFamily="34" charset="0"/>
              </a:rPr>
              <a:t>(45 days)</a:t>
            </a:r>
          </a:p>
        </p:txBody>
      </p:sp>
      <p:sp>
        <p:nvSpPr>
          <p:cNvPr id="429094" name="Text Box 38"/>
          <p:cNvSpPr txBox="1">
            <a:spLocks noChangeArrowheads="1"/>
          </p:cNvSpPr>
          <p:nvPr/>
        </p:nvSpPr>
        <p:spPr bwMode="auto">
          <a:xfrm>
            <a:off x="4800600" y="2133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4D4D4D"/>
                </a:solidFill>
                <a:cs typeface="Arial" pitchFamily="34" charset="0"/>
              </a:rPr>
              <a:t>December 2010</a:t>
            </a:r>
          </a:p>
        </p:txBody>
      </p:sp>
      <p:sp>
        <p:nvSpPr>
          <p:cNvPr id="429095" name="Line 39"/>
          <p:cNvSpPr>
            <a:spLocks noChangeShapeType="1"/>
          </p:cNvSpPr>
          <p:nvPr/>
        </p:nvSpPr>
        <p:spPr bwMode="auto">
          <a:xfrm>
            <a:off x="4532244" y="1219200"/>
            <a:ext cx="10668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96" name="Line 40"/>
          <p:cNvSpPr>
            <a:spLocks noChangeShapeType="1"/>
          </p:cNvSpPr>
          <p:nvPr/>
        </p:nvSpPr>
        <p:spPr bwMode="auto">
          <a:xfrm>
            <a:off x="4572000" y="1219200"/>
            <a:ext cx="0" cy="419100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9097" name="Line 41"/>
          <p:cNvSpPr>
            <a:spLocks noChangeShapeType="1"/>
          </p:cNvSpPr>
          <p:nvPr/>
        </p:nvSpPr>
        <p:spPr bwMode="auto">
          <a:xfrm>
            <a:off x="4369904" y="5410200"/>
            <a:ext cx="2286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29098" name="Picture 42" descr="tsb04coseg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3124200"/>
            <a:ext cx="1111250" cy="1295400"/>
          </a:xfrm>
          <a:prstGeom prst="rect">
            <a:avLst/>
          </a:prstGeom>
          <a:noFill/>
        </p:spPr>
      </p:pic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209800" y="3352800"/>
            <a:ext cx="1827213" cy="1379538"/>
            <a:chOff x="2880" y="2157"/>
            <a:chExt cx="1447" cy="1056"/>
          </a:xfrm>
        </p:grpSpPr>
        <p:sp>
          <p:nvSpPr>
            <p:cNvPr id="429100" name="Rectangle 44"/>
            <p:cNvSpPr>
              <a:spLocks noChangeArrowheads="1"/>
            </p:cNvSpPr>
            <p:nvPr/>
          </p:nvSpPr>
          <p:spPr bwMode="auto">
            <a:xfrm>
              <a:off x="2880" y="2157"/>
              <a:ext cx="1440" cy="105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lnSpc>
                  <a:spcPct val="90000"/>
                </a:lnSpc>
              </a:pPr>
              <a:r>
                <a:rPr lang="en-US" sz="1600" b="1" dirty="0">
                  <a:cs typeface="Arial" pitchFamily="34" charset="0"/>
                </a:rPr>
                <a:t>Local Program Capacity/Gap  Evaluation</a:t>
              </a:r>
            </a:p>
            <a:p>
              <a:pPr eaLnBrk="1" hangingPunct="1">
                <a:lnSpc>
                  <a:spcPct val="90000"/>
                </a:lnSpc>
              </a:pPr>
              <a:endParaRPr lang="en-US" sz="1600" dirty="0">
                <a:cs typeface="Arial" pitchFamily="34" charset="0"/>
              </a:endParaRPr>
            </a:p>
            <a:p>
              <a:pPr eaLnBrk="1" hangingPunct="1">
                <a:lnSpc>
                  <a:spcPct val="90000"/>
                </a:lnSpc>
              </a:pPr>
              <a:endParaRPr lang="en-US" sz="1600" dirty="0">
                <a:cs typeface="Arial" pitchFamily="34" charset="0"/>
              </a:endParaRPr>
            </a:p>
            <a:p>
              <a:pPr eaLnBrk="1" hangingPunct="1">
                <a:lnSpc>
                  <a:spcPct val="90000"/>
                </a:lnSpc>
              </a:pPr>
              <a:endParaRPr lang="en-US" sz="1600" dirty="0">
                <a:cs typeface="Arial" pitchFamily="34" charset="0"/>
              </a:endParaRPr>
            </a:p>
          </p:txBody>
        </p:sp>
        <p:pic>
          <p:nvPicPr>
            <p:cNvPr id="429101" name="Picture 4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8" y="2685"/>
              <a:ext cx="1439" cy="4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429102" name="Rectangle 46"/>
          <p:cNvSpPr>
            <a:spLocks noChangeArrowheads="1"/>
          </p:cNvSpPr>
          <p:nvPr/>
        </p:nvSpPr>
        <p:spPr bwMode="auto">
          <a:xfrm>
            <a:off x="1600200" y="2057400"/>
            <a:ext cx="1905000" cy="128111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576" rIns="36576" anchor="ctr"/>
          <a:lstStyle/>
          <a:p>
            <a:pPr algn="ctr" eaLnBrk="1" hangingPunct="1">
              <a:lnSpc>
                <a:spcPct val="90000"/>
              </a:lnSpc>
            </a:pPr>
            <a:r>
              <a:rPr lang="en-US" sz="1600" b="1" dirty="0">
                <a:cs typeface="Arial" pitchFamily="34" charset="0"/>
              </a:rPr>
              <a:t>Bay TMDL Public Meetings</a:t>
            </a:r>
          </a:p>
        </p:txBody>
      </p:sp>
      <p:sp>
        <p:nvSpPr>
          <p:cNvPr id="429103" name="Text Box 47"/>
          <p:cNvSpPr txBox="1">
            <a:spLocks noChangeArrowheads="1"/>
          </p:cNvSpPr>
          <p:nvPr/>
        </p:nvSpPr>
        <p:spPr bwMode="auto">
          <a:xfrm>
            <a:off x="0" y="2178050"/>
            <a:ext cx="152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4D4D4D"/>
                </a:solidFill>
                <a:cs typeface="Arial" pitchFamily="34" charset="0"/>
              </a:rPr>
              <a:t>November-December 2009</a:t>
            </a:r>
          </a:p>
        </p:txBody>
      </p:sp>
      <p:sp>
        <p:nvSpPr>
          <p:cNvPr id="429104" name="Text Box 48"/>
          <p:cNvSpPr txBox="1">
            <a:spLocks noChangeArrowheads="1"/>
          </p:cNvSpPr>
          <p:nvPr/>
        </p:nvSpPr>
        <p:spPr bwMode="auto">
          <a:xfrm>
            <a:off x="4648200" y="3200400"/>
            <a:ext cx="2209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4D4D4D"/>
                </a:solidFill>
                <a:cs typeface="Arial" pitchFamily="34" charset="0"/>
              </a:rPr>
              <a:t>Phase II Watershed Implementation Plans: Starting 2011</a:t>
            </a:r>
          </a:p>
        </p:txBody>
      </p:sp>
      <p:sp>
        <p:nvSpPr>
          <p:cNvPr id="429105" name="Text Box 49"/>
          <p:cNvSpPr txBox="1">
            <a:spLocks noChangeArrowheads="1"/>
          </p:cNvSpPr>
          <p:nvPr/>
        </p:nvSpPr>
        <p:spPr bwMode="auto">
          <a:xfrm>
            <a:off x="132520" y="4876800"/>
            <a:ext cx="3429000" cy="3762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cs typeface="Arial" pitchFamily="34" charset="0"/>
              </a:rPr>
              <a:t>July 1 and August 13 Allocations</a:t>
            </a:r>
          </a:p>
        </p:txBody>
      </p:sp>
      <p:sp>
        <p:nvSpPr>
          <p:cNvPr id="429106" name="Text Box 50"/>
          <p:cNvSpPr txBox="1">
            <a:spLocks noChangeArrowheads="1"/>
          </p:cNvSpPr>
          <p:nvPr/>
        </p:nvSpPr>
        <p:spPr bwMode="auto">
          <a:xfrm>
            <a:off x="7086600" y="862013"/>
            <a:ext cx="1600200" cy="3762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cs typeface="Arial" pitchFamily="34" charset="0"/>
              </a:rPr>
              <a:t>Final </a:t>
            </a:r>
            <a:r>
              <a:rPr lang="en-US" b="1" dirty="0" smtClean="0">
                <a:cs typeface="Arial" pitchFamily="34" charset="0"/>
              </a:rPr>
              <a:t>WIP I</a:t>
            </a:r>
            <a:endParaRPr lang="en-US" b="1" dirty="0">
              <a:cs typeface="Arial" pitchFamily="34" charset="0"/>
            </a:endParaRPr>
          </a:p>
        </p:txBody>
      </p:sp>
      <p:sp>
        <p:nvSpPr>
          <p:cNvPr id="429107" name="Text Box 51"/>
          <p:cNvSpPr txBox="1">
            <a:spLocks noChangeArrowheads="1"/>
          </p:cNvSpPr>
          <p:nvPr/>
        </p:nvSpPr>
        <p:spPr bwMode="auto">
          <a:xfrm>
            <a:off x="5562600" y="88265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4D4D4D"/>
                </a:solidFill>
                <a:cs typeface="Arial" pitchFamily="34" charset="0"/>
              </a:rPr>
              <a:t>November-December 2010</a:t>
            </a:r>
          </a:p>
        </p:txBody>
      </p:sp>
      <p:sp>
        <p:nvSpPr>
          <p:cNvPr id="429108" name="Text Box 52"/>
          <p:cNvSpPr txBox="1">
            <a:spLocks noChangeArrowheads="1"/>
          </p:cNvSpPr>
          <p:nvPr/>
        </p:nvSpPr>
        <p:spPr bwMode="auto">
          <a:xfrm>
            <a:off x="5105400" y="6132444"/>
            <a:ext cx="3886200" cy="646331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cs typeface="Arial" pitchFamily="34" charset="0"/>
              </a:rPr>
              <a:t>Final Phase II WIP &amp; Milestones -March 30</a:t>
            </a:r>
            <a:r>
              <a:rPr lang="en-US" b="1" baseline="30000" dirty="0" smtClean="0">
                <a:cs typeface="Arial" pitchFamily="34" charset="0"/>
              </a:rPr>
              <a:t>th</a:t>
            </a:r>
            <a:r>
              <a:rPr lang="en-US" b="1" dirty="0" smtClean="0">
                <a:cs typeface="Arial" pitchFamily="34" charset="0"/>
              </a:rPr>
              <a:t> 2012</a:t>
            </a:r>
            <a:endParaRPr lang="en-US" b="1" dirty="0">
              <a:cs typeface="Arial" pitchFamily="34" charset="0"/>
            </a:endParaRPr>
          </a:p>
        </p:txBody>
      </p:sp>
      <p:pic>
        <p:nvPicPr>
          <p:cNvPr id="429109" name="Picture 53" descr="MC90043471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609600"/>
            <a:ext cx="558800" cy="585788"/>
          </a:xfrm>
          <a:prstGeom prst="rect">
            <a:avLst/>
          </a:prstGeom>
          <a:noFill/>
        </p:spPr>
      </p:pic>
      <p:pic>
        <p:nvPicPr>
          <p:cNvPr id="429110" name="Picture 54" descr="MC90043471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905000"/>
            <a:ext cx="558800" cy="585788"/>
          </a:xfrm>
          <a:prstGeom prst="rect">
            <a:avLst/>
          </a:prstGeom>
          <a:noFill/>
        </p:spPr>
      </p:pic>
      <p:pic>
        <p:nvPicPr>
          <p:cNvPr id="429111" name="Picture 55" descr="MC90043471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3200400"/>
            <a:ext cx="558800" cy="585788"/>
          </a:xfrm>
          <a:prstGeom prst="rect">
            <a:avLst/>
          </a:prstGeom>
          <a:noFill/>
        </p:spPr>
      </p:pic>
      <p:pic>
        <p:nvPicPr>
          <p:cNvPr id="429112" name="Picture 56" descr="MC90043471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29612" y="4578624"/>
            <a:ext cx="558800" cy="585788"/>
          </a:xfrm>
          <a:prstGeom prst="rect">
            <a:avLst/>
          </a:prstGeom>
          <a:noFill/>
        </p:spPr>
      </p:pic>
      <p:pic>
        <p:nvPicPr>
          <p:cNvPr id="429113" name="Picture 57" descr="MC90043471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5410200"/>
            <a:ext cx="558800" cy="585788"/>
          </a:xfrm>
          <a:prstGeom prst="rect">
            <a:avLst/>
          </a:prstGeom>
          <a:noFill/>
        </p:spPr>
      </p:pic>
      <p:sp>
        <p:nvSpPr>
          <p:cNvPr id="429114" name="Line 58"/>
          <p:cNvSpPr>
            <a:spLocks noChangeShapeType="1"/>
          </p:cNvSpPr>
          <p:nvPr/>
        </p:nvSpPr>
        <p:spPr bwMode="auto">
          <a:xfrm>
            <a:off x="533400" y="533400"/>
            <a:ext cx="86106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29116" name="Picture 60" descr="MC90043471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709613"/>
            <a:ext cx="558800" cy="585787"/>
          </a:xfrm>
          <a:prstGeom prst="rect">
            <a:avLst/>
          </a:prstGeom>
          <a:noFill/>
        </p:spPr>
      </p:pic>
      <p:pic>
        <p:nvPicPr>
          <p:cNvPr id="429117" name="Picture 61" descr="MC90043471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9212" y="2236304"/>
            <a:ext cx="558800" cy="585788"/>
          </a:xfrm>
          <a:prstGeom prst="rect">
            <a:avLst/>
          </a:prstGeom>
          <a:noFill/>
        </p:spPr>
      </p:pic>
      <p:pic>
        <p:nvPicPr>
          <p:cNvPr id="63" name="Picture 54" descr="MC90043471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85200" y="2667000"/>
            <a:ext cx="558800" cy="585788"/>
          </a:xfrm>
          <a:prstGeom prst="rect">
            <a:avLst/>
          </a:prstGeom>
          <a:noFill/>
        </p:spPr>
      </p:pic>
      <p:pic>
        <p:nvPicPr>
          <p:cNvPr id="64" name="Picture 54" descr="MC90043471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85200" y="4343400"/>
            <a:ext cx="558800" cy="58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E553F1-F973-40F8-A3E3-B4111A7632B6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8229600" cy="1371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solidFill>
                  <a:srgbClr val="333399"/>
                </a:solidFill>
              </a:rPr>
              <a:t>Federal Agency Involvement in Phase II WIPs and Milestones 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229600" cy="4267200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rgbClr val="002060"/>
                </a:solidFill>
              </a:rPr>
              <a:t>Overall, significant improvement across the jurisdictions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rgbClr val="002060"/>
                </a:solidFill>
              </a:rPr>
              <a:t>Great progress in connecting federal agency coordinators with jurisdiction lead agencies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rgbClr val="002060"/>
                </a:solidFill>
              </a:rPr>
              <a:t>DC met the full expectations: 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solidFill>
                  <a:srgbClr val="002060"/>
                </a:solidFill>
              </a:rPr>
              <a:t>engaging federal agencies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solidFill>
                  <a:srgbClr val="002060"/>
                </a:solidFill>
              </a:rPr>
              <a:t>providing planning targets</a:t>
            </a:r>
          </a:p>
          <a:p>
            <a:pPr lvl="2">
              <a:lnSpc>
                <a:spcPct val="80000"/>
              </a:lnSpc>
            </a:pPr>
            <a:r>
              <a:rPr lang="en-US" sz="2200" dirty="0" smtClean="0">
                <a:solidFill>
                  <a:srgbClr val="002060"/>
                </a:solidFill>
              </a:rPr>
              <a:t>working directly with the agencies to help them assemble the information needed for WIP and milestone input deck 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rgbClr val="002060"/>
                </a:solidFill>
              </a:rPr>
              <a:t>EPA and the Federal Facility Team working together with the jurisdictions to collectively fill gaps</a:t>
            </a:r>
          </a:p>
          <a:p>
            <a:pPr lvl="1">
              <a:lnSpc>
                <a:spcPct val="80000"/>
              </a:lnSpc>
            </a:pPr>
            <a:r>
              <a:rPr lang="en-US" sz="2600" dirty="0" smtClean="0">
                <a:solidFill>
                  <a:srgbClr val="002060"/>
                </a:solidFill>
              </a:rPr>
              <a:t>Extensive programmatic federal milestones developed by EPA and other agencies will support jurisdiction WIPs 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762000" y="10668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AB059D-7E1D-49F6-9CB9-4C20F08BE44A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8153400" cy="2514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Federal agencies submitted two year milestones for 2012-2013 – programmatic and BMPs to DDOE.</a:t>
            </a:r>
            <a:endParaRPr 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Milestones include practices in the ground from 2006 -2012 and upcoming practices through 2013.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Approximately 25 pages of details on federal facilities owned by over a dozen departments or agencies.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62000" y="9144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85800" y="381000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333399"/>
                </a:solidFill>
              </a:rPr>
              <a:t>Federal Facilities in DC WIP II and Milestones</a:t>
            </a:r>
            <a:endParaRPr lang="en-US" sz="3200" b="1" dirty="0">
              <a:solidFill>
                <a:srgbClr val="333399"/>
              </a:solidFill>
            </a:endParaRPr>
          </a:p>
        </p:txBody>
      </p:sp>
      <p:pic>
        <p:nvPicPr>
          <p:cNvPr id="6150" name="Picture 7" descr="PublicMeetingPhoto09"/>
          <p:cNvPicPr>
            <a:picLocks noChangeAspect="1" noChangeArrowheads="1"/>
          </p:cNvPicPr>
          <p:nvPr/>
        </p:nvPicPr>
        <p:blipFill>
          <a:blip r:embed="rId2" cstate="print"/>
          <a:srcRect l="31334" r="7333"/>
          <a:stretch>
            <a:fillRect/>
          </a:stretch>
        </p:blipFill>
        <p:spPr bwMode="auto">
          <a:xfrm>
            <a:off x="838200" y="1143000"/>
            <a:ext cx="236696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3505200" y="12192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2060"/>
                </a:solidFill>
              </a:rPr>
              <a:t>In July 2011, DDOE  provided federal agencies with proposed planning targets.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2060"/>
                </a:solidFill>
              </a:rPr>
              <a:t>Targets based upon updated GIS data layers.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002060"/>
                </a:solidFill>
              </a:rPr>
              <a:t>Draft Phase II WIP includes federal agency strategies to </a:t>
            </a:r>
            <a:r>
              <a:rPr lang="en-US" sz="2400" smtClean="0">
                <a:solidFill>
                  <a:srgbClr val="002060"/>
                </a:solidFill>
              </a:rPr>
              <a:t>meet targets.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E553F1-F973-40F8-A3E3-B4111A7632B6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8229600" cy="1371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 smtClean="0">
                <a:solidFill>
                  <a:srgbClr val="333399"/>
                </a:solidFill>
              </a:rPr>
              <a:t>Sample DC Federal Agency Milestone Submissions  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954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993300"/>
                </a:solidFill>
              </a:rPr>
              <a:t>General Services Administration </a:t>
            </a:r>
            <a:br>
              <a:rPr lang="en-US" sz="2400" dirty="0" smtClean="0">
                <a:solidFill>
                  <a:srgbClr val="993300"/>
                </a:solidFill>
              </a:rPr>
            </a:br>
            <a:endParaRPr lang="en-US" sz="2000" dirty="0" smtClean="0">
              <a:solidFill>
                <a:srgbClr val="99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Install bio-retention at St Elizabeth site to treat </a:t>
            </a:r>
            <a:r>
              <a:rPr lang="en-US" sz="2400" dirty="0" err="1" smtClean="0">
                <a:solidFill>
                  <a:srgbClr val="002060"/>
                </a:solidFill>
              </a:rPr>
              <a:t>stormwater</a:t>
            </a:r>
            <a:r>
              <a:rPr lang="en-US" sz="2400" dirty="0" smtClean="0">
                <a:solidFill>
                  <a:srgbClr val="002060"/>
                </a:solidFill>
              </a:rPr>
              <a:t> runoff from over 352,000 sq ft (8 acres) of land area. 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Install green roofs at St Elizabeth site to manage over 550,000 sq ft of roof area.</a:t>
            </a: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r>
              <a:rPr lang="en-US" sz="2400" dirty="0" smtClean="0">
                <a:solidFill>
                  <a:srgbClr val="993300"/>
                </a:solidFill>
              </a:rPr>
              <a:t/>
            </a:r>
            <a:br>
              <a:rPr lang="en-US" sz="2400" dirty="0" smtClean="0">
                <a:solidFill>
                  <a:srgbClr val="993300"/>
                </a:solidFill>
              </a:rPr>
            </a:br>
            <a:endParaRPr lang="en-US" sz="2400" dirty="0" smtClean="0">
              <a:solidFill>
                <a:srgbClr val="9933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993300"/>
                </a:solidFill>
              </a:rPr>
              <a:t>National Park Service  </a:t>
            </a:r>
            <a:br>
              <a:rPr lang="en-US" sz="2400" dirty="0" smtClean="0">
                <a:solidFill>
                  <a:srgbClr val="993300"/>
                </a:solidFill>
              </a:rPr>
            </a:br>
            <a:endParaRPr lang="en-US" sz="2000" dirty="0" smtClean="0">
              <a:solidFill>
                <a:srgbClr val="9933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Install forest buffers as part of reforestation of over 15 acres of park land. 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002060"/>
                </a:solidFill>
              </a:rPr>
              <a:t>Install approximately 8 miles of riparian buffer.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762000" y="9906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6" descr="st 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048000"/>
            <a:ext cx="2438400" cy="1594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333399"/>
                </a:solidFill>
              </a:rPr>
              <a:t>Federal Programmatic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EPA and other federal agencies’ programmatic (non-facility) milestones for the </a:t>
            </a:r>
            <a:r>
              <a:rPr lang="en-US" i="1" dirty="0" smtClean="0"/>
              <a:t>Restore Clean Water</a:t>
            </a:r>
            <a:r>
              <a:rPr lang="en-US" dirty="0" smtClean="0"/>
              <a:t> goal area</a:t>
            </a:r>
          </a:p>
          <a:p>
            <a:r>
              <a:rPr lang="en-US" dirty="0" smtClean="0"/>
              <a:t>Final issued 1/6/2012</a:t>
            </a:r>
          </a:p>
          <a:p>
            <a:r>
              <a:rPr lang="en-US" dirty="0" smtClean="0"/>
              <a:t> Quantitative outcomes</a:t>
            </a:r>
          </a:p>
          <a:p>
            <a:pPr lvl="1"/>
            <a:r>
              <a:rPr lang="en-US" dirty="0" smtClean="0"/>
              <a:t>22.5 percent of pollution reduction actions </a:t>
            </a:r>
          </a:p>
          <a:p>
            <a:pPr lvl="1"/>
            <a:r>
              <a:rPr lang="en-US" dirty="0" smtClean="0"/>
              <a:t> 50 percent of sampled streams rate fair, good or excellent </a:t>
            </a:r>
          </a:p>
          <a:p>
            <a:pPr lvl="1"/>
            <a:r>
              <a:rPr lang="en-US" dirty="0" smtClean="0"/>
              <a:t> 540,000 acres of conservation practices in priority watersheds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1" y="1164188"/>
            <a:ext cx="3902864" cy="49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62000" y="9906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8811-6F79-4C9E-9B5F-4753C8DF4A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8E3C2E1-1F77-45BD-BA84-013482FDBB5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07350" cy="480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993300"/>
                </a:solidFill>
              </a:rPr>
              <a:t>Draft  Phase II WIP – Strengths</a:t>
            </a:r>
          </a:p>
          <a:p>
            <a:pPr lvl="1"/>
            <a:r>
              <a:rPr lang="en-US" sz="2400" dirty="0" smtClean="0"/>
              <a:t>On track to meet 2017 and 2025 targets.</a:t>
            </a:r>
          </a:p>
          <a:p>
            <a:pPr lvl="1"/>
            <a:r>
              <a:rPr lang="en-US" sz="2400" dirty="0" smtClean="0"/>
              <a:t>Excellent job engaging federal agencies  - specific targets.</a:t>
            </a:r>
          </a:p>
          <a:p>
            <a:pPr lvl="1"/>
            <a:r>
              <a:rPr lang="en-US" sz="2400" dirty="0" smtClean="0"/>
              <a:t>Separate input deck developed thru CAST for federal agencies.</a:t>
            </a:r>
          </a:p>
          <a:p>
            <a:pPr lvl="1"/>
            <a:r>
              <a:rPr lang="en-US" sz="2400" dirty="0" smtClean="0"/>
              <a:t>Strengthens reasonable assurance for </a:t>
            </a:r>
            <a:r>
              <a:rPr lang="en-US" sz="2400" dirty="0" err="1" smtClean="0"/>
              <a:t>stormwater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Reflects MS4 permit provisions  (e.g. 1.2. retention standard).</a:t>
            </a:r>
          </a:p>
          <a:p>
            <a:pPr lvl="1"/>
            <a:r>
              <a:rPr lang="en-US" sz="2400" dirty="0" smtClean="0"/>
              <a:t>Proposes offsets program through retention credits.</a:t>
            </a:r>
            <a:r>
              <a:rPr lang="en-US" sz="2600" dirty="0" smtClean="0">
                <a:solidFill>
                  <a:srgbClr val="993300"/>
                </a:solidFill>
              </a:rPr>
              <a:t/>
            </a:r>
            <a:br>
              <a:rPr lang="en-US" sz="2600" dirty="0" smtClean="0">
                <a:solidFill>
                  <a:srgbClr val="993300"/>
                </a:solidFill>
              </a:rPr>
            </a:br>
            <a:endParaRPr lang="en-US" sz="2600" dirty="0" smtClean="0">
              <a:solidFill>
                <a:srgbClr val="9933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dirty="0" smtClean="0">
                <a:solidFill>
                  <a:srgbClr val="993300"/>
                </a:solidFill>
              </a:rPr>
              <a:t>Draft Phase II WIP – Areas for Improvement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Resolve inconsistencies between input decks for WIPs and milestones.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/>
              <a:t>Mention the Stormwater MOU among EPA and other federal agencies to implement EISA and address retrofits on existing developed land.</a:t>
            </a: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458200" cy="1066800"/>
          </a:xfrm>
          <a:noFill/>
        </p:spPr>
        <p:txBody>
          <a:bodyPr/>
          <a:lstStyle/>
          <a:p>
            <a:pPr algn="l" eaLnBrk="1" hangingPunct="1"/>
            <a:r>
              <a:rPr lang="en-US" sz="3200" b="1" dirty="0" smtClean="0">
                <a:solidFill>
                  <a:srgbClr val="333399"/>
                </a:solidFill>
              </a:rPr>
              <a:t>EPA Evaluation of DC Draft Phase II WIP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762000" y="914400"/>
            <a:ext cx="8382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2369</TotalTime>
  <Words>1030</Words>
  <Application>Microsoft Office PowerPoint</Application>
  <PresentationFormat>On-screen Show (4:3)</PresentationFormat>
  <Paragraphs>176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Developing Final Phase II WIPs and Milestones</vt:lpstr>
      <vt:lpstr>   Objectives </vt:lpstr>
      <vt:lpstr>Slide 3</vt:lpstr>
      <vt:lpstr>Slide 4</vt:lpstr>
      <vt:lpstr>Federal Agency Involvement in Phase II WIPs and Milestones </vt:lpstr>
      <vt:lpstr>Slide 6</vt:lpstr>
      <vt:lpstr>Sample DC Federal Agency Milestone Submissions  </vt:lpstr>
      <vt:lpstr>Federal Programmatic Milestones</vt:lpstr>
      <vt:lpstr>EPA Evaluation of DC Draft Phase II WIP</vt:lpstr>
      <vt:lpstr>EPA Evaluation of DC 2012-2013 Milestones</vt:lpstr>
      <vt:lpstr>Priorities for Completing Final Phase II WIPs</vt:lpstr>
      <vt:lpstr>   Status of Key Stormwater Milestones </vt:lpstr>
      <vt:lpstr>   Future Federal Milestones</vt:lpstr>
      <vt:lpstr>EPA Phase II Support for Federal Facilities</vt:lpstr>
      <vt:lpstr>   Timeline for Finalizing Phase II WIP</vt:lpstr>
      <vt:lpstr>Slide 16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gallen</dc:creator>
  <cp:lastModifiedBy>Reginald Parrish</cp:lastModifiedBy>
  <cp:revision>168</cp:revision>
  <dcterms:created xsi:type="dcterms:W3CDTF">2011-04-21T14:29:54Z</dcterms:created>
  <dcterms:modified xsi:type="dcterms:W3CDTF">2012-02-23T13:53:51Z</dcterms:modified>
</cp:coreProperties>
</file>