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handoutMasterIdLst>
    <p:handoutMasterId r:id="rId16"/>
  </p:handoutMasterIdLst>
  <p:sldIdLst>
    <p:sldId id="256" r:id="rId2"/>
    <p:sldId id="281" r:id="rId3"/>
    <p:sldId id="287" r:id="rId4"/>
    <p:sldId id="303" r:id="rId5"/>
    <p:sldId id="299" r:id="rId6"/>
    <p:sldId id="286" r:id="rId7"/>
    <p:sldId id="302" r:id="rId8"/>
    <p:sldId id="304" r:id="rId9"/>
    <p:sldId id="307" r:id="rId10"/>
    <p:sldId id="298" r:id="rId11"/>
    <p:sldId id="296" r:id="rId12"/>
    <p:sldId id="310" r:id="rId13"/>
    <p:sldId id="309" r:id="rId14"/>
  </p:sldIdLst>
  <p:sldSz cx="9144000" cy="6858000" type="screen4x3"/>
  <p:notesSz cx="9309100" cy="7023100"/>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0000FF"/>
    <a:srgbClr val="008000"/>
    <a:srgbClr val="0DC91A"/>
    <a:srgbClr val="99CCFF"/>
    <a:srgbClr val="336699"/>
    <a:srgbClr val="003366"/>
    <a:srgbClr val="7764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9" autoAdjust="0"/>
    <p:restoredTop sz="91982" autoAdjust="0"/>
  </p:normalViewPr>
  <p:slideViewPr>
    <p:cSldViewPr>
      <p:cViewPr>
        <p:scale>
          <a:sx n="100" d="100"/>
          <a:sy n="100" d="100"/>
        </p:scale>
        <p:origin x="-1356" y="-246"/>
      </p:cViewPr>
      <p:guideLst>
        <p:guide orient="horz" pos="2160"/>
        <p:guide pos="2880"/>
      </p:guideLst>
    </p:cSldViewPr>
  </p:slideViewPr>
  <p:outlineViewPr>
    <p:cViewPr>
      <p:scale>
        <a:sx n="75" d="100"/>
        <a:sy n="75" d="100"/>
      </p:scale>
      <p:origin x="108"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1026"/>
          <p:cNvSpPr>
            <a:spLocks noGrp="1" noChangeArrowheads="1"/>
          </p:cNvSpPr>
          <p:nvPr>
            <p:ph type="hdr" sz="quarter"/>
          </p:nvPr>
        </p:nvSpPr>
        <p:spPr bwMode="auto">
          <a:xfrm>
            <a:off x="0" y="0"/>
            <a:ext cx="4032881" cy="35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99" tIns="46500" rIns="92999" bIns="46500" numCol="1" anchor="t" anchorCtr="0" compatLnSpc="1">
            <a:prstTxWarp prst="textNoShape">
              <a:avLst/>
            </a:prstTxWarp>
          </a:bodyPr>
          <a:lstStyle>
            <a:lvl1pPr defTabSz="930716">
              <a:defRPr sz="1200"/>
            </a:lvl1pPr>
          </a:lstStyle>
          <a:p>
            <a:endParaRPr lang="en-US" altLang="en-US"/>
          </a:p>
        </p:txBody>
      </p:sp>
      <p:sp>
        <p:nvSpPr>
          <p:cNvPr id="70659" name="Rectangle 1027"/>
          <p:cNvSpPr>
            <a:spLocks noGrp="1" noChangeArrowheads="1"/>
          </p:cNvSpPr>
          <p:nvPr>
            <p:ph type="dt" sz="quarter" idx="1"/>
          </p:nvPr>
        </p:nvSpPr>
        <p:spPr bwMode="auto">
          <a:xfrm>
            <a:off x="5276220" y="0"/>
            <a:ext cx="4032881" cy="35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99" tIns="46500" rIns="92999" bIns="46500" numCol="1" anchor="t" anchorCtr="0" compatLnSpc="1">
            <a:prstTxWarp prst="textNoShape">
              <a:avLst/>
            </a:prstTxWarp>
          </a:bodyPr>
          <a:lstStyle>
            <a:lvl1pPr algn="r" defTabSz="930716">
              <a:defRPr sz="1200"/>
            </a:lvl1pPr>
          </a:lstStyle>
          <a:p>
            <a:endParaRPr lang="en-US" altLang="en-US"/>
          </a:p>
        </p:txBody>
      </p:sp>
      <p:sp>
        <p:nvSpPr>
          <p:cNvPr id="70660" name="Rectangle 1028"/>
          <p:cNvSpPr>
            <a:spLocks noGrp="1" noChangeArrowheads="1"/>
          </p:cNvSpPr>
          <p:nvPr>
            <p:ph type="ftr" sz="quarter" idx="2"/>
          </p:nvPr>
        </p:nvSpPr>
        <p:spPr bwMode="auto">
          <a:xfrm>
            <a:off x="0" y="6672582"/>
            <a:ext cx="4032881" cy="35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99" tIns="46500" rIns="92999" bIns="46500" numCol="1" anchor="b" anchorCtr="0" compatLnSpc="1">
            <a:prstTxWarp prst="textNoShape">
              <a:avLst/>
            </a:prstTxWarp>
          </a:bodyPr>
          <a:lstStyle>
            <a:lvl1pPr defTabSz="930716">
              <a:defRPr sz="1200"/>
            </a:lvl1pPr>
          </a:lstStyle>
          <a:p>
            <a:endParaRPr lang="en-US" altLang="en-US"/>
          </a:p>
        </p:txBody>
      </p:sp>
      <p:sp>
        <p:nvSpPr>
          <p:cNvPr id="70661" name="Rectangle 1029"/>
          <p:cNvSpPr>
            <a:spLocks noGrp="1" noChangeArrowheads="1"/>
          </p:cNvSpPr>
          <p:nvPr>
            <p:ph type="sldNum" sz="quarter" idx="3"/>
          </p:nvPr>
        </p:nvSpPr>
        <p:spPr bwMode="auto">
          <a:xfrm>
            <a:off x="5276220" y="6672582"/>
            <a:ext cx="4032881" cy="35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99" tIns="46500" rIns="92999" bIns="46500" numCol="1" anchor="b" anchorCtr="0" compatLnSpc="1">
            <a:prstTxWarp prst="textNoShape">
              <a:avLst/>
            </a:prstTxWarp>
          </a:bodyPr>
          <a:lstStyle>
            <a:lvl1pPr algn="r" defTabSz="930716">
              <a:defRPr sz="1200"/>
            </a:lvl1pPr>
          </a:lstStyle>
          <a:p>
            <a:fld id="{1960CF47-E915-4A70-8054-C93FF0CB634D}" type="slidenum">
              <a:rPr lang="en-US" altLang="en-US"/>
              <a:pPr/>
              <a:t>‹#›</a:t>
            </a:fld>
            <a:endParaRPr lang="en-US" altLang="en-US"/>
          </a:p>
        </p:txBody>
      </p:sp>
    </p:spTree>
    <p:extLst>
      <p:ext uri="{BB962C8B-B14F-4D97-AF65-F5344CB8AC3E}">
        <p14:creationId xmlns:p14="http://schemas.microsoft.com/office/powerpoint/2010/main" val="1748642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34475" cy="350518"/>
          </a:xfrm>
          <a:prstGeom prst="rect">
            <a:avLst/>
          </a:prstGeom>
        </p:spPr>
        <p:txBody>
          <a:bodyPr vert="horz" lIns="91797" tIns="45898" rIns="91797" bIns="45898" rtlCol="0"/>
          <a:lstStyle>
            <a:lvl1pPr algn="l">
              <a:defRPr sz="1200"/>
            </a:lvl1pPr>
          </a:lstStyle>
          <a:p>
            <a:endParaRPr lang="en-US"/>
          </a:p>
        </p:txBody>
      </p:sp>
      <p:sp>
        <p:nvSpPr>
          <p:cNvPr id="3" name="Date Placeholder 2"/>
          <p:cNvSpPr>
            <a:spLocks noGrp="1"/>
          </p:cNvSpPr>
          <p:nvPr>
            <p:ph type="dt" idx="1"/>
          </p:nvPr>
        </p:nvSpPr>
        <p:spPr>
          <a:xfrm>
            <a:off x="5273032" y="0"/>
            <a:ext cx="4034475" cy="350518"/>
          </a:xfrm>
          <a:prstGeom prst="rect">
            <a:avLst/>
          </a:prstGeom>
        </p:spPr>
        <p:txBody>
          <a:bodyPr vert="horz" lIns="91797" tIns="45898" rIns="91797" bIns="45898" rtlCol="0"/>
          <a:lstStyle>
            <a:lvl1pPr algn="r">
              <a:defRPr sz="1200"/>
            </a:lvl1pPr>
          </a:lstStyle>
          <a:p>
            <a:fld id="{31352A6D-9BCC-4981-BF2F-54727DCC801F}" type="datetimeFigureOut">
              <a:rPr lang="en-US" smtClean="0"/>
              <a:pPr/>
              <a:t>4/12/2018</a:t>
            </a:fld>
            <a:endParaRPr lang="en-US"/>
          </a:p>
        </p:txBody>
      </p:sp>
      <p:sp>
        <p:nvSpPr>
          <p:cNvPr id="4" name="Slide Image Placeholder 3"/>
          <p:cNvSpPr>
            <a:spLocks noGrp="1" noRot="1" noChangeAspect="1"/>
          </p:cNvSpPr>
          <p:nvPr>
            <p:ph type="sldImg" idx="2"/>
          </p:nvPr>
        </p:nvSpPr>
        <p:spPr>
          <a:xfrm>
            <a:off x="2898775" y="527050"/>
            <a:ext cx="3511550" cy="2633663"/>
          </a:xfrm>
          <a:prstGeom prst="rect">
            <a:avLst/>
          </a:prstGeom>
          <a:noFill/>
          <a:ln w="12700">
            <a:solidFill>
              <a:prstClr val="black"/>
            </a:solidFill>
          </a:ln>
        </p:spPr>
        <p:txBody>
          <a:bodyPr vert="horz" lIns="91797" tIns="45898" rIns="91797" bIns="45898" rtlCol="0" anchor="ctr"/>
          <a:lstStyle/>
          <a:p>
            <a:endParaRPr lang="en-US"/>
          </a:p>
        </p:txBody>
      </p:sp>
      <p:sp>
        <p:nvSpPr>
          <p:cNvPr id="5" name="Notes Placeholder 4"/>
          <p:cNvSpPr>
            <a:spLocks noGrp="1"/>
          </p:cNvSpPr>
          <p:nvPr>
            <p:ph type="body" sz="quarter" idx="3"/>
          </p:nvPr>
        </p:nvSpPr>
        <p:spPr>
          <a:xfrm>
            <a:off x="930910" y="3336291"/>
            <a:ext cx="7447280" cy="3159440"/>
          </a:xfrm>
          <a:prstGeom prst="rect">
            <a:avLst/>
          </a:prstGeom>
        </p:spPr>
        <p:txBody>
          <a:bodyPr vert="horz" lIns="91797" tIns="45898" rIns="91797" bIns="4589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6670989"/>
            <a:ext cx="4034475" cy="350518"/>
          </a:xfrm>
          <a:prstGeom prst="rect">
            <a:avLst/>
          </a:prstGeom>
        </p:spPr>
        <p:txBody>
          <a:bodyPr vert="horz" lIns="91797" tIns="45898" rIns="91797" bIns="45898" rtlCol="0" anchor="b"/>
          <a:lstStyle>
            <a:lvl1pPr algn="l">
              <a:defRPr sz="1200"/>
            </a:lvl1pPr>
          </a:lstStyle>
          <a:p>
            <a:endParaRPr lang="en-US"/>
          </a:p>
        </p:txBody>
      </p:sp>
      <p:sp>
        <p:nvSpPr>
          <p:cNvPr id="7" name="Slide Number Placeholder 6"/>
          <p:cNvSpPr>
            <a:spLocks noGrp="1"/>
          </p:cNvSpPr>
          <p:nvPr>
            <p:ph type="sldNum" sz="quarter" idx="5"/>
          </p:nvPr>
        </p:nvSpPr>
        <p:spPr>
          <a:xfrm>
            <a:off x="5273032" y="6670989"/>
            <a:ext cx="4034475" cy="350518"/>
          </a:xfrm>
          <a:prstGeom prst="rect">
            <a:avLst/>
          </a:prstGeom>
        </p:spPr>
        <p:txBody>
          <a:bodyPr vert="horz" lIns="91797" tIns="45898" rIns="91797" bIns="45898" rtlCol="0" anchor="b"/>
          <a:lstStyle>
            <a:lvl1pPr algn="r">
              <a:defRPr sz="1200"/>
            </a:lvl1pPr>
          </a:lstStyle>
          <a:p>
            <a:fld id="{829DDD14-F48A-4B18-98D1-821F5BCF5C14}" type="slidenum">
              <a:rPr lang="en-US" smtClean="0"/>
              <a:pPr/>
              <a:t>‹#›</a:t>
            </a:fld>
            <a:endParaRPr lang="en-US"/>
          </a:p>
        </p:txBody>
      </p:sp>
    </p:spTree>
    <p:extLst>
      <p:ext uri="{BB962C8B-B14F-4D97-AF65-F5344CB8AC3E}">
        <p14:creationId xmlns:p14="http://schemas.microsoft.com/office/powerpoint/2010/main" val="3777398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966">
              <a:defRPr/>
            </a:pPr>
            <a:r>
              <a:rPr lang="en-US" dirty="0" smtClean="0">
                <a:solidFill>
                  <a:srgbClr val="FFFF00"/>
                </a:solidFill>
              </a:rPr>
              <a:t>Overview: Agency and Water Quality Division and MAB; Project overview</a:t>
            </a:r>
          </a:p>
          <a:p>
            <a:endParaRPr lang="en-US" dirty="0"/>
          </a:p>
        </p:txBody>
      </p:sp>
      <p:sp>
        <p:nvSpPr>
          <p:cNvPr id="4" name="Slide Number Placeholder 3"/>
          <p:cNvSpPr>
            <a:spLocks noGrp="1"/>
          </p:cNvSpPr>
          <p:nvPr>
            <p:ph type="sldNum" sz="quarter" idx="10"/>
          </p:nvPr>
        </p:nvSpPr>
        <p:spPr/>
        <p:txBody>
          <a:bodyPr/>
          <a:lstStyle/>
          <a:p>
            <a:fld id="{829DDD14-F48A-4B18-98D1-821F5BCF5C14}" type="slidenum">
              <a:rPr lang="en-US" smtClean="0"/>
              <a:pPr/>
              <a:t>2</a:t>
            </a:fld>
            <a:endParaRPr lang="en-US"/>
          </a:p>
        </p:txBody>
      </p:sp>
    </p:spTree>
    <p:extLst>
      <p:ext uri="{BB962C8B-B14F-4D97-AF65-F5344CB8AC3E}">
        <p14:creationId xmlns:p14="http://schemas.microsoft.com/office/powerpoint/2010/main" val="2443896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966">
              <a:defRPr/>
            </a:pPr>
            <a:r>
              <a:rPr lang="en-US" dirty="0" smtClean="0"/>
              <a:t>Information about DC water quality standards, to individual water quality assessments for the Potomac, Anacostia, and Rock Creek, ITR 2016</a:t>
            </a:r>
          </a:p>
          <a:p>
            <a:endParaRPr lang="en-US" dirty="0"/>
          </a:p>
        </p:txBody>
      </p:sp>
      <p:sp>
        <p:nvSpPr>
          <p:cNvPr id="4" name="Slide Number Placeholder 3"/>
          <p:cNvSpPr>
            <a:spLocks noGrp="1"/>
          </p:cNvSpPr>
          <p:nvPr>
            <p:ph type="sldNum" sz="quarter" idx="10"/>
          </p:nvPr>
        </p:nvSpPr>
        <p:spPr/>
        <p:txBody>
          <a:bodyPr/>
          <a:lstStyle/>
          <a:p>
            <a:fld id="{829DDD14-F48A-4B18-98D1-821F5BCF5C14}" type="slidenum">
              <a:rPr lang="en-US" smtClean="0"/>
              <a:pPr/>
              <a:t>3</a:t>
            </a:fld>
            <a:endParaRPr lang="en-US"/>
          </a:p>
        </p:txBody>
      </p:sp>
    </p:spTree>
    <p:extLst>
      <p:ext uri="{BB962C8B-B14F-4D97-AF65-F5344CB8AC3E}">
        <p14:creationId xmlns:p14="http://schemas.microsoft.com/office/powerpoint/2010/main" val="1419885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bg1"/>
                </a:solidFill>
              </a:rPr>
              <a:t>With mission that is focused on environmental conservation issues and collaborate with volunteers are encouraged to apply. </a:t>
            </a:r>
            <a:endParaRPr lang="en-US" dirty="0"/>
          </a:p>
        </p:txBody>
      </p:sp>
      <p:sp>
        <p:nvSpPr>
          <p:cNvPr id="4" name="Slide Number Placeholder 3"/>
          <p:cNvSpPr>
            <a:spLocks noGrp="1"/>
          </p:cNvSpPr>
          <p:nvPr>
            <p:ph type="sldNum" sz="quarter" idx="10"/>
          </p:nvPr>
        </p:nvSpPr>
        <p:spPr/>
        <p:txBody>
          <a:bodyPr/>
          <a:lstStyle/>
          <a:p>
            <a:fld id="{829DDD14-F48A-4B18-98D1-821F5BCF5C14}" type="slidenum">
              <a:rPr lang="en-US" smtClean="0"/>
              <a:pPr/>
              <a:t>4</a:t>
            </a:fld>
            <a:endParaRPr lang="en-US"/>
          </a:p>
        </p:txBody>
      </p:sp>
    </p:spTree>
    <p:extLst>
      <p:ext uri="{BB962C8B-B14F-4D97-AF65-F5344CB8AC3E}">
        <p14:creationId xmlns:p14="http://schemas.microsoft.com/office/powerpoint/2010/main" val="3196370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9DDD14-F48A-4B18-98D1-821F5BCF5C14}"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FF00"/>
                </a:solidFill>
              </a:rPr>
              <a:t>A Project work plan including criteria used to identify sample sites, volunteer training plan and training materials, volunteer sampling schedule, list of sampling locations, total number of samples to be collected and analyzed, methodology, and data reporting procedures is also required. </a:t>
            </a:r>
            <a:endParaRPr lang="en-US" dirty="0"/>
          </a:p>
        </p:txBody>
      </p:sp>
      <p:sp>
        <p:nvSpPr>
          <p:cNvPr id="4" name="Slide Number Placeholder 3"/>
          <p:cNvSpPr>
            <a:spLocks noGrp="1"/>
          </p:cNvSpPr>
          <p:nvPr>
            <p:ph type="sldNum" sz="quarter" idx="10"/>
          </p:nvPr>
        </p:nvSpPr>
        <p:spPr/>
        <p:txBody>
          <a:bodyPr/>
          <a:lstStyle/>
          <a:p>
            <a:fld id="{829DDD14-F48A-4B18-98D1-821F5BCF5C14}" type="slidenum">
              <a:rPr lang="en-US" smtClean="0"/>
              <a:pPr/>
              <a:t>8</a:t>
            </a:fld>
            <a:endParaRPr lang="en-US"/>
          </a:p>
        </p:txBody>
      </p:sp>
    </p:spTree>
    <p:extLst>
      <p:ext uri="{BB962C8B-B14F-4D97-AF65-F5344CB8AC3E}">
        <p14:creationId xmlns:p14="http://schemas.microsoft.com/office/powerpoint/2010/main" val="896406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966">
              <a:defRPr/>
            </a:pPr>
            <a:r>
              <a:rPr lang="en-US" dirty="0"/>
              <a:t>Stand up paddling, Pedal boarding, canoeing, Rowing/sculling, Power boat, Fishing, Other water contact activity, Other water contact activity</a:t>
            </a:r>
          </a:p>
          <a:p>
            <a:endParaRPr lang="en-US" dirty="0"/>
          </a:p>
        </p:txBody>
      </p:sp>
      <p:sp>
        <p:nvSpPr>
          <p:cNvPr id="4" name="Slide Number Placeholder 3"/>
          <p:cNvSpPr>
            <a:spLocks noGrp="1"/>
          </p:cNvSpPr>
          <p:nvPr>
            <p:ph type="sldNum" sz="quarter" idx="10"/>
          </p:nvPr>
        </p:nvSpPr>
        <p:spPr/>
        <p:txBody>
          <a:bodyPr/>
          <a:lstStyle/>
          <a:p>
            <a:fld id="{829DDD14-F48A-4B18-98D1-821F5BCF5C14}" type="slidenum">
              <a:rPr lang="en-US" smtClean="0"/>
              <a:pPr/>
              <a:t>9</a:t>
            </a:fld>
            <a:endParaRPr lang="en-US"/>
          </a:p>
        </p:txBody>
      </p:sp>
    </p:spTree>
    <p:extLst>
      <p:ext uri="{BB962C8B-B14F-4D97-AF65-F5344CB8AC3E}">
        <p14:creationId xmlns:p14="http://schemas.microsoft.com/office/powerpoint/2010/main" val="2548480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143000" y="1219200"/>
            <a:ext cx="6934200" cy="1828800"/>
          </a:xfrm>
        </p:spPr>
        <p:txBody>
          <a:bodyPr anchor="t"/>
          <a:lstStyle>
            <a:lvl1pPr>
              <a:defRPr sz="4400"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828800" y="3581400"/>
            <a:ext cx="5562600" cy="1371600"/>
          </a:xfrm>
        </p:spPr>
        <p:txBody>
          <a:bodyPr/>
          <a:lstStyle>
            <a:lvl1pPr marL="0" indent="0" algn="ctr">
              <a:buFontTx/>
              <a:buNone/>
              <a:defRPr/>
            </a:lvl1pPr>
          </a:lstStyle>
          <a:p>
            <a:pPr lvl="0"/>
            <a:r>
              <a:rPr lang="en-US" altLang="en-US" noProof="0" smtClean="0"/>
              <a:t>Click to edit Master subtitle style</a:t>
            </a:r>
          </a:p>
        </p:txBody>
      </p:sp>
      <p:sp>
        <p:nvSpPr>
          <p:cNvPr id="3079" name="Rectangle 7"/>
          <p:cNvSpPr>
            <a:spLocks noGrp="1" noChangeArrowheads="1"/>
          </p:cNvSpPr>
          <p:nvPr>
            <p:ph type="dt" sz="half" idx="2"/>
          </p:nvPr>
        </p:nvSpPr>
        <p:spPr>
          <a:xfrm>
            <a:off x="76200" y="6405563"/>
            <a:ext cx="1905000" cy="457200"/>
          </a:xfrm>
        </p:spPr>
        <p:txBody>
          <a:bodyPr/>
          <a:lstStyle>
            <a:lvl1pPr>
              <a:defRPr/>
            </a:lvl1pPr>
          </a:lstStyle>
          <a:p>
            <a:endParaRPr lang="en-US" altLang="en-US"/>
          </a:p>
        </p:txBody>
      </p:sp>
      <p:sp>
        <p:nvSpPr>
          <p:cNvPr id="3080" name="Rectangle 8"/>
          <p:cNvSpPr>
            <a:spLocks noGrp="1" noChangeArrowheads="1"/>
          </p:cNvSpPr>
          <p:nvPr>
            <p:ph type="ftr" sz="quarter" idx="3"/>
          </p:nvPr>
        </p:nvSpPr>
        <p:spPr>
          <a:xfrm>
            <a:off x="3124200" y="6405563"/>
            <a:ext cx="2895600" cy="457200"/>
          </a:xfrm>
        </p:spPr>
        <p:txBody>
          <a:bodyPr/>
          <a:lstStyle>
            <a:lvl1pPr>
              <a:defRPr/>
            </a:lvl1pPr>
          </a:lstStyle>
          <a:p>
            <a:endParaRPr lang="en-US" altLang="en-US"/>
          </a:p>
        </p:txBody>
      </p:sp>
      <p:sp>
        <p:nvSpPr>
          <p:cNvPr id="3081" name="Rectangle 9"/>
          <p:cNvSpPr>
            <a:spLocks noGrp="1" noChangeArrowheads="1"/>
          </p:cNvSpPr>
          <p:nvPr>
            <p:ph type="sldNum" sz="quarter" idx="4"/>
          </p:nvPr>
        </p:nvSpPr>
        <p:spPr>
          <a:xfrm>
            <a:off x="7162800" y="6405563"/>
            <a:ext cx="1905000" cy="457200"/>
          </a:xfrm>
        </p:spPr>
        <p:txBody>
          <a:bodyPr/>
          <a:lstStyle>
            <a:lvl1pPr>
              <a:defRPr/>
            </a:lvl1pPr>
          </a:lstStyle>
          <a:p>
            <a:fld id="{F4B4D6E3-9C51-4D5C-BFDE-395ED87C6FCC}" type="slidenum">
              <a:rPr lang="en-US" altLang="en-US"/>
              <a:pPr/>
              <a:t>‹#›</a:t>
            </a:fld>
            <a:endParaRPr lang="en-US"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BB809897-35B2-4AC1-97F1-7A7CA3247171}" type="slidenum">
              <a:rPr lang="en-US" altLang="en-US"/>
              <a:pPr/>
              <a:t>‹#›</a:t>
            </a:fld>
            <a:endParaRPr lang="en-US" altLang="en-US"/>
          </a:p>
        </p:txBody>
      </p:sp>
    </p:spTree>
    <p:extLst>
      <p:ext uri="{BB962C8B-B14F-4D97-AF65-F5344CB8AC3E}">
        <p14:creationId xmlns:p14="http://schemas.microsoft.com/office/powerpoint/2010/main" val="37218329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304800"/>
            <a:ext cx="19050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304800"/>
            <a:ext cx="55626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6B90CA2-7078-4839-B5F3-DDC83DEDCFFD}" type="slidenum">
              <a:rPr lang="en-US" altLang="en-US"/>
              <a:pPr/>
              <a:t>‹#›</a:t>
            </a:fld>
            <a:endParaRPr lang="en-US" altLang="en-US"/>
          </a:p>
        </p:txBody>
      </p:sp>
    </p:spTree>
    <p:extLst>
      <p:ext uri="{BB962C8B-B14F-4D97-AF65-F5344CB8AC3E}">
        <p14:creationId xmlns:p14="http://schemas.microsoft.com/office/powerpoint/2010/main" val="19969338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0897FE0-8FE9-492F-BF17-29785F7AB7A2}" type="slidenum">
              <a:rPr lang="en-US" altLang="en-US"/>
              <a:pPr/>
              <a:t>‹#›</a:t>
            </a:fld>
            <a:endParaRPr lang="en-US" altLang="en-US"/>
          </a:p>
        </p:txBody>
      </p:sp>
    </p:spTree>
    <p:extLst>
      <p:ext uri="{BB962C8B-B14F-4D97-AF65-F5344CB8AC3E}">
        <p14:creationId xmlns:p14="http://schemas.microsoft.com/office/powerpoint/2010/main" val="6040659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95A0A511-5C15-4220-9B6F-5B4A1E522690}" type="slidenum">
              <a:rPr lang="en-US" altLang="en-US"/>
              <a:pPr/>
              <a:t>‹#›</a:t>
            </a:fld>
            <a:endParaRPr lang="en-US" altLang="en-US"/>
          </a:p>
        </p:txBody>
      </p:sp>
    </p:spTree>
    <p:extLst>
      <p:ext uri="{BB962C8B-B14F-4D97-AF65-F5344CB8AC3E}">
        <p14:creationId xmlns:p14="http://schemas.microsoft.com/office/powerpoint/2010/main" val="32139304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524000"/>
            <a:ext cx="36195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05300" y="1524000"/>
            <a:ext cx="36195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EFD555D9-02A1-4286-9292-98599EEC2003}" type="slidenum">
              <a:rPr lang="en-US" altLang="en-US"/>
              <a:pPr/>
              <a:t>‹#›</a:t>
            </a:fld>
            <a:endParaRPr lang="en-US" altLang="en-US"/>
          </a:p>
        </p:txBody>
      </p:sp>
    </p:spTree>
    <p:extLst>
      <p:ext uri="{BB962C8B-B14F-4D97-AF65-F5344CB8AC3E}">
        <p14:creationId xmlns:p14="http://schemas.microsoft.com/office/powerpoint/2010/main" val="7430280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2ADD524A-7179-440B-AF7B-7F8764F14132}" type="slidenum">
              <a:rPr lang="en-US" altLang="en-US"/>
              <a:pPr/>
              <a:t>‹#›</a:t>
            </a:fld>
            <a:endParaRPr lang="en-US" altLang="en-US"/>
          </a:p>
        </p:txBody>
      </p:sp>
    </p:spTree>
    <p:extLst>
      <p:ext uri="{BB962C8B-B14F-4D97-AF65-F5344CB8AC3E}">
        <p14:creationId xmlns:p14="http://schemas.microsoft.com/office/powerpoint/2010/main" val="30438725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F8923378-9180-4FAB-94E3-525C2D250FAB}" type="slidenum">
              <a:rPr lang="en-US" altLang="en-US"/>
              <a:pPr/>
              <a:t>‹#›</a:t>
            </a:fld>
            <a:endParaRPr lang="en-US" altLang="en-US"/>
          </a:p>
        </p:txBody>
      </p:sp>
    </p:spTree>
    <p:extLst>
      <p:ext uri="{BB962C8B-B14F-4D97-AF65-F5344CB8AC3E}">
        <p14:creationId xmlns:p14="http://schemas.microsoft.com/office/powerpoint/2010/main" val="12920238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7DB8D711-E3DF-44F2-9B2C-12E224E70B52}" type="slidenum">
              <a:rPr lang="en-US" altLang="en-US"/>
              <a:pPr/>
              <a:t>‹#›</a:t>
            </a:fld>
            <a:endParaRPr lang="en-US" altLang="en-US"/>
          </a:p>
        </p:txBody>
      </p:sp>
    </p:spTree>
    <p:extLst>
      <p:ext uri="{BB962C8B-B14F-4D97-AF65-F5344CB8AC3E}">
        <p14:creationId xmlns:p14="http://schemas.microsoft.com/office/powerpoint/2010/main" val="13651891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F326639A-4F73-40A4-8EEE-4A2BEEEF2162}" type="slidenum">
              <a:rPr lang="en-US" altLang="en-US"/>
              <a:pPr/>
              <a:t>‹#›</a:t>
            </a:fld>
            <a:endParaRPr lang="en-US" altLang="en-US"/>
          </a:p>
        </p:txBody>
      </p:sp>
    </p:spTree>
    <p:extLst>
      <p:ext uri="{BB962C8B-B14F-4D97-AF65-F5344CB8AC3E}">
        <p14:creationId xmlns:p14="http://schemas.microsoft.com/office/powerpoint/2010/main" val="4334591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038634ED-1327-4D51-980D-FD58A552882D}" type="slidenum">
              <a:rPr lang="en-US" altLang="en-US"/>
              <a:pPr/>
              <a:t>‹#›</a:t>
            </a:fld>
            <a:endParaRPr lang="en-US" altLang="en-US"/>
          </a:p>
        </p:txBody>
      </p:sp>
    </p:spTree>
    <p:extLst>
      <p:ext uri="{BB962C8B-B14F-4D97-AF65-F5344CB8AC3E}">
        <p14:creationId xmlns:p14="http://schemas.microsoft.com/office/powerpoint/2010/main" val="41157780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3400" y="304800"/>
            <a:ext cx="7620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7" name="Rectangle 3"/>
          <p:cNvSpPr>
            <a:spLocks noGrp="1" noChangeArrowheads="1"/>
          </p:cNvSpPr>
          <p:nvPr>
            <p:ph type="body" idx="1"/>
          </p:nvPr>
        </p:nvSpPr>
        <p:spPr bwMode="auto">
          <a:xfrm>
            <a:off x="533400" y="1524000"/>
            <a:ext cx="73914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1028" name="Rectangle 4"/>
          <p:cNvSpPr>
            <a:spLocks noGrp="1" noChangeArrowheads="1"/>
          </p:cNvSpPr>
          <p:nvPr>
            <p:ph type="dt" sz="half" idx="2"/>
          </p:nvPr>
        </p:nvSpPr>
        <p:spPr bwMode="auto">
          <a:xfrm>
            <a:off x="5334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Century Gothic" panose="020B0502020202020204" pitchFamily="34" charset="0"/>
              </a:defRPr>
            </a:lvl1pPr>
          </a:lstStyle>
          <a:p>
            <a:endParaRPr lang="en-US" altLang="en-US" dirty="0"/>
          </a:p>
        </p:txBody>
      </p:sp>
      <p:sp>
        <p:nvSpPr>
          <p:cNvPr id="1029" name="Rectangle 5"/>
          <p:cNvSpPr>
            <a:spLocks noGrp="1" noChangeArrowheads="1"/>
          </p:cNvSpPr>
          <p:nvPr>
            <p:ph type="ftr" sz="quarter" idx="3"/>
          </p:nvPr>
        </p:nvSpPr>
        <p:spPr bwMode="auto">
          <a:xfrm>
            <a:off x="3429000" y="64008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atin typeface="Century Gothic" panose="020B0502020202020204" pitchFamily="34" charset="0"/>
              </a:defRPr>
            </a:lvl1pPr>
          </a:lstStyle>
          <a:p>
            <a:endParaRPr lang="en-US" altLang="en-US" dirty="0"/>
          </a:p>
        </p:txBody>
      </p:sp>
      <p:sp>
        <p:nvSpPr>
          <p:cNvPr id="1030" name="Rectangle 6"/>
          <p:cNvSpPr>
            <a:spLocks noGrp="1" noChangeArrowheads="1"/>
          </p:cNvSpPr>
          <p:nvPr>
            <p:ph type="sldNum" sz="quarter" idx="4"/>
          </p:nvPr>
        </p:nvSpPr>
        <p:spPr bwMode="auto">
          <a:xfrm>
            <a:off x="7162800" y="64008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Century Gothic" panose="020B0502020202020204" pitchFamily="34" charset="0"/>
              </a:defRPr>
            </a:lvl1pPr>
          </a:lstStyle>
          <a:p>
            <a:fld id="{968005B8-8CE6-436C-AB38-F1DAF853B9B9}" type="slidenum">
              <a:rPr lang="en-US" altLang="en-US" smtClean="0"/>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l" rtl="0" eaLnBrk="0" fontAlgn="base" hangingPunct="0">
        <a:spcBef>
          <a:spcPct val="0"/>
        </a:spcBef>
        <a:spcAft>
          <a:spcPct val="0"/>
        </a:spcAft>
        <a:defRPr sz="4000">
          <a:solidFill>
            <a:schemeClr val="tx2"/>
          </a:solidFill>
          <a:latin typeface="Century Gothic" panose="020B0502020202020204" pitchFamily="34" charset="0"/>
          <a:ea typeface="+mj-ea"/>
          <a:cs typeface="+mj-cs"/>
        </a:defRPr>
      </a:lvl1pPr>
      <a:lvl2pPr algn="l" rtl="0" eaLnBrk="0" fontAlgn="base" hangingPunct="0">
        <a:spcBef>
          <a:spcPct val="0"/>
        </a:spcBef>
        <a:spcAft>
          <a:spcPct val="0"/>
        </a:spcAft>
        <a:defRPr sz="4000">
          <a:solidFill>
            <a:schemeClr val="tx2"/>
          </a:solidFill>
          <a:latin typeface="Arial" pitchFamily="34" charset="0"/>
        </a:defRPr>
      </a:lvl2pPr>
      <a:lvl3pPr algn="l" rtl="0" eaLnBrk="0" fontAlgn="base" hangingPunct="0">
        <a:spcBef>
          <a:spcPct val="0"/>
        </a:spcBef>
        <a:spcAft>
          <a:spcPct val="0"/>
        </a:spcAft>
        <a:defRPr sz="4000">
          <a:solidFill>
            <a:schemeClr val="tx2"/>
          </a:solidFill>
          <a:latin typeface="Arial" pitchFamily="34" charset="0"/>
        </a:defRPr>
      </a:lvl3pPr>
      <a:lvl4pPr algn="l" rtl="0" eaLnBrk="0" fontAlgn="base" hangingPunct="0">
        <a:spcBef>
          <a:spcPct val="0"/>
        </a:spcBef>
        <a:spcAft>
          <a:spcPct val="0"/>
        </a:spcAft>
        <a:defRPr sz="4000">
          <a:solidFill>
            <a:schemeClr val="tx2"/>
          </a:solidFill>
          <a:latin typeface="Arial" pitchFamily="34" charset="0"/>
        </a:defRPr>
      </a:lvl4pPr>
      <a:lvl5pPr algn="l" rtl="0" eaLnBrk="0" fontAlgn="base" hangingPunct="0">
        <a:spcBef>
          <a:spcPct val="0"/>
        </a:spcBef>
        <a:spcAft>
          <a:spcPct val="0"/>
        </a:spcAft>
        <a:defRPr sz="4000">
          <a:solidFill>
            <a:schemeClr val="tx2"/>
          </a:solidFill>
          <a:latin typeface="Arial" pitchFamily="34" charset="0"/>
        </a:defRPr>
      </a:lvl5pPr>
      <a:lvl6pPr marL="457200" algn="l" rtl="0" eaLnBrk="0" fontAlgn="base" hangingPunct="0">
        <a:spcBef>
          <a:spcPct val="0"/>
        </a:spcBef>
        <a:spcAft>
          <a:spcPct val="0"/>
        </a:spcAft>
        <a:defRPr sz="4000">
          <a:solidFill>
            <a:schemeClr val="tx2"/>
          </a:solidFill>
          <a:latin typeface="Arial" pitchFamily="34" charset="0"/>
        </a:defRPr>
      </a:lvl6pPr>
      <a:lvl7pPr marL="914400" algn="l" rtl="0" eaLnBrk="0" fontAlgn="base" hangingPunct="0">
        <a:spcBef>
          <a:spcPct val="0"/>
        </a:spcBef>
        <a:spcAft>
          <a:spcPct val="0"/>
        </a:spcAft>
        <a:defRPr sz="4000">
          <a:solidFill>
            <a:schemeClr val="tx2"/>
          </a:solidFill>
          <a:latin typeface="Arial" pitchFamily="34" charset="0"/>
        </a:defRPr>
      </a:lvl7pPr>
      <a:lvl8pPr marL="1371600" algn="l" rtl="0" eaLnBrk="0" fontAlgn="base" hangingPunct="0">
        <a:spcBef>
          <a:spcPct val="0"/>
        </a:spcBef>
        <a:spcAft>
          <a:spcPct val="0"/>
        </a:spcAft>
        <a:defRPr sz="4000">
          <a:solidFill>
            <a:schemeClr val="tx2"/>
          </a:solidFill>
          <a:latin typeface="Arial" pitchFamily="34" charset="0"/>
        </a:defRPr>
      </a:lvl8pPr>
      <a:lvl9pPr marL="1828800" algn="l" rtl="0" eaLnBrk="0" fontAlgn="base" hangingPunct="0">
        <a:spcBef>
          <a:spcPct val="0"/>
        </a:spcBef>
        <a:spcAft>
          <a:spcPct val="0"/>
        </a:spcAft>
        <a:defRPr sz="4000">
          <a:solidFill>
            <a:schemeClr val="tx2"/>
          </a:solidFill>
          <a:latin typeface="Arial" pitchFamily="34" charset="0"/>
        </a:defRPr>
      </a:lvl9pPr>
    </p:titleStyle>
    <p:bodyStyle>
      <a:lvl1pPr marL="342900" indent="-342900" algn="l" rtl="0" eaLnBrk="0" fontAlgn="base" hangingPunct="0">
        <a:spcBef>
          <a:spcPct val="20000"/>
        </a:spcBef>
        <a:spcAft>
          <a:spcPct val="0"/>
        </a:spcAft>
        <a:buClr>
          <a:schemeClr val="tx1"/>
        </a:buClr>
        <a:buSzPct val="75000"/>
        <a:buChar char="•"/>
        <a:defRPr sz="3200">
          <a:solidFill>
            <a:schemeClr val="tx1"/>
          </a:solidFill>
          <a:latin typeface="Century Gothic" panose="020B050202020202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Century Gothic" panose="020B0502020202020204" pitchFamily="34" charset="0"/>
        </a:defRPr>
      </a:lvl2pPr>
      <a:lvl3pPr marL="1143000" indent="-228600" algn="l" rtl="0" eaLnBrk="0" fontAlgn="base" hangingPunct="0">
        <a:spcBef>
          <a:spcPct val="20000"/>
        </a:spcBef>
        <a:spcAft>
          <a:spcPct val="0"/>
        </a:spcAft>
        <a:buChar char="•"/>
        <a:defRPr sz="2400">
          <a:solidFill>
            <a:schemeClr val="tx1"/>
          </a:solidFill>
          <a:latin typeface="Century Gothic" panose="020B0502020202020204" pitchFamily="34" charset="0"/>
        </a:defRPr>
      </a:lvl3pPr>
      <a:lvl4pPr marL="1600200" indent="-228600" algn="l" rtl="0" eaLnBrk="0" fontAlgn="base" hangingPunct="0">
        <a:spcBef>
          <a:spcPct val="20000"/>
        </a:spcBef>
        <a:spcAft>
          <a:spcPct val="0"/>
        </a:spcAft>
        <a:buChar char="–"/>
        <a:defRPr sz="2000">
          <a:solidFill>
            <a:schemeClr val="tx1"/>
          </a:solidFill>
          <a:latin typeface="Century Gothic" panose="020B0502020202020204" pitchFamily="34" charset="0"/>
        </a:defRPr>
      </a:lvl4pPr>
      <a:lvl5pPr marL="2057400" indent="-228600" algn="l" rtl="0" eaLnBrk="0" fontAlgn="base" hangingPunct="0">
        <a:spcBef>
          <a:spcPct val="20000"/>
        </a:spcBef>
        <a:spcAft>
          <a:spcPct val="0"/>
        </a:spcAft>
        <a:buChar char="»"/>
        <a:defRPr sz="2000">
          <a:solidFill>
            <a:schemeClr val="tx1"/>
          </a:solidFill>
          <a:latin typeface="Century Gothic" panose="020B0502020202020204" pitchFamily="34"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doee.dc.gov/sites/default/files/dc/sites/ddoe/publication/attachments/2016%20Final%20IR.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381000" y="838200"/>
            <a:ext cx="8077200" cy="1828800"/>
          </a:xfrm>
        </p:spPr>
        <p:txBody>
          <a:bodyPr/>
          <a:lstStyle/>
          <a:p>
            <a:pPr algn="ctr"/>
            <a:r>
              <a:rPr lang="en-US" altLang="en-US" sz="4000" dirty="0" smtClean="0">
                <a:solidFill>
                  <a:schemeClr val="bg1"/>
                </a:solidFill>
              </a:rPr>
              <a:t>REQUEST FOR APPLICATIONS</a:t>
            </a:r>
            <a:endParaRPr lang="en-US" altLang="en-US" sz="4000" dirty="0">
              <a:solidFill>
                <a:schemeClr val="bg1"/>
              </a:solidFill>
            </a:endParaRPr>
          </a:p>
        </p:txBody>
      </p:sp>
      <p:sp>
        <p:nvSpPr>
          <p:cNvPr id="2" name="Subtitle 1"/>
          <p:cNvSpPr>
            <a:spLocks noGrp="1"/>
          </p:cNvSpPr>
          <p:nvPr>
            <p:ph type="subTitle" idx="1"/>
          </p:nvPr>
        </p:nvSpPr>
        <p:spPr>
          <a:xfrm>
            <a:off x="1219200" y="1905000"/>
            <a:ext cx="6705600" cy="3200400"/>
          </a:xfrm>
        </p:spPr>
        <p:txBody>
          <a:bodyPr/>
          <a:lstStyle/>
          <a:p>
            <a:r>
              <a:rPr lang="en-US" altLang="en-US" sz="2800" b="1" dirty="0" smtClean="0">
                <a:solidFill>
                  <a:srgbClr val="FFFFFF"/>
                </a:solidFill>
                <a:ea typeface="+mj-ea"/>
                <a:cs typeface="+mj-cs"/>
              </a:rPr>
              <a:t>DC VOLUNTEER WATER QUALITY MONITORING PROJECT</a:t>
            </a:r>
          </a:p>
          <a:p>
            <a:r>
              <a:rPr lang="en-US" altLang="en-US" sz="2000" b="1" dirty="0" smtClean="0">
                <a:solidFill>
                  <a:schemeClr val="bg1"/>
                </a:solidFill>
              </a:rPr>
              <a:t/>
            </a:r>
            <a:br>
              <a:rPr lang="en-US" altLang="en-US" sz="2000" b="1" dirty="0" smtClean="0">
                <a:solidFill>
                  <a:schemeClr val="bg1"/>
                </a:solidFill>
              </a:rPr>
            </a:br>
            <a:r>
              <a:rPr lang="en-US" altLang="en-US" sz="2000" b="1" dirty="0" smtClean="0">
                <a:solidFill>
                  <a:schemeClr val="bg1"/>
                </a:solidFill>
              </a:rPr>
              <a:t>PUBLIC INFORMATION SESSION</a:t>
            </a:r>
            <a:br>
              <a:rPr lang="en-US" altLang="en-US" sz="2000" b="1" dirty="0" smtClean="0">
                <a:solidFill>
                  <a:schemeClr val="bg1"/>
                </a:solidFill>
              </a:rPr>
            </a:br>
            <a:r>
              <a:rPr lang="en-US" altLang="en-US" sz="2000" b="1" dirty="0" smtClean="0">
                <a:solidFill>
                  <a:schemeClr val="bg1"/>
                </a:solidFill>
              </a:rPr>
              <a:t>WEDNESDAY, APRIL 11, 2018</a:t>
            </a:r>
            <a:r>
              <a:rPr lang="en-US" altLang="en-US" sz="3600" b="1" dirty="0" smtClean="0">
                <a:solidFill>
                  <a:schemeClr val="bg1"/>
                </a:solidFill>
              </a:rPr>
              <a:t/>
            </a:r>
            <a:br>
              <a:rPr lang="en-US" altLang="en-US" sz="3600" b="1" dirty="0" smtClean="0">
                <a:solidFill>
                  <a:schemeClr val="bg1"/>
                </a:solidFill>
              </a:rPr>
            </a:br>
            <a:r>
              <a:rPr lang="en-US" altLang="en-US" sz="4400" b="1" dirty="0" smtClean="0">
                <a:solidFill>
                  <a:srgbClr val="92D050"/>
                </a:solidFill>
                <a:ea typeface="+mj-ea"/>
                <a:cs typeface="+mj-cs"/>
              </a:rPr>
              <a:t/>
            </a:r>
            <a:br>
              <a:rPr lang="en-US" altLang="en-US" sz="4400" b="1" dirty="0" smtClean="0">
                <a:solidFill>
                  <a:srgbClr val="92D050"/>
                </a:solidFill>
                <a:ea typeface="+mj-ea"/>
                <a:cs typeface="+mj-cs"/>
              </a:rPr>
            </a:b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8400" y="5105400"/>
            <a:ext cx="4050800" cy="1359411"/>
          </a:xfrm>
          <a:prstGeom prst="rect">
            <a:avLst/>
          </a:prstGeom>
        </p:spPr>
      </p:pic>
      <p:cxnSp>
        <p:nvCxnSpPr>
          <p:cNvPr id="5" name="Straight Connector 4"/>
          <p:cNvCxnSpPr/>
          <p:nvPr/>
        </p:nvCxnSpPr>
        <p:spPr bwMode="auto">
          <a:xfrm>
            <a:off x="2743200" y="2971800"/>
            <a:ext cx="3657600" cy="0"/>
          </a:xfrm>
          <a:prstGeom prst="line">
            <a:avLst/>
          </a:prstGeom>
          <a:solidFill>
            <a:schemeClr val="accent1"/>
          </a:solidFill>
          <a:ln w="38100" cap="flat" cmpd="sng" algn="ctr">
            <a:solidFill>
              <a:schemeClr val="accent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7620000" cy="1143000"/>
          </a:xfrm>
        </p:spPr>
        <p:txBody>
          <a:bodyPr/>
          <a:lstStyle/>
          <a:p>
            <a:r>
              <a:rPr lang="en-US" b="1" dirty="0" smtClean="0">
                <a:solidFill>
                  <a:schemeClr val="bg1"/>
                </a:solidFill>
              </a:rPr>
              <a:t>EVALUATION CRITERIA</a:t>
            </a:r>
            <a:endParaRPr lang="en-US" b="1" dirty="0">
              <a:solidFill>
                <a:srgbClr val="FFFF00"/>
              </a:solidFill>
            </a:endParaRPr>
          </a:p>
        </p:txBody>
      </p:sp>
      <p:graphicFrame>
        <p:nvGraphicFramePr>
          <p:cNvPr id="3" name="Content Placeholder 2"/>
          <p:cNvGraphicFramePr>
            <a:graphicFrameLocks noGrp="1"/>
          </p:cNvGraphicFramePr>
          <p:nvPr>
            <p:ph sz="half" idx="2"/>
            <p:extLst>
              <p:ext uri="{D42A27DB-BD31-4B8C-83A1-F6EECF244321}">
                <p14:modId xmlns:p14="http://schemas.microsoft.com/office/powerpoint/2010/main" val="1898786814"/>
              </p:ext>
            </p:extLst>
          </p:nvPr>
        </p:nvGraphicFramePr>
        <p:xfrm>
          <a:off x="565023" y="978749"/>
          <a:ext cx="7924800" cy="5383765"/>
        </p:xfrm>
        <a:graphic>
          <a:graphicData uri="http://schemas.openxmlformats.org/drawingml/2006/table">
            <a:tbl>
              <a:tblPr firstRow="1" bandRow="1">
                <a:tableStyleId>{5C22544A-7EE6-4342-B048-85BDC9FD1C3A}</a:tableStyleId>
              </a:tblPr>
              <a:tblGrid>
                <a:gridCol w="6761526"/>
                <a:gridCol w="1163274"/>
              </a:tblGrid>
              <a:tr h="469051">
                <a:tc>
                  <a:txBody>
                    <a:bodyPr/>
                    <a:lstStyle/>
                    <a:p>
                      <a:r>
                        <a:rPr lang="en-US" dirty="0" smtClean="0">
                          <a:solidFill>
                            <a:schemeClr val="bg1"/>
                          </a:solidFill>
                          <a:latin typeface="Century Gothic" panose="020B0502020202020204" pitchFamily="34" charset="0"/>
                        </a:rPr>
                        <a:t>SCORING CRITERIA </a:t>
                      </a:r>
                      <a:endParaRPr lang="en-US" dirty="0">
                        <a:solidFill>
                          <a:schemeClr val="bg1"/>
                        </a:solidFill>
                        <a:latin typeface="Century Gothic" panose="020B0502020202020204" pitchFamily="34" charset="0"/>
                      </a:endParaRPr>
                    </a:p>
                  </a:txBody>
                  <a:tcPr anchor="ctr"/>
                </a:tc>
                <a:tc>
                  <a:txBody>
                    <a:bodyPr/>
                    <a:lstStyle/>
                    <a:p>
                      <a:r>
                        <a:rPr lang="en-US" dirty="0" smtClean="0">
                          <a:solidFill>
                            <a:schemeClr val="bg1"/>
                          </a:solidFill>
                          <a:latin typeface="Century Gothic" panose="020B0502020202020204" pitchFamily="34" charset="0"/>
                        </a:rPr>
                        <a:t>Points</a:t>
                      </a:r>
                      <a:endParaRPr lang="en-US" dirty="0">
                        <a:solidFill>
                          <a:schemeClr val="bg1"/>
                        </a:solidFill>
                        <a:latin typeface="Century Gothic" panose="020B0502020202020204" pitchFamily="34" charset="0"/>
                      </a:endParaRPr>
                    </a:p>
                  </a:txBody>
                  <a:tcPr anchor="ctr"/>
                </a:tc>
              </a:tr>
              <a:tr h="952314">
                <a:tc>
                  <a:txBody>
                    <a:bodyPr/>
                    <a:lstStyle/>
                    <a:p>
                      <a:r>
                        <a:rPr lang="en-US" sz="1600" b="1" dirty="0" smtClean="0">
                          <a:solidFill>
                            <a:schemeClr val="tx1"/>
                          </a:solidFill>
                          <a:latin typeface="Century Gothic" panose="020B0502020202020204" pitchFamily="34" charset="0"/>
                        </a:rPr>
                        <a:t>Organizational track record in developing and managing a volunteer-based WQ monitoring program and WQ advocacy</a:t>
                      </a:r>
                      <a:r>
                        <a:rPr lang="en-US" sz="1600" b="1" baseline="0" dirty="0" smtClean="0">
                          <a:solidFill>
                            <a:schemeClr val="tx1"/>
                          </a:solidFill>
                          <a:latin typeface="Century Gothic" panose="020B0502020202020204" pitchFamily="34" charset="0"/>
                        </a:rPr>
                        <a:t> efforts</a:t>
                      </a:r>
                      <a:endParaRPr lang="en-US" sz="1600" b="1" dirty="0">
                        <a:solidFill>
                          <a:schemeClr val="tx1"/>
                        </a:solidFill>
                        <a:latin typeface="Century Gothic" panose="020B0502020202020204" pitchFamily="34" charset="0"/>
                      </a:endParaRPr>
                    </a:p>
                  </a:txBody>
                  <a:tcPr anchor="ctr"/>
                </a:tc>
                <a:tc>
                  <a:txBody>
                    <a:bodyPr/>
                    <a:lstStyle/>
                    <a:p>
                      <a:r>
                        <a:rPr lang="en-US" sz="1600" b="1" dirty="0" smtClean="0">
                          <a:latin typeface="Century Gothic" panose="020B0502020202020204" pitchFamily="34" charset="0"/>
                        </a:rPr>
                        <a:t>20</a:t>
                      </a:r>
                      <a:endParaRPr lang="en-US" sz="1600" b="1" dirty="0">
                        <a:latin typeface="Century Gothic" panose="020B0502020202020204" pitchFamily="34" charset="0"/>
                      </a:endParaRPr>
                    </a:p>
                  </a:txBody>
                  <a:tcPr anchor="ctr"/>
                </a:tc>
              </a:tr>
              <a:tr h="762000">
                <a:tc>
                  <a:txBody>
                    <a:bodyPr/>
                    <a:lstStyle/>
                    <a:p>
                      <a:r>
                        <a:rPr lang="en-US" sz="1600" b="1" dirty="0" smtClean="0">
                          <a:latin typeface="Century Gothic" panose="020B0502020202020204" pitchFamily="34" charset="0"/>
                        </a:rPr>
                        <a:t>Previous grant award(s) received; grant management</a:t>
                      </a:r>
                      <a:r>
                        <a:rPr lang="en-US" sz="1600" b="1" baseline="0" dirty="0" smtClean="0">
                          <a:latin typeface="Century Gothic" panose="020B0502020202020204" pitchFamily="34" charset="0"/>
                        </a:rPr>
                        <a:t> and </a:t>
                      </a:r>
                      <a:r>
                        <a:rPr lang="en-US" sz="1600" b="1" dirty="0" smtClean="0">
                          <a:latin typeface="Century Gothic" panose="020B0502020202020204" pitchFamily="34" charset="0"/>
                        </a:rPr>
                        <a:t>administration experience</a:t>
                      </a:r>
                      <a:endParaRPr lang="en-US" sz="1600" b="1" dirty="0">
                        <a:latin typeface="Century Gothic" panose="020B0502020202020204" pitchFamily="34" charset="0"/>
                      </a:endParaRPr>
                    </a:p>
                  </a:txBody>
                  <a:tcPr anchor="ctr"/>
                </a:tc>
                <a:tc>
                  <a:txBody>
                    <a:bodyPr/>
                    <a:lstStyle/>
                    <a:p>
                      <a:r>
                        <a:rPr lang="en-US" sz="1600" b="1" dirty="0" smtClean="0">
                          <a:latin typeface="Century Gothic" panose="020B0502020202020204" pitchFamily="34" charset="0"/>
                        </a:rPr>
                        <a:t>10</a:t>
                      </a:r>
                      <a:endParaRPr lang="en-US" sz="1600" b="1" dirty="0">
                        <a:latin typeface="Century Gothic" panose="020B0502020202020204" pitchFamily="34" charset="0"/>
                      </a:endParaRPr>
                    </a:p>
                  </a:txBody>
                  <a:tcPr anchor="ctr"/>
                </a:tc>
              </a:tr>
              <a:tr h="990600">
                <a:tc>
                  <a:txBody>
                    <a:bodyPr/>
                    <a:lstStyle/>
                    <a:p>
                      <a:r>
                        <a:rPr lang="en-US" sz="1600" b="1" dirty="0" smtClean="0">
                          <a:latin typeface="Century Gothic" panose="020B0502020202020204" pitchFamily="34" charset="0"/>
                        </a:rPr>
                        <a:t>Extent of key personnel’s qualification and experience to manage an environmental monitoring project and write scientific reports that summarize data.</a:t>
                      </a:r>
                      <a:endParaRPr lang="en-US" sz="1600" b="1" dirty="0">
                        <a:latin typeface="Century Gothic" panose="020B0502020202020204" pitchFamily="34" charset="0"/>
                      </a:endParaRPr>
                    </a:p>
                  </a:txBody>
                  <a:tcPr anchor="ctr"/>
                </a:tc>
                <a:tc>
                  <a:txBody>
                    <a:bodyPr/>
                    <a:lstStyle/>
                    <a:p>
                      <a:r>
                        <a:rPr lang="en-US" sz="1600" b="1" dirty="0" smtClean="0">
                          <a:latin typeface="Century Gothic" panose="020B0502020202020204" pitchFamily="34" charset="0"/>
                        </a:rPr>
                        <a:t>20</a:t>
                      </a:r>
                      <a:endParaRPr lang="en-US" sz="1600" b="1" dirty="0">
                        <a:latin typeface="Century Gothic" panose="020B0502020202020204" pitchFamily="34" charset="0"/>
                      </a:endParaRPr>
                    </a:p>
                  </a:txBody>
                  <a:tcPr anchor="ctr"/>
                </a:tc>
              </a:tr>
              <a:tr h="990600">
                <a:tc>
                  <a:txBody>
                    <a:bodyPr/>
                    <a:lstStyle/>
                    <a:p>
                      <a:r>
                        <a:rPr lang="en-US" sz="1600" b="1" dirty="0" smtClean="0">
                          <a:latin typeface="Century Gothic" panose="020B0502020202020204" pitchFamily="34" charset="0"/>
                        </a:rPr>
                        <a:t>Work plan to develop a citizen monitoring program, recruit a diverse team of volunteers, meet project objectives, activities, outputs and timeline to execute the project.</a:t>
                      </a:r>
                      <a:endParaRPr lang="en-US" sz="1600" b="1" dirty="0">
                        <a:latin typeface="Century Gothic" panose="020B0502020202020204" pitchFamily="34" charset="0"/>
                      </a:endParaRPr>
                    </a:p>
                  </a:txBody>
                  <a:tcPr anchor="ctr"/>
                </a:tc>
                <a:tc>
                  <a:txBody>
                    <a:bodyPr/>
                    <a:lstStyle/>
                    <a:p>
                      <a:r>
                        <a:rPr lang="en-US" sz="1600" b="1" dirty="0" smtClean="0">
                          <a:latin typeface="Century Gothic" panose="020B0502020202020204" pitchFamily="34" charset="0"/>
                        </a:rPr>
                        <a:t>20</a:t>
                      </a:r>
                      <a:endParaRPr lang="en-US" sz="1600" b="1" dirty="0">
                        <a:latin typeface="Century Gothic" panose="020B0502020202020204" pitchFamily="34" charset="0"/>
                      </a:endParaRPr>
                    </a:p>
                  </a:txBody>
                  <a:tcPr anchor="ctr"/>
                </a:tc>
              </a:tr>
              <a:tr h="762000">
                <a:tc>
                  <a:txBody>
                    <a:bodyPr/>
                    <a:lstStyle/>
                    <a:p>
                      <a:r>
                        <a:rPr lang="en-US" sz="1600" b="1" dirty="0" smtClean="0">
                          <a:latin typeface="Century Gothic" panose="020B0502020202020204" pitchFamily="34" charset="0"/>
                        </a:rPr>
                        <a:t>A clear and comprehensive budget narrative, justifying all project costs.</a:t>
                      </a:r>
                      <a:endParaRPr lang="en-US" sz="1600" b="1" dirty="0">
                        <a:latin typeface="Century Gothic" panose="020B0502020202020204" pitchFamily="34" charset="0"/>
                      </a:endParaRPr>
                    </a:p>
                  </a:txBody>
                  <a:tcPr anchor="ctr"/>
                </a:tc>
                <a:tc>
                  <a:txBody>
                    <a:bodyPr/>
                    <a:lstStyle/>
                    <a:p>
                      <a:r>
                        <a:rPr lang="en-US" sz="1600" b="1" dirty="0" smtClean="0">
                          <a:latin typeface="Century Gothic" panose="020B0502020202020204" pitchFamily="34" charset="0"/>
                        </a:rPr>
                        <a:t>15</a:t>
                      </a:r>
                      <a:endParaRPr lang="en-US" sz="1600" b="1" dirty="0">
                        <a:latin typeface="Century Gothic" panose="020B0502020202020204" pitchFamily="34" charset="0"/>
                      </a:endParaRPr>
                    </a:p>
                  </a:txBody>
                  <a:tcPr anchor="ctr"/>
                </a:tc>
              </a:tr>
              <a:tr h="457200">
                <a:tc>
                  <a:txBody>
                    <a:bodyPr/>
                    <a:lstStyle/>
                    <a:p>
                      <a:r>
                        <a:rPr lang="en-US" sz="1600" b="1" dirty="0" smtClean="0">
                          <a:latin typeface="Century Gothic" panose="020B0502020202020204" pitchFamily="34" charset="0"/>
                        </a:rPr>
                        <a:t>A clear and comprehensive numeric budget.</a:t>
                      </a:r>
                      <a:endParaRPr lang="en-US" sz="1600" b="1" dirty="0">
                        <a:latin typeface="Century Gothic" panose="020B0502020202020204" pitchFamily="34" charset="0"/>
                      </a:endParaRPr>
                    </a:p>
                  </a:txBody>
                  <a:tcPr anchor="ctr"/>
                </a:tc>
                <a:tc>
                  <a:txBody>
                    <a:bodyPr/>
                    <a:lstStyle/>
                    <a:p>
                      <a:r>
                        <a:rPr lang="en-US" sz="1600" b="1" dirty="0" smtClean="0">
                          <a:latin typeface="Century Gothic" panose="020B0502020202020204" pitchFamily="34" charset="0"/>
                        </a:rPr>
                        <a:t>15</a:t>
                      </a:r>
                      <a:endParaRPr lang="en-US" sz="1600" b="1" dirty="0">
                        <a:latin typeface="Century Gothic" panose="020B0502020202020204" pitchFamily="34" charset="0"/>
                      </a:endParaRPr>
                    </a:p>
                  </a:txBody>
                  <a:tcPr anchor="ctr"/>
                </a:tc>
              </a:tr>
            </a:tbl>
          </a:graphicData>
        </a:graphic>
      </p:graphicFrame>
    </p:spTree>
    <p:extLst>
      <p:ext uri="{BB962C8B-B14F-4D97-AF65-F5344CB8AC3E}">
        <p14:creationId xmlns:p14="http://schemas.microsoft.com/office/powerpoint/2010/main" val="18405792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457200"/>
            <a:ext cx="8534400" cy="1143000"/>
          </a:xfrm>
        </p:spPr>
        <p:txBody>
          <a:bodyPr/>
          <a:lstStyle/>
          <a:p>
            <a:r>
              <a:rPr lang="en-US" b="1" dirty="0" smtClean="0">
                <a:solidFill>
                  <a:schemeClr val="bg1"/>
                </a:solidFill>
              </a:rPr>
              <a:t>GRANT REQUIREMENT DOCUMENTS </a:t>
            </a:r>
            <a:endParaRPr lang="en-US" b="1" dirty="0">
              <a:solidFill>
                <a:schemeClr val="bg1"/>
              </a:solidFill>
            </a:endParaRP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7550493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52400"/>
            <a:ext cx="8686800" cy="1143000"/>
          </a:xfrm>
        </p:spPr>
        <p:txBody>
          <a:bodyPr/>
          <a:lstStyle/>
          <a:p>
            <a:r>
              <a:rPr lang="en-US" b="1" dirty="0" smtClean="0">
                <a:solidFill>
                  <a:schemeClr val="bg1"/>
                </a:solidFill>
              </a:rPr>
              <a:t>IMPORTANT DATES TO REMEMBER</a:t>
            </a:r>
            <a:endParaRPr lang="en-US" b="1" dirty="0">
              <a:solidFill>
                <a:schemeClr val="bg1"/>
              </a:solidFill>
            </a:endParaRPr>
          </a:p>
        </p:txBody>
      </p:sp>
      <p:sp>
        <p:nvSpPr>
          <p:cNvPr id="7" name="Content Placeholder 6"/>
          <p:cNvSpPr>
            <a:spLocks noGrp="1"/>
          </p:cNvSpPr>
          <p:nvPr>
            <p:ph idx="1"/>
          </p:nvPr>
        </p:nvSpPr>
        <p:spPr>
          <a:xfrm>
            <a:off x="533400" y="1524000"/>
            <a:ext cx="7848600" cy="4800600"/>
          </a:xfrm>
          <a:noFill/>
        </p:spPr>
        <p:txBody>
          <a:bodyPr/>
          <a:lstStyle/>
          <a:p>
            <a:pPr>
              <a:spcAft>
                <a:spcPts val="300"/>
              </a:spcAft>
              <a:buClr>
                <a:schemeClr val="bg1"/>
              </a:buClr>
              <a:buFont typeface="Wingdings" panose="05000000000000000000" pitchFamily="2" charset="2"/>
              <a:buChar char="§"/>
            </a:pPr>
            <a:r>
              <a:rPr lang="en-US" sz="2400" b="1" dirty="0">
                <a:solidFill>
                  <a:schemeClr val="bg1"/>
                </a:solidFill>
              </a:rPr>
              <a:t>Proposal due </a:t>
            </a:r>
            <a:r>
              <a:rPr lang="en-US" sz="2400" b="1" dirty="0" smtClean="0">
                <a:solidFill>
                  <a:schemeClr val="bg1"/>
                </a:solidFill>
              </a:rPr>
              <a:t>date: </a:t>
            </a:r>
            <a:r>
              <a:rPr lang="en-US" sz="2400" b="1" dirty="0">
                <a:solidFill>
                  <a:schemeClr val="bg1"/>
                </a:solidFill>
              </a:rPr>
              <a:t>Monday, April 30, 2018 at 4:30 </a:t>
            </a:r>
            <a:r>
              <a:rPr lang="en-US" sz="2400" b="1" dirty="0" smtClean="0">
                <a:solidFill>
                  <a:schemeClr val="bg1"/>
                </a:solidFill>
              </a:rPr>
              <a:t>pm.</a:t>
            </a:r>
          </a:p>
          <a:p>
            <a:pPr>
              <a:spcAft>
                <a:spcPts val="300"/>
              </a:spcAft>
              <a:buClr>
                <a:schemeClr val="bg1"/>
              </a:buClr>
              <a:buFont typeface="Wingdings" panose="05000000000000000000" pitchFamily="2" charset="2"/>
              <a:buChar char="§"/>
            </a:pPr>
            <a:r>
              <a:rPr lang="en-US" sz="2400" b="1" dirty="0" smtClean="0">
                <a:solidFill>
                  <a:schemeClr val="bg1"/>
                </a:solidFill>
              </a:rPr>
              <a:t>Email </a:t>
            </a:r>
            <a:r>
              <a:rPr lang="en-US" sz="2400" b="1" dirty="0">
                <a:solidFill>
                  <a:schemeClr val="bg1"/>
                </a:solidFill>
              </a:rPr>
              <a:t>all </a:t>
            </a:r>
            <a:r>
              <a:rPr lang="en-US" sz="2400" b="1" dirty="0" smtClean="0">
                <a:solidFill>
                  <a:schemeClr val="bg1"/>
                </a:solidFill>
              </a:rPr>
              <a:t>questions: 2018EcoliRFA.grants@dc.gov</a:t>
            </a:r>
            <a:endParaRPr lang="en-US" sz="2400" b="1" dirty="0">
              <a:solidFill>
                <a:schemeClr val="bg1"/>
              </a:solidFill>
            </a:endParaRPr>
          </a:p>
          <a:p>
            <a:pPr>
              <a:spcAft>
                <a:spcPts val="300"/>
              </a:spcAft>
              <a:buClr>
                <a:schemeClr val="bg1"/>
              </a:buClr>
              <a:buFont typeface="Wingdings" panose="05000000000000000000" pitchFamily="2" charset="2"/>
              <a:buChar char="§"/>
            </a:pPr>
            <a:r>
              <a:rPr lang="en-US" sz="2400" b="1" dirty="0" smtClean="0">
                <a:solidFill>
                  <a:schemeClr val="bg1"/>
                </a:solidFill>
              </a:rPr>
              <a:t>The </a:t>
            </a:r>
            <a:r>
              <a:rPr lang="en-US" sz="2400" b="1" dirty="0">
                <a:solidFill>
                  <a:schemeClr val="bg1"/>
                </a:solidFill>
              </a:rPr>
              <a:t>cutoff date </a:t>
            </a:r>
            <a:r>
              <a:rPr lang="en-US" sz="2400" b="1" u="sng" dirty="0">
                <a:solidFill>
                  <a:schemeClr val="bg1"/>
                </a:solidFill>
              </a:rPr>
              <a:t>to submit questions is Monday, April 23, 2018</a:t>
            </a:r>
            <a:r>
              <a:rPr lang="en-US" sz="2400" b="1" dirty="0">
                <a:solidFill>
                  <a:schemeClr val="bg1"/>
                </a:solidFill>
              </a:rPr>
              <a:t>.</a:t>
            </a:r>
          </a:p>
          <a:p>
            <a:pPr>
              <a:spcAft>
                <a:spcPts val="300"/>
              </a:spcAft>
              <a:buClr>
                <a:schemeClr val="bg1"/>
              </a:buClr>
              <a:buFont typeface="Wingdings" panose="05000000000000000000" pitchFamily="2" charset="2"/>
              <a:buChar char="§"/>
            </a:pPr>
            <a:r>
              <a:rPr lang="en-US" sz="2400" b="1" dirty="0" smtClean="0">
                <a:solidFill>
                  <a:schemeClr val="bg1"/>
                </a:solidFill>
              </a:rPr>
              <a:t>Revised project </a:t>
            </a:r>
            <a:r>
              <a:rPr lang="en-US" sz="2400" b="1" dirty="0">
                <a:solidFill>
                  <a:schemeClr val="bg1"/>
                </a:solidFill>
              </a:rPr>
              <a:t>ending date: September 30, 2019.</a:t>
            </a:r>
          </a:p>
          <a:p>
            <a:pPr>
              <a:buClr>
                <a:schemeClr val="bg1"/>
              </a:buClr>
              <a:buFont typeface="Wingdings" panose="05000000000000000000" pitchFamily="2" charset="2"/>
              <a:buChar char="§"/>
            </a:pPr>
            <a:endParaRPr lang="en-US" sz="2400" b="1" dirty="0">
              <a:solidFill>
                <a:schemeClr val="bg1"/>
              </a:solidFill>
            </a:endParaRPr>
          </a:p>
          <a:p>
            <a:pPr>
              <a:buClr>
                <a:schemeClr val="bg1"/>
              </a:buClr>
              <a:buFont typeface="Wingdings" panose="05000000000000000000" pitchFamily="2" charset="2"/>
              <a:buChar char="§"/>
            </a:pPr>
            <a:endParaRPr lang="en-US" sz="2400" b="1" dirty="0" smtClean="0">
              <a:solidFill>
                <a:schemeClr val="bg1"/>
              </a:solidFill>
            </a:endParaRPr>
          </a:p>
          <a:p>
            <a:pPr>
              <a:buClr>
                <a:srgbClr val="FFFF00"/>
              </a:buClr>
              <a:buFont typeface="Wingdings" panose="05000000000000000000" pitchFamily="2" charset="2"/>
              <a:buChar char="§"/>
            </a:pPr>
            <a:endParaRPr lang="en-US" sz="2400" dirty="0">
              <a:solidFill>
                <a:srgbClr val="FFFF00"/>
              </a:solidFill>
            </a:endParaRPr>
          </a:p>
          <a:p>
            <a:pPr>
              <a:buClr>
                <a:srgbClr val="FFFF00"/>
              </a:buClr>
              <a:buFont typeface="Wingdings" panose="05000000000000000000" pitchFamily="2" charset="2"/>
              <a:buChar char="§"/>
            </a:pPr>
            <a:endParaRPr lang="en-US" sz="2400" dirty="0">
              <a:solidFill>
                <a:srgbClr val="FFFF00"/>
              </a:solidFill>
            </a:endParaRP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33914969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smtClean="0">
                <a:solidFill>
                  <a:schemeClr val="bg1"/>
                </a:solidFill>
              </a:rPr>
              <a:t>RFA QUESTIONS </a:t>
            </a:r>
            <a:endParaRPr lang="en-US" b="1" dirty="0">
              <a:solidFill>
                <a:schemeClr val="bg1"/>
              </a:solidFill>
            </a:endParaRPr>
          </a:p>
        </p:txBody>
      </p:sp>
      <p:sp>
        <p:nvSpPr>
          <p:cNvPr id="7" name="Content Placeholder 6"/>
          <p:cNvSpPr>
            <a:spLocks noGrp="1"/>
          </p:cNvSpPr>
          <p:nvPr>
            <p:ph idx="1"/>
          </p:nvPr>
        </p:nvSpPr>
        <p:spPr>
          <a:xfrm>
            <a:off x="533400" y="1524000"/>
            <a:ext cx="8458200" cy="762000"/>
          </a:xfrm>
        </p:spPr>
        <p:txBody>
          <a:bodyPr/>
          <a:lstStyle/>
          <a:p>
            <a:pPr marL="0" indent="0">
              <a:buClr>
                <a:schemeClr val="bg1"/>
              </a:buClr>
              <a:buNone/>
            </a:pPr>
            <a:r>
              <a:rPr lang="en-US" sz="2400" b="1" dirty="0" smtClean="0">
                <a:solidFill>
                  <a:schemeClr val="bg1"/>
                </a:solidFill>
              </a:rPr>
              <a:t>Email: 2018EcoliRFA.grants@dc.gov</a:t>
            </a: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362200"/>
            <a:ext cx="3444875" cy="351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63136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620000" cy="1143000"/>
          </a:xfrm>
        </p:spPr>
        <p:txBody>
          <a:bodyPr/>
          <a:lstStyle/>
          <a:p>
            <a:r>
              <a:rPr lang="en-US" b="1" dirty="0" smtClean="0">
                <a:solidFill>
                  <a:schemeClr val="bg1"/>
                </a:solidFill>
              </a:rPr>
              <a:t>OUTLINE</a:t>
            </a:r>
            <a:endParaRPr lang="en-US" b="1" dirty="0">
              <a:solidFill>
                <a:schemeClr val="bg1"/>
              </a:solidFill>
            </a:endParaRPr>
          </a:p>
        </p:txBody>
      </p:sp>
      <p:sp>
        <p:nvSpPr>
          <p:cNvPr id="6" name="Content Placeholder 5"/>
          <p:cNvSpPr>
            <a:spLocks noGrp="1"/>
          </p:cNvSpPr>
          <p:nvPr>
            <p:ph idx="1"/>
          </p:nvPr>
        </p:nvSpPr>
        <p:spPr>
          <a:xfrm>
            <a:off x="914400" y="1295400"/>
            <a:ext cx="7162800" cy="4876800"/>
          </a:xfrm>
        </p:spPr>
        <p:txBody>
          <a:bodyPr/>
          <a:lstStyle/>
          <a:p>
            <a:pPr>
              <a:buClr>
                <a:schemeClr val="bg1"/>
              </a:buClr>
              <a:buFont typeface="Wingdings" panose="05000000000000000000" pitchFamily="2" charset="2"/>
              <a:buChar char="§"/>
            </a:pPr>
            <a:r>
              <a:rPr lang="en-US" sz="2400" b="1" dirty="0" smtClean="0">
                <a:solidFill>
                  <a:schemeClr val="bg1"/>
                </a:solidFill>
              </a:rPr>
              <a:t>Overview</a:t>
            </a:r>
          </a:p>
          <a:p>
            <a:pPr>
              <a:buClr>
                <a:schemeClr val="bg1"/>
              </a:buClr>
              <a:buFont typeface="Wingdings" panose="05000000000000000000" pitchFamily="2" charset="2"/>
              <a:buChar char="§"/>
            </a:pPr>
            <a:r>
              <a:rPr lang="en-US" sz="2400" b="1" dirty="0" smtClean="0">
                <a:solidFill>
                  <a:schemeClr val="bg1"/>
                </a:solidFill>
              </a:rPr>
              <a:t>Goal</a:t>
            </a:r>
            <a:r>
              <a:rPr lang="en-US" sz="2400" b="1" dirty="0">
                <a:solidFill>
                  <a:schemeClr val="bg1"/>
                </a:solidFill>
              </a:rPr>
              <a:t>, Funding and </a:t>
            </a:r>
            <a:r>
              <a:rPr lang="en-US" sz="2400" b="1" dirty="0" smtClean="0">
                <a:solidFill>
                  <a:schemeClr val="bg1"/>
                </a:solidFill>
              </a:rPr>
              <a:t>Eligibility</a:t>
            </a:r>
          </a:p>
          <a:p>
            <a:pPr>
              <a:buClr>
                <a:schemeClr val="bg1"/>
              </a:buClr>
              <a:buFont typeface="Wingdings" panose="05000000000000000000" pitchFamily="2" charset="2"/>
              <a:buChar char="§"/>
            </a:pPr>
            <a:r>
              <a:rPr lang="en-US" sz="2400" b="1" dirty="0" smtClean="0">
                <a:solidFill>
                  <a:schemeClr val="bg1"/>
                </a:solidFill>
              </a:rPr>
              <a:t>Relevance</a:t>
            </a:r>
          </a:p>
          <a:p>
            <a:pPr>
              <a:buClr>
                <a:schemeClr val="bg1"/>
              </a:buClr>
              <a:buFont typeface="Wingdings" panose="05000000000000000000" pitchFamily="2" charset="2"/>
              <a:buChar char="§"/>
            </a:pPr>
            <a:r>
              <a:rPr lang="en-US" sz="2400" b="1" dirty="0" smtClean="0">
                <a:solidFill>
                  <a:schemeClr val="bg1"/>
                </a:solidFill>
              </a:rPr>
              <a:t>Project Responsibilities</a:t>
            </a:r>
          </a:p>
          <a:p>
            <a:pPr>
              <a:buClr>
                <a:schemeClr val="bg1"/>
              </a:buClr>
              <a:buFont typeface="Wingdings" panose="05000000000000000000" pitchFamily="2" charset="2"/>
              <a:buChar char="§"/>
            </a:pPr>
            <a:r>
              <a:rPr lang="en-US" sz="2400" b="1" dirty="0" smtClean="0">
                <a:solidFill>
                  <a:schemeClr val="bg1"/>
                </a:solidFill>
              </a:rPr>
              <a:t>Deliverables</a:t>
            </a:r>
          </a:p>
          <a:p>
            <a:pPr>
              <a:buClr>
                <a:schemeClr val="bg1"/>
              </a:buClr>
              <a:buFont typeface="Wingdings" panose="05000000000000000000" pitchFamily="2" charset="2"/>
              <a:buChar char="§"/>
            </a:pPr>
            <a:r>
              <a:rPr lang="en-US" sz="2400" b="1" dirty="0" smtClean="0">
                <a:solidFill>
                  <a:schemeClr val="bg1"/>
                </a:solidFill>
              </a:rPr>
              <a:t>Evaluation </a:t>
            </a:r>
          </a:p>
          <a:p>
            <a:pPr>
              <a:buClr>
                <a:schemeClr val="bg1"/>
              </a:buClr>
              <a:buFont typeface="Wingdings" panose="05000000000000000000" pitchFamily="2" charset="2"/>
              <a:buChar char="§"/>
            </a:pPr>
            <a:r>
              <a:rPr lang="en-US" sz="2400" b="1" dirty="0" smtClean="0">
                <a:solidFill>
                  <a:schemeClr val="bg1"/>
                </a:solidFill>
              </a:rPr>
              <a:t>Grant Requirement Documents</a:t>
            </a:r>
          </a:p>
          <a:p>
            <a:pPr>
              <a:buClr>
                <a:schemeClr val="bg1"/>
              </a:buClr>
              <a:buFont typeface="Wingdings" panose="05000000000000000000" pitchFamily="2" charset="2"/>
              <a:buChar char="§"/>
            </a:pPr>
            <a:r>
              <a:rPr lang="en-US" sz="2400" b="1" dirty="0" smtClean="0">
                <a:solidFill>
                  <a:schemeClr val="bg1"/>
                </a:solidFill>
              </a:rPr>
              <a:t>Questions </a:t>
            </a:r>
            <a:endParaRPr lang="en-US" sz="2400" dirty="0" smtClean="0">
              <a:solidFill>
                <a:srgbClr val="FFFF00"/>
              </a:solidFill>
            </a:endParaRPr>
          </a:p>
          <a:p>
            <a:pPr>
              <a:buFont typeface="Wingdings" panose="05000000000000000000" pitchFamily="2" charset="2"/>
              <a:buChar char="§"/>
            </a:pPr>
            <a:endParaRPr lang="en-US" sz="2400" dirty="0">
              <a:solidFill>
                <a:srgbClr val="FFFF00"/>
              </a:solidFill>
            </a:endParaRPr>
          </a:p>
        </p:txBody>
      </p:sp>
      <p:sp>
        <p:nvSpPr>
          <p:cNvPr id="5" name="TextBox 7"/>
          <p:cNvSpPr txBox="1"/>
          <p:nvPr/>
        </p:nvSpPr>
        <p:spPr>
          <a:xfrm>
            <a:off x="6972300" y="6373828"/>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r="65650"/>
          <a:stretch/>
        </p:blipFill>
        <p:spPr>
          <a:xfrm>
            <a:off x="8343900" y="6289051"/>
            <a:ext cx="463296" cy="3657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533400" y="0"/>
            <a:ext cx="7620000" cy="1143000"/>
          </a:xfrm>
        </p:spPr>
        <p:txBody>
          <a:bodyPr/>
          <a:lstStyle/>
          <a:p>
            <a:r>
              <a:rPr lang="en-US" b="1" dirty="0" smtClean="0">
                <a:solidFill>
                  <a:schemeClr val="bg1"/>
                </a:solidFill>
              </a:rPr>
              <a:t>OVERVIEW</a:t>
            </a:r>
            <a:endParaRPr lang="en-US" b="1" dirty="0">
              <a:solidFill>
                <a:schemeClr val="bg1"/>
              </a:solidFill>
            </a:endParaRPr>
          </a:p>
        </p:txBody>
      </p:sp>
      <p:sp>
        <p:nvSpPr>
          <p:cNvPr id="7" name="Content Placeholder 6"/>
          <p:cNvSpPr>
            <a:spLocks noGrp="1"/>
          </p:cNvSpPr>
          <p:nvPr>
            <p:ph idx="1"/>
          </p:nvPr>
        </p:nvSpPr>
        <p:spPr>
          <a:xfrm>
            <a:off x="914400" y="1219200"/>
            <a:ext cx="7467600" cy="5147846"/>
          </a:xfrm>
        </p:spPr>
        <p:txBody>
          <a:bodyPr/>
          <a:lstStyle/>
          <a:p>
            <a:pPr>
              <a:buClr>
                <a:schemeClr val="bg1"/>
              </a:buClr>
              <a:buFont typeface="Wingdings" panose="05000000000000000000" pitchFamily="2" charset="2"/>
              <a:buChar char="§"/>
            </a:pPr>
            <a:r>
              <a:rPr lang="en-US" sz="2400" b="1" dirty="0" smtClean="0">
                <a:solidFill>
                  <a:schemeClr val="bg1"/>
                </a:solidFill>
              </a:rPr>
              <a:t>Collect and analyze water quality, including </a:t>
            </a:r>
            <a:r>
              <a:rPr lang="en-US" sz="2400" b="1" i="1" dirty="0" smtClean="0">
                <a:solidFill>
                  <a:schemeClr val="bg1"/>
                </a:solidFill>
              </a:rPr>
              <a:t>Escherichia coli</a:t>
            </a:r>
            <a:r>
              <a:rPr lang="en-US" sz="2400" b="1" dirty="0" smtClean="0">
                <a:solidFill>
                  <a:schemeClr val="bg1"/>
                </a:solidFill>
              </a:rPr>
              <a:t> (</a:t>
            </a:r>
            <a:r>
              <a:rPr lang="en-US" sz="2400" b="1" i="1" dirty="0" smtClean="0">
                <a:solidFill>
                  <a:schemeClr val="bg1"/>
                </a:solidFill>
              </a:rPr>
              <a:t>E. coli</a:t>
            </a:r>
            <a:r>
              <a:rPr lang="en-US" sz="2400" b="1" dirty="0" smtClean="0">
                <a:solidFill>
                  <a:schemeClr val="bg1"/>
                </a:solidFill>
              </a:rPr>
              <a:t>) in surface waters within the District.</a:t>
            </a:r>
          </a:p>
          <a:p>
            <a:pPr>
              <a:buClr>
                <a:schemeClr val="bg1"/>
              </a:buClr>
              <a:buFont typeface="Wingdings" panose="05000000000000000000" pitchFamily="2" charset="2"/>
              <a:buChar char="§"/>
            </a:pPr>
            <a:r>
              <a:rPr lang="en-US" sz="2400" b="1" dirty="0" smtClean="0">
                <a:solidFill>
                  <a:schemeClr val="bg1"/>
                </a:solidFill>
              </a:rPr>
              <a:t>Samples must be collected within DC boundaries: </a:t>
            </a:r>
            <a:r>
              <a:rPr lang="en-US" sz="2400" b="1" dirty="0">
                <a:solidFill>
                  <a:schemeClr val="bg1"/>
                </a:solidFill>
              </a:rPr>
              <a:t>Anacostia and Potomac Rivers </a:t>
            </a:r>
            <a:r>
              <a:rPr lang="en-US" sz="2400" b="1" dirty="0" smtClean="0">
                <a:solidFill>
                  <a:schemeClr val="bg1"/>
                </a:solidFill>
              </a:rPr>
              <a:t>and selected Tributaries such as Rock Creek.</a:t>
            </a:r>
          </a:p>
          <a:p>
            <a:pPr>
              <a:buClr>
                <a:schemeClr val="bg1"/>
              </a:buClr>
              <a:buFont typeface="Wingdings" panose="05000000000000000000" pitchFamily="2" charset="2"/>
              <a:buChar char="§"/>
            </a:pPr>
            <a:r>
              <a:rPr lang="en-US" sz="2400" b="1" dirty="0" smtClean="0">
                <a:solidFill>
                  <a:schemeClr val="bg1"/>
                </a:solidFill>
              </a:rPr>
              <a:t>Conduct recreation survey.</a:t>
            </a:r>
          </a:p>
          <a:p>
            <a:pPr>
              <a:buClrTx/>
              <a:buFont typeface="Wingdings" panose="05000000000000000000" pitchFamily="2" charset="2"/>
              <a:buChar char="§"/>
            </a:pPr>
            <a:r>
              <a:rPr lang="en-US" sz="2400" b="1" dirty="0" smtClean="0">
                <a:solidFill>
                  <a:schemeClr val="bg1"/>
                </a:solidFill>
              </a:rPr>
              <a:t>Multi-year project (up to 3 years).</a:t>
            </a:r>
          </a:p>
          <a:p>
            <a:pPr marL="0" indent="0">
              <a:buClrTx/>
              <a:buNone/>
            </a:pPr>
            <a:endParaRPr lang="en-US" sz="1600" b="1" dirty="0" smtClean="0">
              <a:solidFill>
                <a:schemeClr val="bg1"/>
              </a:solidFill>
            </a:endParaRPr>
          </a:p>
          <a:p>
            <a:pPr marL="0" indent="0">
              <a:spcBef>
                <a:spcPts val="0"/>
              </a:spcBef>
              <a:buClrTx/>
              <a:buNone/>
            </a:pPr>
            <a:r>
              <a:rPr lang="en-US" sz="1600" b="1" dirty="0" smtClean="0">
                <a:solidFill>
                  <a:schemeClr val="bg1"/>
                </a:solidFill>
              </a:rPr>
              <a:t>Integrated Report </a:t>
            </a:r>
          </a:p>
          <a:p>
            <a:pPr marL="0" indent="0">
              <a:buClrTx/>
              <a:buNone/>
            </a:pPr>
            <a:r>
              <a:rPr lang="en-US" sz="1600" b="1" u="sng" dirty="0" smtClean="0">
                <a:solidFill>
                  <a:schemeClr val="bg1"/>
                </a:solidFill>
                <a:hlinkClick r:id="rId3"/>
              </a:rPr>
              <a:t>https</a:t>
            </a:r>
            <a:r>
              <a:rPr lang="en-US" sz="1600" b="1" u="sng" dirty="0">
                <a:solidFill>
                  <a:schemeClr val="bg1"/>
                </a:solidFill>
                <a:hlinkClick r:id="rId3"/>
              </a:rPr>
              <a:t>://</a:t>
            </a:r>
            <a:r>
              <a:rPr lang="en-US" sz="1600" b="1" u="sng" dirty="0" smtClean="0">
                <a:solidFill>
                  <a:schemeClr val="bg1"/>
                </a:solidFill>
                <a:hlinkClick r:id="rId3"/>
              </a:rPr>
              <a:t>doee.dc.gov/sites/default/files/dc/sites/ddoe/publication/attachments/2016%20Final%20IR.pdf</a:t>
            </a:r>
            <a:endParaRPr lang="en-US" sz="1600" b="1" u="sng" dirty="0" smtClean="0">
              <a:solidFill>
                <a:schemeClr val="bg1"/>
              </a:solidFill>
            </a:endParaRPr>
          </a:p>
          <a:p>
            <a:pPr marL="0" indent="0">
              <a:buClrTx/>
              <a:buNone/>
            </a:pPr>
            <a:r>
              <a:rPr lang="en-US" sz="1600" b="1" dirty="0">
                <a:solidFill>
                  <a:schemeClr val="bg1"/>
                </a:solidFill>
              </a:rPr>
              <a:t>Water Quality Standards</a:t>
            </a:r>
          </a:p>
          <a:p>
            <a:pPr marL="0" indent="0">
              <a:buClrTx/>
              <a:buNone/>
            </a:pPr>
            <a:r>
              <a:rPr lang="en-US" sz="1600" b="1" u="sng" dirty="0">
                <a:solidFill>
                  <a:schemeClr val="bg1"/>
                </a:solidFill>
              </a:rPr>
              <a:t>https://doee.dc.gov/sites/default/files/dc/sites/ddoe/publication/attachments/DC%20WQS%20FINAL%20RULEMAKING%20Nov%201%2C%202013.pdf</a:t>
            </a:r>
          </a:p>
          <a:p>
            <a:pPr>
              <a:buClrTx/>
              <a:buFont typeface="Wingdings" panose="05000000000000000000" pitchFamily="2" charset="2"/>
              <a:buChar char="§"/>
            </a:pPr>
            <a:endParaRPr lang="en-US" sz="2800" b="1" dirty="0">
              <a:solidFill>
                <a:schemeClr val="bg1"/>
              </a:solidFill>
            </a:endParaRP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2599936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88798" y="9525"/>
            <a:ext cx="8305800" cy="1143000"/>
          </a:xfrm>
        </p:spPr>
        <p:txBody>
          <a:bodyPr/>
          <a:lstStyle/>
          <a:p>
            <a:r>
              <a:rPr lang="en-US" b="1" dirty="0" smtClean="0">
                <a:solidFill>
                  <a:schemeClr val="bg1"/>
                </a:solidFill>
              </a:rPr>
              <a:t>GOAL, FUNDING AND ELIGIBILITY </a:t>
            </a:r>
            <a:endParaRPr lang="en-US" b="1" dirty="0">
              <a:solidFill>
                <a:schemeClr val="bg1"/>
              </a:solidFill>
            </a:endParaRPr>
          </a:p>
        </p:txBody>
      </p:sp>
      <p:sp>
        <p:nvSpPr>
          <p:cNvPr id="7" name="Content Placeholder 6"/>
          <p:cNvSpPr>
            <a:spLocks noGrp="1"/>
          </p:cNvSpPr>
          <p:nvPr>
            <p:ph idx="1"/>
          </p:nvPr>
        </p:nvSpPr>
        <p:spPr>
          <a:xfrm>
            <a:off x="609600" y="1143000"/>
            <a:ext cx="7965948" cy="4800600"/>
          </a:xfrm>
        </p:spPr>
        <p:txBody>
          <a:bodyPr/>
          <a:lstStyle/>
          <a:p>
            <a:pPr>
              <a:spcBef>
                <a:spcPts val="1800"/>
              </a:spcBef>
              <a:buClr>
                <a:schemeClr val="bg1"/>
              </a:buClr>
              <a:buFont typeface="Wingdings" panose="05000000000000000000" pitchFamily="2" charset="2"/>
              <a:buChar char="§"/>
            </a:pPr>
            <a:r>
              <a:rPr lang="en-US" sz="2400" b="1" dirty="0" smtClean="0">
                <a:solidFill>
                  <a:schemeClr val="bg1"/>
                </a:solidFill>
              </a:rPr>
              <a:t>Goal: To </a:t>
            </a:r>
            <a:r>
              <a:rPr lang="en-US" sz="2400" b="1" dirty="0">
                <a:solidFill>
                  <a:schemeClr val="bg1"/>
                </a:solidFill>
              </a:rPr>
              <a:t>seek applications from entities to develop and implement a citizen-based water quality monitoring program that will recruit and train volunteers to monitor </a:t>
            </a:r>
            <a:r>
              <a:rPr lang="en-US" sz="2400" b="1" i="1" dirty="0">
                <a:solidFill>
                  <a:schemeClr val="bg1"/>
                </a:solidFill>
              </a:rPr>
              <a:t>Escherichia coli</a:t>
            </a:r>
            <a:r>
              <a:rPr lang="en-US" sz="2400" b="1" dirty="0">
                <a:solidFill>
                  <a:schemeClr val="bg1"/>
                </a:solidFill>
              </a:rPr>
              <a:t> </a:t>
            </a:r>
            <a:r>
              <a:rPr lang="en-US" sz="2400" b="1" dirty="0" smtClean="0">
                <a:solidFill>
                  <a:schemeClr val="bg1"/>
                </a:solidFill>
              </a:rPr>
              <a:t>(</a:t>
            </a:r>
            <a:r>
              <a:rPr lang="en-US" sz="2400" b="1" i="1" dirty="0">
                <a:solidFill>
                  <a:schemeClr val="bg1"/>
                </a:solidFill>
              </a:rPr>
              <a:t>E. coli</a:t>
            </a:r>
            <a:r>
              <a:rPr lang="en-US" sz="2400" b="1" dirty="0">
                <a:solidFill>
                  <a:schemeClr val="bg1"/>
                </a:solidFill>
              </a:rPr>
              <a:t>) in rivers and tributaries in the District</a:t>
            </a:r>
            <a:r>
              <a:rPr lang="en-US" sz="2400" b="1" dirty="0" smtClean="0">
                <a:solidFill>
                  <a:schemeClr val="bg1"/>
                </a:solidFill>
              </a:rPr>
              <a:t>.</a:t>
            </a:r>
          </a:p>
          <a:p>
            <a:pPr>
              <a:spcBef>
                <a:spcPts val="1800"/>
              </a:spcBef>
              <a:buClr>
                <a:schemeClr val="bg1"/>
              </a:buClr>
              <a:buFont typeface="Wingdings" panose="05000000000000000000" pitchFamily="2" charset="2"/>
              <a:buChar char="§"/>
            </a:pPr>
            <a:r>
              <a:rPr lang="en-US" sz="2400" b="1" dirty="0" smtClean="0">
                <a:solidFill>
                  <a:schemeClr val="bg1"/>
                </a:solidFill>
              </a:rPr>
              <a:t>Funding: $</a:t>
            </a:r>
            <a:r>
              <a:rPr lang="en-US" sz="2400" b="1" dirty="0">
                <a:solidFill>
                  <a:schemeClr val="bg1"/>
                </a:solidFill>
              </a:rPr>
              <a:t>150,000/year, </a:t>
            </a:r>
            <a:r>
              <a:rPr lang="en-US" sz="2400" b="1" dirty="0" smtClean="0">
                <a:solidFill>
                  <a:schemeClr val="bg1"/>
                </a:solidFill>
              </a:rPr>
              <a:t>dependent </a:t>
            </a:r>
            <a:r>
              <a:rPr lang="en-US" sz="2400" b="1" dirty="0">
                <a:solidFill>
                  <a:schemeClr val="bg1"/>
                </a:solidFill>
              </a:rPr>
              <a:t>on </a:t>
            </a:r>
            <a:r>
              <a:rPr lang="en-US" sz="2400" b="1" dirty="0" smtClean="0">
                <a:solidFill>
                  <a:schemeClr val="bg1"/>
                </a:solidFill>
              </a:rPr>
              <a:t>funds availability </a:t>
            </a:r>
            <a:r>
              <a:rPr lang="en-US" sz="2400" b="1" dirty="0">
                <a:solidFill>
                  <a:schemeClr val="bg1"/>
                </a:solidFill>
              </a:rPr>
              <a:t>and grantee performance</a:t>
            </a:r>
            <a:r>
              <a:rPr lang="en-US" sz="2400" b="1" dirty="0" smtClean="0">
                <a:solidFill>
                  <a:schemeClr val="bg1"/>
                </a:solidFill>
              </a:rPr>
              <a:t>. </a:t>
            </a:r>
            <a:endParaRPr lang="en-US" sz="2400" b="1" dirty="0">
              <a:solidFill>
                <a:schemeClr val="bg1"/>
              </a:solidFill>
            </a:endParaRPr>
          </a:p>
          <a:p>
            <a:pPr>
              <a:spcBef>
                <a:spcPts val="1800"/>
              </a:spcBef>
              <a:buClr>
                <a:schemeClr val="bg1"/>
              </a:buClr>
              <a:buFont typeface="Wingdings" panose="05000000000000000000" pitchFamily="2" charset="2"/>
              <a:buChar char="§"/>
            </a:pPr>
            <a:r>
              <a:rPr lang="en-US" sz="2400" b="1" dirty="0" smtClean="0">
                <a:solidFill>
                  <a:schemeClr val="bg1"/>
                </a:solidFill>
              </a:rPr>
              <a:t>Eligibility: </a:t>
            </a:r>
            <a:r>
              <a:rPr lang="en-US" sz="2400" b="1" dirty="0">
                <a:solidFill>
                  <a:schemeClr val="bg1"/>
                </a:solidFill>
              </a:rPr>
              <a:t>Nonprofits, </a:t>
            </a:r>
            <a:r>
              <a:rPr lang="en-US" sz="2400" b="1" dirty="0" smtClean="0">
                <a:solidFill>
                  <a:schemeClr val="bg1"/>
                </a:solidFill>
              </a:rPr>
              <a:t>government </a:t>
            </a:r>
            <a:r>
              <a:rPr lang="en-US" sz="2400" b="1" dirty="0">
                <a:solidFill>
                  <a:schemeClr val="bg1"/>
                </a:solidFill>
              </a:rPr>
              <a:t>agencies, </a:t>
            </a:r>
            <a:r>
              <a:rPr lang="en-US" sz="2400" b="1" dirty="0" smtClean="0">
                <a:solidFill>
                  <a:schemeClr val="bg1"/>
                </a:solidFill>
              </a:rPr>
              <a:t>and educational institutions.</a:t>
            </a:r>
            <a:endParaRPr lang="en-US" sz="2400" b="1" dirty="0">
              <a:solidFill>
                <a:schemeClr val="bg1"/>
              </a:solidFill>
            </a:endParaRPr>
          </a:p>
        </p:txBody>
      </p:sp>
      <p:sp>
        <p:nvSpPr>
          <p:cNvPr id="5" name="TextBox 7"/>
          <p:cNvSpPr txBox="1"/>
          <p:nvPr/>
        </p:nvSpPr>
        <p:spPr>
          <a:xfrm>
            <a:off x="6972300" y="64432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65650"/>
          <a:stretch/>
        </p:blipFill>
        <p:spPr>
          <a:xfrm>
            <a:off x="8343900" y="6358469"/>
            <a:ext cx="463296" cy="365760"/>
          </a:xfrm>
          <a:prstGeom prst="rect">
            <a:avLst/>
          </a:prstGeom>
        </p:spPr>
      </p:pic>
    </p:spTree>
    <p:extLst>
      <p:ext uri="{BB962C8B-B14F-4D97-AF65-F5344CB8AC3E}">
        <p14:creationId xmlns:p14="http://schemas.microsoft.com/office/powerpoint/2010/main" val="24175003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152400"/>
            <a:ext cx="8686800" cy="1143000"/>
          </a:xfrm>
        </p:spPr>
        <p:txBody>
          <a:bodyPr/>
          <a:lstStyle/>
          <a:p>
            <a:r>
              <a:rPr lang="en-US" b="1" dirty="0" smtClean="0">
                <a:solidFill>
                  <a:schemeClr val="bg1"/>
                </a:solidFill>
              </a:rPr>
              <a:t>IMPORTANT DATES TO REMEMBER</a:t>
            </a:r>
            <a:endParaRPr lang="en-US" b="1" dirty="0">
              <a:solidFill>
                <a:schemeClr val="bg1"/>
              </a:solidFill>
            </a:endParaRPr>
          </a:p>
        </p:txBody>
      </p:sp>
      <p:sp>
        <p:nvSpPr>
          <p:cNvPr id="7" name="Content Placeholder 6"/>
          <p:cNvSpPr>
            <a:spLocks noGrp="1"/>
          </p:cNvSpPr>
          <p:nvPr>
            <p:ph idx="1"/>
          </p:nvPr>
        </p:nvSpPr>
        <p:spPr>
          <a:xfrm>
            <a:off x="533400" y="1524000"/>
            <a:ext cx="7848600" cy="4800600"/>
          </a:xfrm>
          <a:noFill/>
        </p:spPr>
        <p:txBody>
          <a:bodyPr/>
          <a:lstStyle/>
          <a:p>
            <a:pPr>
              <a:spcAft>
                <a:spcPts val="300"/>
              </a:spcAft>
              <a:buClr>
                <a:schemeClr val="bg1"/>
              </a:buClr>
              <a:buFont typeface="Wingdings" panose="05000000000000000000" pitchFamily="2" charset="2"/>
              <a:buChar char="§"/>
            </a:pPr>
            <a:r>
              <a:rPr lang="en-US" sz="2400" b="1" dirty="0">
                <a:solidFill>
                  <a:schemeClr val="bg1"/>
                </a:solidFill>
              </a:rPr>
              <a:t>Proposal due </a:t>
            </a:r>
            <a:r>
              <a:rPr lang="en-US" sz="2400" b="1" dirty="0" smtClean="0">
                <a:solidFill>
                  <a:schemeClr val="bg1"/>
                </a:solidFill>
              </a:rPr>
              <a:t>date: </a:t>
            </a:r>
            <a:r>
              <a:rPr lang="en-US" sz="2400" b="1" dirty="0">
                <a:solidFill>
                  <a:schemeClr val="bg1"/>
                </a:solidFill>
              </a:rPr>
              <a:t>Monday, April 30, 2018 at 4:30 </a:t>
            </a:r>
            <a:r>
              <a:rPr lang="en-US" sz="2400" b="1" dirty="0" smtClean="0">
                <a:solidFill>
                  <a:schemeClr val="bg1"/>
                </a:solidFill>
              </a:rPr>
              <a:t>pm.</a:t>
            </a:r>
          </a:p>
          <a:p>
            <a:pPr>
              <a:spcAft>
                <a:spcPts val="300"/>
              </a:spcAft>
              <a:buClr>
                <a:schemeClr val="bg1"/>
              </a:buClr>
              <a:buFont typeface="Wingdings" panose="05000000000000000000" pitchFamily="2" charset="2"/>
              <a:buChar char="§"/>
            </a:pPr>
            <a:r>
              <a:rPr lang="en-US" sz="2400" b="1" dirty="0" smtClean="0">
                <a:solidFill>
                  <a:schemeClr val="bg1"/>
                </a:solidFill>
              </a:rPr>
              <a:t>Email </a:t>
            </a:r>
            <a:r>
              <a:rPr lang="en-US" sz="2400" b="1" dirty="0">
                <a:solidFill>
                  <a:schemeClr val="bg1"/>
                </a:solidFill>
              </a:rPr>
              <a:t>all </a:t>
            </a:r>
            <a:r>
              <a:rPr lang="en-US" sz="2400" b="1" dirty="0" smtClean="0">
                <a:solidFill>
                  <a:schemeClr val="bg1"/>
                </a:solidFill>
              </a:rPr>
              <a:t>questions: 2018EcoliRFA.grants@dc.gov</a:t>
            </a:r>
            <a:endParaRPr lang="en-US" sz="2400" b="1" dirty="0">
              <a:solidFill>
                <a:schemeClr val="bg1"/>
              </a:solidFill>
            </a:endParaRPr>
          </a:p>
          <a:p>
            <a:pPr>
              <a:spcAft>
                <a:spcPts val="300"/>
              </a:spcAft>
              <a:buClr>
                <a:schemeClr val="bg1"/>
              </a:buClr>
              <a:buFont typeface="Wingdings" panose="05000000000000000000" pitchFamily="2" charset="2"/>
              <a:buChar char="§"/>
            </a:pPr>
            <a:r>
              <a:rPr lang="en-US" sz="2400" b="1" dirty="0" smtClean="0">
                <a:solidFill>
                  <a:schemeClr val="bg1"/>
                </a:solidFill>
              </a:rPr>
              <a:t>The </a:t>
            </a:r>
            <a:r>
              <a:rPr lang="en-US" sz="2400" b="1" dirty="0">
                <a:solidFill>
                  <a:schemeClr val="bg1"/>
                </a:solidFill>
              </a:rPr>
              <a:t>cutoff date </a:t>
            </a:r>
            <a:r>
              <a:rPr lang="en-US" sz="2400" b="1" u="sng" dirty="0">
                <a:solidFill>
                  <a:schemeClr val="bg1"/>
                </a:solidFill>
              </a:rPr>
              <a:t>to submit questions is Monday, April 23, 2018</a:t>
            </a:r>
            <a:r>
              <a:rPr lang="en-US" sz="2400" b="1" dirty="0">
                <a:solidFill>
                  <a:schemeClr val="bg1"/>
                </a:solidFill>
              </a:rPr>
              <a:t>.</a:t>
            </a:r>
          </a:p>
          <a:p>
            <a:pPr>
              <a:spcAft>
                <a:spcPts val="300"/>
              </a:spcAft>
              <a:buClr>
                <a:schemeClr val="bg1"/>
              </a:buClr>
              <a:buFont typeface="Wingdings" panose="05000000000000000000" pitchFamily="2" charset="2"/>
              <a:buChar char="§"/>
            </a:pPr>
            <a:r>
              <a:rPr lang="en-US" sz="2400" b="1" dirty="0" smtClean="0">
                <a:solidFill>
                  <a:schemeClr val="bg1"/>
                </a:solidFill>
              </a:rPr>
              <a:t>Revised project </a:t>
            </a:r>
            <a:r>
              <a:rPr lang="en-US" sz="2400" b="1" dirty="0">
                <a:solidFill>
                  <a:schemeClr val="bg1"/>
                </a:solidFill>
              </a:rPr>
              <a:t>ending date: September 30, 2019.</a:t>
            </a:r>
          </a:p>
          <a:p>
            <a:pPr>
              <a:buClr>
                <a:schemeClr val="bg1"/>
              </a:buClr>
              <a:buFont typeface="Wingdings" panose="05000000000000000000" pitchFamily="2" charset="2"/>
              <a:buChar char="§"/>
            </a:pPr>
            <a:endParaRPr lang="en-US" sz="2400" b="1" dirty="0">
              <a:solidFill>
                <a:schemeClr val="bg1"/>
              </a:solidFill>
            </a:endParaRPr>
          </a:p>
          <a:p>
            <a:pPr>
              <a:buClr>
                <a:schemeClr val="bg1"/>
              </a:buClr>
              <a:buFont typeface="Wingdings" panose="05000000000000000000" pitchFamily="2" charset="2"/>
              <a:buChar char="§"/>
            </a:pPr>
            <a:endParaRPr lang="en-US" sz="2400" b="1" dirty="0" smtClean="0">
              <a:solidFill>
                <a:schemeClr val="bg1"/>
              </a:solidFill>
            </a:endParaRPr>
          </a:p>
          <a:p>
            <a:pPr>
              <a:buClr>
                <a:srgbClr val="FFFF00"/>
              </a:buClr>
              <a:buFont typeface="Wingdings" panose="05000000000000000000" pitchFamily="2" charset="2"/>
              <a:buChar char="§"/>
            </a:pPr>
            <a:endParaRPr lang="en-US" sz="2400" dirty="0">
              <a:solidFill>
                <a:srgbClr val="FFFF00"/>
              </a:solidFill>
            </a:endParaRPr>
          </a:p>
          <a:p>
            <a:pPr>
              <a:buClr>
                <a:srgbClr val="FFFF00"/>
              </a:buClr>
              <a:buFont typeface="Wingdings" panose="05000000000000000000" pitchFamily="2" charset="2"/>
              <a:buChar char="§"/>
            </a:pPr>
            <a:endParaRPr lang="en-US" sz="2400" dirty="0">
              <a:solidFill>
                <a:srgbClr val="FFFF00"/>
              </a:solidFill>
            </a:endParaRP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24839428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76200"/>
            <a:ext cx="7620000" cy="1143000"/>
          </a:xfrm>
        </p:spPr>
        <p:txBody>
          <a:bodyPr/>
          <a:lstStyle/>
          <a:p>
            <a:r>
              <a:rPr lang="en-US" b="1" dirty="0" smtClean="0">
                <a:solidFill>
                  <a:schemeClr val="bg1"/>
                </a:solidFill>
              </a:rPr>
              <a:t>RELEVANCE</a:t>
            </a:r>
            <a:endParaRPr lang="en-US" b="1" dirty="0">
              <a:solidFill>
                <a:schemeClr val="bg1"/>
              </a:solidFill>
            </a:endParaRPr>
          </a:p>
        </p:txBody>
      </p:sp>
      <p:sp>
        <p:nvSpPr>
          <p:cNvPr id="7" name="Content Placeholder 6"/>
          <p:cNvSpPr>
            <a:spLocks noGrp="1"/>
          </p:cNvSpPr>
          <p:nvPr>
            <p:ph idx="1"/>
          </p:nvPr>
        </p:nvSpPr>
        <p:spPr>
          <a:xfrm>
            <a:off x="914400" y="1219200"/>
            <a:ext cx="7696200" cy="4800600"/>
          </a:xfrm>
        </p:spPr>
        <p:txBody>
          <a:bodyPr/>
          <a:lstStyle/>
          <a:p>
            <a:pPr marL="0" indent="0">
              <a:buClr>
                <a:srgbClr val="FFFF00"/>
              </a:buClr>
              <a:buNone/>
            </a:pPr>
            <a:r>
              <a:rPr lang="en-US" sz="2400" b="1" dirty="0" smtClean="0">
                <a:solidFill>
                  <a:schemeClr val="bg1"/>
                </a:solidFill>
              </a:rPr>
              <a:t>DOEE would like to increase the monitoring of </a:t>
            </a:r>
            <a:br>
              <a:rPr lang="en-US" sz="2400" b="1" dirty="0" smtClean="0">
                <a:solidFill>
                  <a:schemeClr val="bg1"/>
                </a:solidFill>
              </a:rPr>
            </a:br>
            <a:r>
              <a:rPr lang="en-US" sz="2400" b="1" i="1" dirty="0" smtClean="0">
                <a:solidFill>
                  <a:schemeClr val="bg1"/>
                </a:solidFill>
              </a:rPr>
              <a:t>E. coli </a:t>
            </a:r>
            <a:r>
              <a:rPr lang="en-US" sz="2400" b="1" dirty="0" smtClean="0">
                <a:solidFill>
                  <a:schemeClr val="bg1"/>
                </a:solidFill>
              </a:rPr>
              <a:t>in order to:</a:t>
            </a:r>
            <a:br>
              <a:rPr lang="en-US" sz="2400" b="1" dirty="0" smtClean="0">
                <a:solidFill>
                  <a:schemeClr val="bg1"/>
                </a:solidFill>
              </a:rPr>
            </a:br>
            <a:endParaRPr lang="en-US" sz="2400" b="1" dirty="0" smtClean="0">
              <a:solidFill>
                <a:schemeClr val="bg1"/>
              </a:solidFill>
            </a:endParaRPr>
          </a:p>
          <a:p>
            <a:pPr marL="914400" lvl="1" indent="-457200">
              <a:buClr>
                <a:schemeClr val="bg1"/>
              </a:buClr>
              <a:buFont typeface="+mj-lt"/>
              <a:buAutoNum type="arabicParenR"/>
            </a:pPr>
            <a:r>
              <a:rPr lang="en-US" sz="2400" b="1" dirty="0">
                <a:solidFill>
                  <a:schemeClr val="bg1"/>
                </a:solidFill>
              </a:rPr>
              <a:t>E</a:t>
            </a:r>
            <a:r>
              <a:rPr lang="en-US" sz="2400" b="1" dirty="0" smtClean="0">
                <a:solidFill>
                  <a:schemeClr val="bg1"/>
                </a:solidFill>
              </a:rPr>
              <a:t>valuate the impact significant capital investments may have in reducing bacteria.</a:t>
            </a:r>
          </a:p>
          <a:p>
            <a:pPr marL="914400" lvl="1" indent="-457200">
              <a:buClr>
                <a:schemeClr val="bg1"/>
              </a:buClr>
              <a:buFont typeface="+mj-lt"/>
              <a:buAutoNum type="arabicParenR"/>
            </a:pPr>
            <a:r>
              <a:rPr lang="en-US" sz="2400" b="1" dirty="0" smtClean="0">
                <a:solidFill>
                  <a:schemeClr val="bg1"/>
                </a:solidFill>
              </a:rPr>
              <a:t>Provide timely and accessible data to stakeholders who may choose to recreate in District waters.</a:t>
            </a:r>
            <a:r>
              <a:rPr lang="en-US" sz="2400" dirty="0" smtClean="0">
                <a:solidFill>
                  <a:srgbClr val="FFFF00"/>
                </a:solidFill>
              </a:rPr>
              <a:t> </a:t>
            </a: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26915991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 y="0"/>
            <a:ext cx="8915400" cy="1143000"/>
          </a:xfrm>
        </p:spPr>
        <p:txBody>
          <a:bodyPr/>
          <a:lstStyle/>
          <a:p>
            <a:r>
              <a:rPr lang="en-US" b="1" dirty="0" smtClean="0">
                <a:solidFill>
                  <a:schemeClr val="bg1"/>
                </a:solidFill>
              </a:rPr>
              <a:t>PROJECT RESPONSIBILITIES-GRANTEE</a:t>
            </a:r>
            <a:endParaRPr lang="en-US" b="1" dirty="0">
              <a:solidFill>
                <a:schemeClr val="bg1"/>
              </a:solidFill>
            </a:endParaRPr>
          </a:p>
        </p:txBody>
      </p:sp>
      <p:sp>
        <p:nvSpPr>
          <p:cNvPr id="7" name="Content Placeholder 6"/>
          <p:cNvSpPr>
            <a:spLocks noGrp="1"/>
          </p:cNvSpPr>
          <p:nvPr>
            <p:ph idx="1"/>
          </p:nvPr>
        </p:nvSpPr>
        <p:spPr>
          <a:xfrm>
            <a:off x="914400" y="1066800"/>
            <a:ext cx="7848600" cy="4953000"/>
          </a:xfrm>
        </p:spPr>
        <p:txBody>
          <a:bodyPr/>
          <a:lstStyle/>
          <a:p>
            <a:pPr>
              <a:spcBef>
                <a:spcPts val="600"/>
              </a:spcBef>
              <a:buClr>
                <a:schemeClr val="bg1"/>
              </a:buClr>
              <a:buFont typeface="Wingdings" panose="05000000000000000000" pitchFamily="2" charset="2"/>
              <a:buChar char="§"/>
            </a:pPr>
            <a:r>
              <a:rPr lang="en-US" sz="2200" b="1" dirty="0" smtClean="0">
                <a:solidFill>
                  <a:schemeClr val="bg1"/>
                </a:solidFill>
              </a:rPr>
              <a:t>Recruit</a:t>
            </a:r>
            <a:r>
              <a:rPr lang="en-US" sz="2200" b="1" dirty="0">
                <a:solidFill>
                  <a:schemeClr val="bg1"/>
                </a:solidFill>
              </a:rPr>
              <a:t>, select and train volunteers. </a:t>
            </a:r>
          </a:p>
          <a:p>
            <a:pPr>
              <a:spcBef>
                <a:spcPts val="600"/>
              </a:spcBef>
              <a:buClr>
                <a:schemeClr val="bg1"/>
              </a:buClr>
              <a:buFont typeface="Wingdings" panose="05000000000000000000" pitchFamily="2" charset="2"/>
              <a:buChar char="§"/>
            </a:pPr>
            <a:r>
              <a:rPr lang="en-US" sz="2200" b="1" dirty="0">
                <a:solidFill>
                  <a:schemeClr val="bg1"/>
                </a:solidFill>
              </a:rPr>
              <a:t>Prepare a Quality Assurance Project Plan (QAPP) for approval by DOEE before data collection activities occur. </a:t>
            </a:r>
            <a:r>
              <a:rPr lang="en-US" sz="2200" u="sng" dirty="0">
                <a:solidFill>
                  <a:schemeClr val="bg1"/>
                </a:solidFill>
              </a:rPr>
              <a:t>https://www.epa.gov/sites/production/files/2015-06/documents/vol_qapp.pdf</a:t>
            </a:r>
          </a:p>
          <a:p>
            <a:pPr>
              <a:spcBef>
                <a:spcPts val="600"/>
              </a:spcBef>
              <a:buClr>
                <a:schemeClr val="bg1"/>
              </a:buClr>
              <a:buFont typeface="Wingdings" panose="05000000000000000000" pitchFamily="2" charset="2"/>
              <a:buChar char="§"/>
            </a:pPr>
            <a:r>
              <a:rPr lang="en-US" sz="2200" b="1" dirty="0">
                <a:solidFill>
                  <a:schemeClr val="bg1"/>
                </a:solidFill>
              </a:rPr>
              <a:t>Design and implement the volunteer training sessions.  </a:t>
            </a:r>
          </a:p>
          <a:p>
            <a:pPr>
              <a:spcBef>
                <a:spcPts val="600"/>
              </a:spcBef>
              <a:buClr>
                <a:schemeClr val="bg1"/>
              </a:buClr>
              <a:buFont typeface="Wingdings" panose="05000000000000000000" pitchFamily="2" charset="2"/>
              <a:buChar char="§"/>
            </a:pPr>
            <a:r>
              <a:rPr lang="en-US" sz="2200" b="1" dirty="0" smtClean="0">
                <a:solidFill>
                  <a:schemeClr val="bg1"/>
                </a:solidFill>
              </a:rPr>
              <a:t>Identify</a:t>
            </a:r>
            <a:r>
              <a:rPr lang="en-US" sz="2200" b="1" dirty="0">
                <a:solidFill>
                  <a:schemeClr val="bg1"/>
                </a:solidFill>
              </a:rPr>
              <a:t>, order, maintain, distribute and store all supplies and equipment needed by volunteers.  </a:t>
            </a:r>
          </a:p>
          <a:p>
            <a:pPr>
              <a:spcBef>
                <a:spcPts val="600"/>
              </a:spcBef>
              <a:buClr>
                <a:schemeClr val="bg1"/>
              </a:buClr>
              <a:buFont typeface="Wingdings" panose="05000000000000000000" pitchFamily="2" charset="2"/>
              <a:buChar char="§"/>
            </a:pPr>
            <a:r>
              <a:rPr lang="en-US" sz="2200" b="1" dirty="0">
                <a:solidFill>
                  <a:schemeClr val="bg1"/>
                </a:solidFill>
              </a:rPr>
              <a:t>Manage and quality assure all volunteer activities. </a:t>
            </a:r>
          </a:p>
          <a:p>
            <a:pPr>
              <a:spcBef>
                <a:spcPts val="600"/>
              </a:spcBef>
              <a:buClr>
                <a:schemeClr val="bg1"/>
              </a:buClr>
              <a:buFont typeface="Wingdings" panose="05000000000000000000" pitchFamily="2" charset="2"/>
              <a:buChar char="§"/>
            </a:pPr>
            <a:r>
              <a:rPr lang="en-US" sz="2200" b="1" dirty="0">
                <a:solidFill>
                  <a:schemeClr val="bg1"/>
                </a:solidFill>
              </a:rPr>
              <a:t>Insure the quality of all data collected by volunteers and posted to the database platform or  website identified by DOEE.</a:t>
            </a:r>
          </a:p>
          <a:p>
            <a:pPr>
              <a:spcBef>
                <a:spcPts val="600"/>
              </a:spcBef>
              <a:buClr>
                <a:srgbClr val="FFFF00"/>
              </a:buClr>
              <a:buFont typeface="Wingdings" panose="05000000000000000000" pitchFamily="2" charset="2"/>
              <a:buChar char="§"/>
            </a:pPr>
            <a:endParaRPr lang="en-US" sz="2400" dirty="0" smtClean="0">
              <a:solidFill>
                <a:srgbClr val="FFFF00"/>
              </a:solidFill>
            </a:endParaRPr>
          </a:p>
          <a:p>
            <a:pPr>
              <a:spcBef>
                <a:spcPts val="600"/>
              </a:spcBef>
              <a:buClr>
                <a:srgbClr val="FFFF00"/>
              </a:buClr>
              <a:buFont typeface="Wingdings" panose="05000000000000000000" pitchFamily="2" charset="2"/>
              <a:buChar char="§"/>
            </a:pPr>
            <a:endParaRPr lang="en-US" sz="2400" dirty="0">
              <a:solidFill>
                <a:srgbClr val="FFFF00"/>
              </a:solidFill>
            </a:endParaRPr>
          </a:p>
        </p:txBody>
      </p:sp>
      <p:sp>
        <p:nvSpPr>
          <p:cNvPr id="5"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6424168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76200"/>
            <a:ext cx="7848600" cy="1143000"/>
          </a:xfrm>
        </p:spPr>
        <p:txBody>
          <a:bodyPr/>
          <a:lstStyle/>
          <a:p>
            <a:r>
              <a:rPr lang="en-US" b="1" dirty="0" smtClean="0">
                <a:solidFill>
                  <a:schemeClr val="bg1"/>
                </a:solidFill>
              </a:rPr>
              <a:t>DELIVERABLES </a:t>
            </a:r>
            <a:endParaRPr lang="en-US" b="1" dirty="0">
              <a:solidFill>
                <a:schemeClr val="bg1"/>
              </a:solidFill>
            </a:endParaRPr>
          </a:p>
        </p:txBody>
      </p:sp>
      <p:sp>
        <p:nvSpPr>
          <p:cNvPr id="7" name="Content Placeholder 6"/>
          <p:cNvSpPr>
            <a:spLocks noGrp="1"/>
          </p:cNvSpPr>
          <p:nvPr>
            <p:ph idx="1"/>
          </p:nvPr>
        </p:nvSpPr>
        <p:spPr>
          <a:xfrm>
            <a:off x="914400" y="1143000"/>
            <a:ext cx="7391400" cy="4953000"/>
          </a:xfrm>
        </p:spPr>
        <p:txBody>
          <a:bodyPr/>
          <a:lstStyle/>
          <a:p>
            <a:pPr>
              <a:spcBef>
                <a:spcPts val="1200"/>
              </a:spcBef>
              <a:buClr>
                <a:schemeClr val="bg1"/>
              </a:buClr>
              <a:buFont typeface="Wingdings" panose="05000000000000000000" pitchFamily="2" charset="2"/>
              <a:buChar char="§"/>
            </a:pPr>
            <a:r>
              <a:rPr lang="en-US" sz="2000" b="1" dirty="0" smtClean="0">
                <a:solidFill>
                  <a:schemeClr val="bg1"/>
                </a:solidFill>
              </a:rPr>
              <a:t>A Quality Assurance Project Plan which must be submitted for DOEE approval, before sampling starts. </a:t>
            </a:r>
          </a:p>
          <a:p>
            <a:pPr>
              <a:spcBef>
                <a:spcPts val="1200"/>
              </a:spcBef>
              <a:buClr>
                <a:schemeClr val="bg1"/>
              </a:buClr>
              <a:buFont typeface="Wingdings" panose="05000000000000000000" pitchFamily="2" charset="2"/>
              <a:buChar char="§"/>
            </a:pPr>
            <a:r>
              <a:rPr lang="en-US" sz="2000" b="1" dirty="0" smtClean="0">
                <a:solidFill>
                  <a:schemeClr val="bg1"/>
                </a:solidFill>
              </a:rPr>
              <a:t>All sampling must be completed by the end of the grant period and a report explaining the details of the sampling (location, time, volunteer name, other variables) must be included in the report. </a:t>
            </a:r>
          </a:p>
          <a:p>
            <a:pPr>
              <a:spcBef>
                <a:spcPts val="1200"/>
              </a:spcBef>
              <a:buClr>
                <a:schemeClr val="bg1"/>
              </a:buClr>
              <a:buFont typeface="Wingdings" panose="05000000000000000000" pitchFamily="2" charset="2"/>
              <a:buChar char="§"/>
            </a:pPr>
            <a:r>
              <a:rPr lang="en-US" sz="2000" b="1" dirty="0" smtClean="0">
                <a:solidFill>
                  <a:schemeClr val="bg1"/>
                </a:solidFill>
              </a:rPr>
              <a:t>Conduct water recreation survey and submit results by the end of the grant period. </a:t>
            </a:r>
          </a:p>
          <a:p>
            <a:pPr>
              <a:spcBef>
                <a:spcPts val="1200"/>
              </a:spcBef>
              <a:buClr>
                <a:schemeClr val="bg1"/>
              </a:buClr>
              <a:buFont typeface="Wingdings" panose="05000000000000000000" pitchFamily="2" charset="2"/>
              <a:buChar char="§"/>
            </a:pPr>
            <a:r>
              <a:rPr lang="en-US" sz="2000" b="1" dirty="0" smtClean="0">
                <a:solidFill>
                  <a:schemeClr val="bg1"/>
                </a:solidFill>
              </a:rPr>
              <a:t>Online publication of all monitoring datasets. </a:t>
            </a:r>
            <a:r>
              <a:rPr lang="en-US" sz="2000" b="1" u="sng" dirty="0">
                <a:solidFill>
                  <a:srgbClr val="FFFFFF"/>
                </a:solidFill>
              </a:rPr>
              <a:t>https://cmc.vims.edu/</a:t>
            </a:r>
            <a:endParaRPr lang="en-US" sz="2000" b="1" dirty="0">
              <a:solidFill>
                <a:srgbClr val="FFFFFF"/>
              </a:solidFill>
            </a:endParaRPr>
          </a:p>
          <a:p>
            <a:pPr>
              <a:spcBef>
                <a:spcPts val="1200"/>
              </a:spcBef>
              <a:buClr>
                <a:schemeClr val="bg1"/>
              </a:buClr>
              <a:buFont typeface="Wingdings" panose="05000000000000000000" pitchFamily="2" charset="2"/>
              <a:buChar char="§"/>
            </a:pPr>
            <a:r>
              <a:rPr lang="en-US" sz="2000" b="1" dirty="0" smtClean="0">
                <a:solidFill>
                  <a:schemeClr val="bg1"/>
                </a:solidFill>
              </a:rPr>
              <a:t>Quarterly progress reports listing progress to date, programmatic, and financial information updates must be submitted.</a:t>
            </a:r>
          </a:p>
        </p:txBody>
      </p:sp>
      <p:sp>
        <p:nvSpPr>
          <p:cNvPr id="4" name="TextBox 7"/>
          <p:cNvSpPr txBox="1"/>
          <p:nvPr/>
        </p:nvSpPr>
        <p:spPr>
          <a:xfrm>
            <a:off x="68580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65650"/>
          <a:stretch/>
        </p:blipFill>
        <p:spPr>
          <a:xfrm>
            <a:off x="8229600" y="6282269"/>
            <a:ext cx="463296" cy="365760"/>
          </a:xfrm>
          <a:prstGeom prst="rect">
            <a:avLst/>
          </a:prstGeom>
        </p:spPr>
      </p:pic>
    </p:spTree>
    <p:extLst>
      <p:ext uri="{BB962C8B-B14F-4D97-AF65-F5344CB8AC3E}">
        <p14:creationId xmlns:p14="http://schemas.microsoft.com/office/powerpoint/2010/main" val="33238543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0"/>
            <a:ext cx="8991600" cy="1143000"/>
          </a:xfrm>
        </p:spPr>
        <p:txBody>
          <a:bodyPr/>
          <a:lstStyle/>
          <a:p>
            <a:r>
              <a:rPr lang="en-US" b="1" dirty="0" smtClean="0">
                <a:solidFill>
                  <a:schemeClr val="bg1"/>
                </a:solidFill>
              </a:rPr>
              <a:t>SAMPLE RECREATION SURVEY FORM</a:t>
            </a:r>
            <a:endParaRPr lang="en-US" b="1" dirty="0">
              <a:solidFill>
                <a:schemeClr val="bg1"/>
              </a:solidFill>
            </a:endParaRPr>
          </a:p>
        </p:txBody>
      </p:sp>
      <p:sp>
        <p:nvSpPr>
          <p:cNvPr id="8" name="TextBox 7"/>
          <p:cNvSpPr txBox="1"/>
          <p:nvPr/>
        </p:nvSpPr>
        <p:spPr>
          <a:xfrm>
            <a:off x="6972300" y="6367046"/>
            <a:ext cx="13716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smtClean="0">
                <a:solidFill>
                  <a:schemeClr val="bg1"/>
                </a:solidFill>
                <a:latin typeface="Century Gothic"/>
              </a:rPr>
              <a:t>@DOEE_DC</a:t>
            </a:r>
            <a:endParaRPr lang="en-US" sz="1600" b="1" dirty="0">
              <a:solidFill>
                <a:schemeClr val="bg1"/>
              </a:solidFill>
              <a:latin typeface="Century Gothic"/>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r="65650"/>
          <a:stretch/>
        </p:blipFill>
        <p:spPr>
          <a:xfrm>
            <a:off x="8343900" y="6282269"/>
            <a:ext cx="463296" cy="365760"/>
          </a:xfrm>
          <a:prstGeom prst="rect">
            <a:avLst/>
          </a:prstGeom>
        </p:spPr>
      </p:pic>
      <p:sp>
        <p:nvSpPr>
          <p:cNvPr id="2" name="Content Placeholder 1"/>
          <p:cNvSpPr>
            <a:spLocks noGrp="1"/>
          </p:cNvSpPr>
          <p:nvPr>
            <p:ph idx="1"/>
          </p:nvPr>
        </p:nvSpPr>
        <p:spPr/>
        <p:txBody>
          <a:bodyPr/>
          <a:lstStyle/>
          <a:p>
            <a:endParaRPr lang="en-US"/>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693" y="1143000"/>
            <a:ext cx="8260307" cy="518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15412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Blue mosaic design template">
  <a:themeElements>
    <a:clrScheme name="Custom 2">
      <a:dk1>
        <a:sysClr val="windowText" lastClr="000000"/>
      </a:dk1>
      <a:lt1>
        <a:sysClr val="window" lastClr="FFFFFF"/>
      </a:lt1>
      <a:dk2>
        <a:srgbClr val="1F497D"/>
      </a:dk2>
      <a:lt2>
        <a:srgbClr val="EEECE1"/>
      </a:lt2>
      <a:accent1>
        <a:srgbClr val="1F497D"/>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Blue mosaic design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ue mosaic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mosaic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mosaic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mosaic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mosaic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mosaic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mosaic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mosaic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mosaic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mosaic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mosaic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mosaic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mosaic design template 1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9067</TotalTime>
  <Words>723</Words>
  <Application>Microsoft Office PowerPoint</Application>
  <PresentationFormat>On-screen Show (4:3)</PresentationFormat>
  <Paragraphs>98</Paragraphs>
  <Slides>13</Slides>
  <Notes>6</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Blue mosaic design template</vt:lpstr>
      <vt:lpstr>REQUEST FOR APPLICATIONS</vt:lpstr>
      <vt:lpstr>OUTLINE</vt:lpstr>
      <vt:lpstr>OVERVIEW</vt:lpstr>
      <vt:lpstr>GOAL, FUNDING AND ELIGIBILITY </vt:lpstr>
      <vt:lpstr>IMPORTANT DATES TO REMEMBER</vt:lpstr>
      <vt:lpstr>RELEVANCE</vt:lpstr>
      <vt:lpstr>PROJECT RESPONSIBILITIES-GRANTEE</vt:lpstr>
      <vt:lpstr>DELIVERABLES </vt:lpstr>
      <vt:lpstr>SAMPLE RECREATION SURVEY FORM</vt:lpstr>
      <vt:lpstr>EVALUATION CRITERIA</vt:lpstr>
      <vt:lpstr>GRANT REQUIREMENT DOCUMENTS </vt:lpstr>
      <vt:lpstr>IMPORTANT DATES TO REMEMBER</vt:lpstr>
      <vt:lpstr>RFA 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 Biological Stream Survey?</dc:title>
  <dc:creator>Clarence Dickens</dc:creator>
  <cp:lastModifiedBy>ServUS</cp:lastModifiedBy>
  <cp:revision>246</cp:revision>
  <cp:lastPrinted>2018-04-11T15:01:39Z</cp:lastPrinted>
  <dcterms:created xsi:type="dcterms:W3CDTF">2004-07-27T18:02:35Z</dcterms:created>
  <dcterms:modified xsi:type="dcterms:W3CDTF">2018-04-12T14:49:05Z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TC010875721033</vt:lpwstr>
  </property>
</Properties>
</file>