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74" r:id="rId3"/>
    <p:sldId id="279" r:id="rId4"/>
    <p:sldId id="275" r:id="rId5"/>
    <p:sldId id="277" r:id="rId6"/>
    <p:sldId id="278" r:id="rId7"/>
    <p:sldId id="276"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8C43"/>
    <a:srgbClr val="225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07E3C7-7090-EBA8-9083-02AA3F29DC3C}" v="789" dt="2023-08-08T13:40:49.933"/>
    <p1510:client id="{6F997806-6EE0-45CA-A343-786D91F25DE3}" v="155" dt="2023-08-08T13:54:36.388"/>
  </p1510:revLst>
</p1510:revInfo>
</file>

<file path=ppt/tableStyles.xml><?xml version="1.0" encoding="utf-8"?>
<a:tblStyleLst xmlns:a="http://schemas.openxmlformats.org/drawingml/2006/main" def="{5C22544A-7EE6-4342-B048-85BDC9FD1C3A}">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18A6F2-DD5C-40E5-87F8-C2DF158C5A72}" type="datetimeFigureOut">
              <a:rPr lang="en-US" smtClean="0"/>
              <a:t>8/8/2023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4136BD-7B79-450C-81E8-22F777A14C5E}" type="slidenum">
              <a:rPr lang="en-US" smtClean="0"/>
              <a:t>‹#›</a:t>
            </a:fld>
            <a:endParaRPr lang="en-US"/>
          </a:p>
        </p:txBody>
      </p:sp>
    </p:spTree>
    <p:extLst>
      <p:ext uri="{BB962C8B-B14F-4D97-AF65-F5344CB8AC3E}">
        <p14:creationId xmlns:p14="http://schemas.microsoft.com/office/powerpoint/2010/main" val="543015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05020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496477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720214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891001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269301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319516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2B5FF3-61FC-4D45-B141-5A43B152EC6C}"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1268183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2B5FF3-61FC-4D45-B141-5A43B152EC6C}"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772401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2B5FF3-61FC-4D45-B141-5A43B152EC6C}"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650658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2B5FF3-61FC-4D45-B141-5A43B152EC6C}"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553737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2B5FF3-61FC-4D45-B141-5A43B152EC6C}"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78915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2B5FF3-61FC-4D45-B141-5A43B152EC6C}"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2251455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2B5FF3-61FC-4D45-B141-5A43B152EC6C}" type="datetimeFigureOut">
              <a:rPr lang="en-US" smtClean="0"/>
              <a:t>8/8/2023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2306356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2B5FF3-61FC-4D45-B141-5A43B152EC6C}" type="datetimeFigureOut">
              <a:rPr lang="en-US" smtClean="0"/>
              <a:t>8/8/2023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1699005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B5FF3-61FC-4D45-B141-5A43B152EC6C}" type="datetimeFigureOut">
              <a:rPr lang="en-US" smtClean="0"/>
              <a:t>8/8/2023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173122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2B5FF3-61FC-4D45-B141-5A43B152EC6C}"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2392933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2B5FF3-61FC-4D45-B141-5A43B152EC6C}"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53021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B5FF3-61FC-4D45-B141-5A43B152EC6C}" type="datetimeFigureOut">
              <a:rPr lang="en-US" smtClean="0"/>
              <a:t>8/8/2023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B9C002-5CE5-4EC2-A343-F5C003F3031A}" type="slidenum">
              <a:rPr lang="en-US" smtClean="0"/>
              <a:t>‹#›</a:t>
            </a:fld>
            <a:endParaRPr lang="en-US"/>
          </a:p>
        </p:txBody>
      </p:sp>
    </p:spTree>
    <p:extLst>
      <p:ext uri="{BB962C8B-B14F-4D97-AF65-F5344CB8AC3E}">
        <p14:creationId xmlns:p14="http://schemas.microsoft.com/office/powerpoint/2010/main" val="1280277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grayscl/>
            <a:lum/>
          </a:blip>
          <a:srcRect/>
          <a:stretch>
            <a:fillRect l="-5000" r="-5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338263"/>
            <a:ext cx="7772400" cy="1470025"/>
          </a:xfrm>
        </p:spPr>
        <p:txBody>
          <a:bodyPr>
            <a:noAutofit/>
          </a:bodyPr>
          <a:lstStyle/>
          <a:p>
            <a:r>
              <a:rPr lang="en-US" sz="5400" b="1">
                <a:solidFill>
                  <a:schemeClr val="accent1"/>
                </a:solidFill>
              </a:rPr>
              <a:t>Greenhouse Gas Reduction Fund</a:t>
            </a:r>
          </a:p>
        </p:txBody>
      </p:sp>
      <p:sp>
        <p:nvSpPr>
          <p:cNvPr id="5" name="Subtitle 4"/>
          <p:cNvSpPr>
            <a:spLocks noGrp="1"/>
          </p:cNvSpPr>
          <p:nvPr>
            <p:ph type="subTitle" idx="1"/>
          </p:nvPr>
        </p:nvSpPr>
        <p:spPr>
          <a:xfrm>
            <a:off x="1371600" y="2971800"/>
            <a:ext cx="6400800" cy="1752600"/>
          </a:xfrm>
        </p:spPr>
        <p:txBody>
          <a:bodyPr>
            <a:normAutofit/>
          </a:bodyPr>
          <a:lstStyle/>
          <a:p>
            <a:r>
              <a:rPr lang="en-US" sz="2000">
                <a:solidFill>
                  <a:schemeClr val="tx1">
                    <a:lumMod val="90000"/>
                    <a:lumOff val="10000"/>
                  </a:schemeClr>
                </a:solidFill>
                <a:latin typeface="Trebuchet MS" panose="020B0603020202020204" pitchFamily="34" charset="0"/>
              </a:rPr>
              <a:t>DOEE Request for Partners </a:t>
            </a:r>
          </a:p>
          <a:p>
            <a:r>
              <a:rPr lang="en-US" sz="2000">
                <a:solidFill>
                  <a:schemeClr val="tx1">
                    <a:lumMod val="90000"/>
                    <a:lumOff val="10000"/>
                  </a:schemeClr>
                </a:solidFill>
                <a:latin typeface="Trebuchet MS" panose="020B0603020202020204" pitchFamily="34" charset="0"/>
              </a:rPr>
              <a:t>Information Session</a:t>
            </a:r>
          </a:p>
        </p:txBody>
      </p:sp>
      <p:cxnSp>
        <p:nvCxnSpPr>
          <p:cNvPr id="7" name="Straight Connector 6"/>
          <p:cNvCxnSpPr/>
          <p:nvPr/>
        </p:nvCxnSpPr>
        <p:spPr>
          <a:xfrm>
            <a:off x="3048000" y="3733800"/>
            <a:ext cx="3048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61010" y="6202680"/>
            <a:ext cx="1014222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4"/>
          <p:cNvSpPr txBox="1">
            <a:spLocks/>
          </p:cNvSpPr>
          <p:nvPr/>
        </p:nvSpPr>
        <p:spPr>
          <a:xfrm>
            <a:off x="-464820" y="6172200"/>
            <a:ext cx="10142220" cy="457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600" b="1">
                <a:solidFill>
                  <a:schemeClr val="bg1"/>
                </a:solidFill>
              </a:rPr>
              <a:t>TAG THIS PRESENTATION @DOEE_DC</a:t>
            </a:r>
          </a:p>
        </p:txBody>
      </p:sp>
      <p:grpSp>
        <p:nvGrpSpPr>
          <p:cNvPr id="3" name="Group 2"/>
          <p:cNvGrpSpPr/>
          <p:nvPr/>
        </p:nvGrpSpPr>
        <p:grpSpPr>
          <a:xfrm>
            <a:off x="1602734" y="5257800"/>
            <a:ext cx="6363794" cy="749071"/>
            <a:chOff x="1602734" y="5257800"/>
            <a:chExt cx="6363794" cy="749071"/>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2734" y="5257800"/>
              <a:ext cx="2567170" cy="749071"/>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5471" y="5257800"/>
              <a:ext cx="3741057" cy="726766"/>
            </a:xfrm>
            <a:prstGeom prst="rect">
              <a:avLst/>
            </a:prstGeom>
          </p:spPr>
        </p:pic>
      </p:grpSp>
    </p:spTree>
    <p:extLst>
      <p:ext uri="{BB962C8B-B14F-4D97-AF65-F5344CB8AC3E}">
        <p14:creationId xmlns:p14="http://schemas.microsoft.com/office/powerpoint/2010/main" val="1944732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533400" y="228600"/>
            <a:ext cx="7360674" cy="990600"/>
          </a:xfrm>
        </p:spPr>
        <p:txBody>
          <a:bodyPr>
            <a:noAutofit/>
          </a:bodyPr>
          <a:lstStyle/>
          <a:p>
            <a:pPr algn="l"/>
            <a:r>
              <a:rPr lang="en-US" sz="2800">
                <a:solidFill>
                  <a:schemeClr val="tx1">
                    <a:lumMod val="75000"/>
                    <a:lumOff val="25000"/>
                  </a:schemeClr>
                </a:solidFill>
              </a:rPr>
              <a:t>Goals</a:t>
            </a:r>
          </a:p>
        </p:txBody>
      </p:sp>
      <p:sp>
        <p:nvSpPr>
          <p:cNvPr id="5" name="Rectangle 8"/>
          <p:cNvSpPr>
            <a:spLocks/>
          </p:cNvSpPr>
          <p:nvPr/>
        </p:nvSpPr>
        <p:spPr bwMode="auto">
          <a:xfrm>
            <a:off x="533400" y="1524000"/>
            <a:ext cx="7772400" cy="4343400"/>
          </a:xfrm>
          <a:prstGeom prst="rect">
            <a:avLst/>
          </a:prstGeom>
          <a:noFill/>
          <a:ln w="9525">
            <a:noFill/>
            <a:miter lim="800000"/>
            <a:headEnd/>
            <a:tailEnd/>
          </a:ln>
        </p:spPr>
        <p:txBody>
          <a:bodyPr/>
          <a:lstStyle/>
          <a:p>
            <a:pPr marL="342900" indent="-342900">
              <a:spcBef>
                <a:spcPts val="600"/>
              </a:spcBef>
              <a:buFont typeface="+mj-lt"/>
              <a:buAutoNum type="arabicPeriod"/>
            </a:pPr>
            <a:endParaRPr lang="en-US"/>
          </a:p>
        </p:txBody>
      </p:sp>
      <p:cxnSp>
        <p:nvCxnSpPr>
          <p:cNvPr id="6" name="Straight Connector 5"/>
          <p:cNvCxnSpPr/>
          <p:nvPr/>
        </p:nvCxnSpPr>
        <p:spPr>
          <a:xfrm>
            <a:off x="609600" y="1143000"/>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a:solidFill>
                  <a:schemeClr val="bg1"/>
                </a:solidFill>
                <a:latin typeface="Century Gothic"/>
              </a:rPr>
              <a:t>@DOEE_DC</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2" name="TextBox 1">
            <a:extLst>
              <a:ext uri="{FF2B5EF4-FFF2-40B4-BE49-F238E27FC236}">
                <a16:creationId xmlns:a16="http://schemas.microsoft.com/office/drawing/2014/main" id="{0527FED8-9F79-8AF3-CA11-EAA3974A0004}"/>
              </a:ext>
            </a:extLst>
          </p:cNvPr>
          <p:cNvSpPr txBox="1"/>
          <p:nvPr/>
        </p:nvSpPr>
        <p:spPr>
          <a:xfrm>
            <a:off x="404648" y="1343085"/>
            <a:ext cx="8282152" cy="369331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t>Address the needs of current and future Solar for All participants and increase the number of low-income and disadvantaged residents receiving Solar for All benefits.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Increase solar capacity in the District, particularly through increased partnerships with real estate investors/developers and large, existing commercial properties and by performing the upgrades, including roof repair/replacement and energy efficiency upgrades, to enable the installation of solar systems.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Develop solutions to program challenges and identify solutions that DOEE can employ to establish the most effective, predictable and stable program. </a:t>
            </a:r>
          </a:p>
        </p:txBody>
      </p:sp>
    </p:spTree>
    <p:extLst>
      <p:ext uri="{BB962C8B-B14F-4D97-AF65-F5344CB8AC3E}">
        <p14:creationId xmlns:p14="http://schemas.microsoft.com/office/powerpoint/2010/main" val="3986854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533400" y="228600"/>
            <a:ext cx="7360674" cy="990600"/>
          </a:xfrm>
        </p:spPr>
        <p:txBody>
          <a:bodyPr>
            <a:noAutofit/>
          </a:bodyPr>
          <a:lstStyle/>
          <a:p>
            <a:pPr algn="l"/>
            <a:r>
              <a:rPr lang="en-US" sz="2800">
                <a:solidFill>
                  <a:schemeClr val="tx1">
                    <a:lumMod val="75000"/>
                    <a:lumOff val="25000"/>
                  </a:schemeClr>
                </a:solidFill>
              </a:rPr>
              <a:t>Use of Funds</a:t>
            </a:r>
          </a:p>
        </p:txBody>
      </p:sp>
      <p:sp>
        <p:nvSpPr>
          <p:cNvPr id="5" name="Rectangle 8"/>
          <p:cNvSpPr>
            <a:spLocks/>
          </p:cNvSpPr>
          <p:nvPr/>
        </p:nvSpPr>
        <p:spPr bwMode="auto">
          <a:xfrm>
            <a:off x="533400" y="1524000"/>
            <a:ext cx="7772400" cy="4343400"/>
          </a:xfrm>
          <a:prstGeom prst="rect">
            <a:avLst/>
          </a:prstGeom>
          <a:noFill/>
          <a:ln w="9525">
            <a:noFill/>
            <a:miter lim="800000"/>
            <a:headEnd/>
            <a:tailEnd/>
          </a:ln>
        </p:spPr>
        <p:txBody>
          <a:bodyPr/>
          <a:lstStyle/>
          <a:p>
            <a:pPr marL="342900" indent="-342900">
              <a:spcBef>
                <a:spcPts val="600"/>
              </a:spcBef>
              <a:buFont typeface="+mj-lt"/>
              <a:buAutoNum type="arabicPeriod"/>
            </a:pPr>
            <a:endParaRPr lang="en-US"/>
          </a:p>
        </p:txBody>
      </p:sp>
      <p:cxnSp>
        <p:nvCxnSpPr>
          <p:cNvPr id="6" name="Straight Connector 5"/>
          <p:cNvCxnSpPr/>
          <p:nvPr/>
        </p:nvCxnSpPr>
        <p:spPr>
          <a:xfrm>
            <a:off x="609600" y="1143000"/>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a:solidFill>
                  <a:schemeClr val="bg1"/>
                </a:solidFill>
                <a:latin typeface="Century Gothic"/>
              </a:rPr>
              <a:t>@DOEE_DC</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2" name="TextBox 1">
            <a:extLst>
              <a:ext uri="{FF2B5EF4-FFF2-40B4-BE49-F238E27FC236}">
                <a16:creationId xmlns:a16="http://schemas.microsoft.com/office/drawing/2014/main" id="{0527FED8-9F79-8AF3-CA11-EAA3974A0004}"/>
              </a:ext>
            </a:extLst>
          </p:cNvPr>
          <p:cNvSpPr txBox="1"/>
          <p:nvPr/>
        </p:nvSpPr>
        <p:spPr>
          <a:xfrm>
            <a:off x="415086" y="1082126"/>
            <a:ext cx="8282152" cy="175432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en-US"/>
          </a:p>
          <a:p>
            <a:r>
              <a:rPr lang="en-US"/>
              <a:t>GGRF funds can be used for both residential rooftop and community solar projects, associated storage technologies, and enabling upgrades (like energy efficiency, roof and structural repairs, updated electrical panels, etc.) provided they are directly connected to a solar and/or storage system. </a:t>
            </a:r>
          </a:p>
          <a:p>
            <a:pPr marL="285750" indent="-285750">
              <a:buFont typeface="Arial" panose="020B0604020202020204" pitchFamily="34" charset="0"/>
              <a:buChar char="•"/>
            </a:pPr>
            <a:endParaRPr lang="en-US"/>
          </a:p>
        </p:txBody>
      </p:sp>
      <p:sp>
        <p:nvSpPr>
          <p:cNvPr id="3" name="TextBox 2">
            <a:extLst>
              <a:ext uri="{FF2B5EF4-FFF2-40B4-BE49-F238E27FC236}">
                <a16:creationId xmlns:a16="http://schemas.microsoft.com/office/drawing/2014/main" id="{B1502D40-3DF9-4612-B1C0-3A7901F57B99}"/>
              </a:ext>
            </a:extLst>
          </p:cNvPr>
          <p:cNvSpPr txBox="1"/>
          <p:nvPr/>
        </p:nvSpPr>
        <p:spPr>
          <a:xfrm>
            <a:off x="1432341" y="3254276"/>
            <a:ext cx="5974519" cy="2308324"/>
          </a:xfrm>
          <a:prstGeom prst="rect">
            <a:avLst/>
          </a:prstGeom>
          <a:noFill/>
          <a:ln w="28575">
            <a:solidFill>
              <a:srgbClr val="3A913F"/>
            </a:solidFill>
          </a:ln>
        </p:spPr>
        <p:txBody>
          <a:bodyPr wrap="square" lIns="91440" tIns="45720" rIns="91440" bIns="45720" rtlCol="0" anchor="t">
            <a:spAutoFit/>
          </a:bodyPr>
          <a:lstStyle/>
          <a:p>
            <a:pPr algn="ctr"/>
            <a:r>
              <a:rPr lang="en-US"/>
              <a:t>DOEE request to the GGRF Solar for All Competition: </a:t>
            </a:r>
          </a:p>
          <a:p>
            <a:pPr algn="ctr"/>
            <a:r>
              <a:rPr lang="en-US"/>
              <a:t>$270 Million</a:t>
            </a:r>
          </a:p>
          <a:p>
            <a:pPr algn="ctr"/>
            <a:endParaRPr lang="en-US"/>
          </a:p>
          <a:p>
            <a:pPr algn="ctr"/>
            <a:r>
              <a:rPr lang="en-US"/>
              <a:t>Partners: $100K - $100M</a:t>
            </a:r>
          </a:p>
          <a:p>
            <a:pPr algn="ctr"/>
            <a:endParaRPr lang="en-US"/>
          </a:p>
          <a:p>
            <a:pPr algn="ctr"/>
            <a:r>
              <a:rPr lang="en-US"/>
              <a:t>Performance Period: 5 years </a:t>
            </a:r>
          </a:p>
          <a:p>
            <a:pPr algn="ctr"/>
            <a:endParaRPr lang="en-US"/>
          </a:p>
          <a:p>
            <a:pPr algn="ctr"/>
            <a:r>
              <a:rPr lang="en-US"/>
              <a:t>Include letters of support in application</a:t>
            </a:r>
          </a:p>
        </p:txBody>
      </p:sp>
    </p:spTree>
    <p:extLst>
      <p:ext uri="{BB962C8B-B14F-4D97-AF65-F5344CB8AC3E}">
        <p14:creationId xmlns:p14="http://schemas.microsoft.com/office/powerpoint/2010/main" val="8862632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533400" y="228600"/>
            <a:ext cx="7360674" cy="990600"/>
          </a:xfrm>
        </p:spPr>
        <p:txBody>
          <a:bodyPr>
            <a:noAutofit/>
          </a:bodyPr>
          <a:lstStyle/>
          <a:p>
            <a:pPr algn="l"/>
            <a:r>
              <a:rPr lang="en-US" sz="2800">
                <a:solidFill>
                  <a:schemeClr val="tx1">
                    <a:lumMod val="75000"/>
                    <a:lumOff val="25000"/>
                  </a:schemeClr>
                </a:solidFill>
              </a:rPr>
              <a:t>Project Areas</a:t>
            </a:r>
          </a:p>
        </p:txBody>
      </p:sp>
      <p:sp>
        <p:nvSpPr>
          <p:cNvPr id="5" name="Rectangle 8"/>
          <p:cNvSpPr>
            <a:spLocks/>
          </p:cNvSpPr>
          <p:nvPr/>
        </p:nvSpPr>
        <p:spPr bwMode="auto">
          <a:xfrm>
            <a:off x="533400" y="1524000"/>
            <a:ext cx="7772400" cy="4343400"/>
          </a:xfrm>
          <a:prstGeom prst="rect">
            <a:avLst/>
          </a:prstGeom>
          <a:noFill/>
          <a:ln w="9525">
            <a:noFill/>
            <a:miter lim="800000"/>
            <a:headEnd/>
            <a:tailEnd/>
          </a:ln>
        </p:spPr>
        <p:txBody>
          <a:bodyPr/>
          <a:lstStyle/>
          <a:p>
            <a:pPr marL="342900" indent="-342900">
              <a:spcBef>
                <a:spcPts val="600"/>
              </a:spcBef>
              <a:buFont typeface="+mj-lt"/>
              <a:buAutoNum type="arabicPeriod"/>
            </a:pPr>
            <a:endParaRPr lang="en-US"/>
          </a:p>
        </p:txBody>
      </p:sp>
      <p:cxnSp>
        <p:nvCxnSpPr>
          <p:cNvPr id="6" name="Straight Connector 5"/>
          <p:cNvCxnSpPr/>
          <p:nvPr/>
        </p:nvCxnSpPr>
        <p:spPr>
          <a:xfrm>
            <a:off x="609600" y="1143000"/>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a:solidFill>
                  <a:schemeClr val="bg1"/>
                </a:solidFill>
                <a:latin typeface="Century Gothic"/>
              </a:rPr>
              <a:t>@DOEE_DC</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2" name="TextBox 1">
            <a:extLst>
              <a:ext uri="{FF2B5EF4-FFF2-40B4-BE49-F238E27FC236}">
                <a16:creationId xmlns:a16="http://schemas.microsoft.com/office/drawing/2014/main" id="{E06F20BA-6EE4-A8A3-9CC4-6C1B3E3CBED7}"/>
              </a:ext>
            </a:extLst>
          </p:cNvPr>
          <p:cNvSpPr txBox="1"/>
          <p:nvPr/>
        </p:nvSpPr>
        <p:spPr>
          <a:xfrm>
            <a:off x="381000" y="1294686"/>
            <a:ext cx="8458200" cy="480131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t>Management of Community Renewable Energy Facility (CREF), rooftop solar and battery storage projects, including the request for proposal process from solar developers; contract negotiation with solar developers; contract management; permitting and inspections; and project design, implementation, and evaluation.  </a:t>
            </a:r>
          </a:p>
          <a:p>
            <a:pPr marL="285750" indent="-285750">
              <a:buFont typeface="Arial" panose="020B0604020202020204" pitchFamily="34" charset="0"/>
              <a:buChar char="•"/>
            </a:pPr>
            <a:r>
              <a:rPr lang="en-US"/>
              <a:t>Provision of enabling upgrades for solar and/or storage including roof repair, electrical panel upgrades, and energy efficiency improvements and upgrades.  </a:t>
            </a:r>
          </a:p>
          <a:p>
            <a:pPr marL="285750" indent="-285750">
              <a:buFont typeface="Arial" panose="020B0604020202020204" pitchFamily="34" charset="0"/>
              <a:buChar char="•"/>
            </a:pPr>
            <a:r>
              <a:rPr lang="en-US"/>
              <a:t>Community solar subscriber and CREF data management    </a:t>
            </a:r>
          </a:p>
          <a:p>
            <a:pPr marL="285750" indent="-285750">
              <a:buFont typeface="Arial" panose="020B0604020202020204" pitchFamily="34" charset="0"/>
              <a:buChar char="•"/>
            </a:pPr>
            <a:r>
              <a:rPr lang="en-US"/>
              <a:t>Community outreach and education and consumer protection  </a:t>
            </a:r>
          </a:p>
          <a:p>
            <a:pPr marL="285750" indent="-285750">
              <a:buFont typeface="Arial" panose="020B0604020202020204" pitchFamily="34" charset="0"/>
              <a:buChar char="•"/>
            </a:pPr>
            <a:r>
              <a:rPr lang="en-US"/>
              <a:t>Financial models and programs to mobilize distributed solar projects </a:t>
            </a:r>
          </a:p>
          <a:p>
            <a:pPr marL="285750" indent="-285750">
              <a:buFont typeface="Arial" panose="020B0604020202020204" pitchFamily="34" charset="0"/>
              <a:buChar char="•"/>
            </a:pPr>
            <a:r>
              <a:rPr lang="en-US"/>
              <a:t>Technical assistance (research, market analysis and monitoring, project siting, interconnection coordination)</a:t>
            </a:r>
          </a:p>
          <a:p>
            <a:pPr marL="285750" indent="-285750">
              <a:buFont typeface="Arial" panose="020B0604020202020204" pitchFamily="34" charset="0"/>
              <a:buChar char="•"/>
            </a:pPr>
            <a:r>
              <a:rPr lang="en-US"/>
              <a:t>Utility coordination and utility-side infrastructure to support public-facing installations </a:t>
            </a:r>
          </a:p>
          <a:p>
            <a:pPr marL="285750" indent="-285750">
              <a:buFont typeface="Arial" panose="020B0604020202020204" pitchFamily="34" charset="0"/>
              <a:buChar char="•"/>
            </a:pPr>
            <a:r>
              <a:rPr lang="en-US"/>
              <a:t>Green workforce training and development </a:t>
            </a:r>
          </a:p>
          <a:p>
            <a:pPr marL="285750" indent="-285750">
              <a:buFont typeface="Arial" panose="020B0604020202020204" pitchFamily="34" charset="0"/>
              <a:buChar char="•"/>
            </a:pPr>
            <a:r>
              <a:rPr lang="en-US"/>
              <a:t>Site hosts for solar and storage projects </a:t>
            </a:r>
          </a:p>
        </p:txBody>
      </p:sp>
    </p:spTree>
    <p:extLst>
      <p:ext uri="{BB962C8B-B14F-4D97-AF65-F5344CB8AC3E}">
        <p14:creationId xmlns:p14="http://schemas.microsoft.com/office/powerpoint/2010/main" val="2011655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533400" y="228600"/>
            <a:ext cx="7360674" cy="990600"/>
          </a:xfrm>
        </p:spPr>
        <p:txBody>
          <a:bodyPr>
            <a:noAutofit/>
          </a:bodyPr>
          <a:lstStyle/>
          <a:p>
            <a:pPr algn="l"/>
            <a:r>
              <a:rPr lang="en-US" sz="2800">
                <a:solidFill>
                  <a:schemeClr val="tx1">
                    <a:lumMod val="75000"/>
                    <a:lumOff val="25000"/>
                  </a:schemeClr>
                </a:solidFill>
              </a:rPr>
              <a:t>Federal Requirements/Preferences</a:t>
            </a:r>
          </a:p>
        </p:txBody>
      </p:sp>
      <p:sp>
        <p:nvSpPr>
          <p:cNvPr id="5" name="Rectangle 8"/>
          <p:cNvSpPr>
            <a:spLocks/>
          </p:cNvSpPr>
          <p:nvPr/>
        </p:nvSpPr>
        <p:spPr bwMode="auto">
          <a:xfrm>
            <a:off x="533400" y="1524000"/>
            <a:ext cx="7772400" cy="4343400"/>
          </a:xfrm>
          <a:prstGeom prst="rect">
            <a:avLst/>
          </a:prstGeom>
          <a:noFill/>
          <a:ln w="9525">
            <a:noFill/>
            <a:miter lim="800000"/>
            <a:headEnd/>
            <a:tailEnd/>
          </a:ln>
        </p:spPr>
        <p:txBody>
          <a:bodyPr/>
          <a:lstStyle/>
          <a:p>
            <a:pPr marL="342900" indent="-342900">
              <a:spcBef>
                <a:spcPts val="600"/>
              </a:spcBef>
              <a:buFont typeface="+mj-lt"/>
              <a:buAutoNum type="arabicPeriod"/>
            </a:pPr>
            <a:endParaRPr lang="en-US"/>
          </a:p>
        </p:txBody>
      </p:sp>
      <p:cxnSp>
        <p:nvCxnSpPr>
          <p:cNvPr id="6" name="Straight Connector 5"/>
          <p:cNvCxnSpPr/>
          <p:nvPr/>
        </p:nvCxnSpPr>
        <p:spPr>
          <a:xfrm>
            <a:off x="609600" y="1143000"/>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a:solidFill>
                  <a:schemeClr val="bg1"/>
                </a:solidFill>
                <a:latin typeface="Century Gothic"/>
              </a:rPr>
              <a:t>@DOEE_DC</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2" name="TextBox 1">
            <a:extLst>
              <a:ext uri="{FF2B5EF4-FFF2-40B4-BE49-F238E27FC236}">
                <a16:creationId xmlns:a16="http://schemas.microsoft.com/office/drawing/2014/main" id="{E06F20BA-6EE4-A8A3-9CC4-6C1B3E3CBED7}"/>
              </a:ext>
            </a:extLst>
          </p:cNvPr>
          <p:cNvSpPr txBox="1"/>
          <p:nvPr/>
        </p:nvSpPr>
        <p:spPr>
          <a:xfrm>
            <a:off x="381000" y="1294686"/>
            <a:ext cx="8458200" cy="480131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t>Environmental justice and equity must be addressed. DOEE's application will be in alignment with the Biden-Harris Administration’s Justice40 Initiative. Meaningful benefits should be provided to LMI households.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ea typeface="+mn-lt"/>
                <a:cs typeface="+mn-lt"/>
              </a:rPr>
              <a:t>Grantees expending US EPA funds must adhere to the requirements of law for those expenditures, such as the Buy America Sourcing requirements under the Build America, Buy America (BABA) provisions of the Infrastructure Investment and Jobs Act (IIJA) (P.L. 117-58 §§ 70911-70917) that apply when using federal funds for the purchase of goods, products, and materials on any form of construction, alteration, maintenance, or repair of infrastructure in the United States. The Buy America preference requirement applies to all the iron and steel, manufactured products, and construction materials used for the infrastructure project under an award for identified EPA financial assistance funding programs.</a:t>
            </a: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10690024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533400" y="228600"/>
            <a:ext cx="7360674" cy="990600"/>
          </a:xfrm>
        </p:spPr>
        <p:txBody>
          <a:bodyPr>
            <a:noAutofit/>
          </a:bodyPr>
          <a:lstStyle/>
          <a:p>
            <a:pPr algn="l"/>
            <a:r>
              <a:rPr lang="en-US" sz="2800">
                <a:solidFill>
                  <a:schemeClr val="tx1">
                    <a:lumMod val="75000"/>
                    <a:lumOff val="25000"/>
                  </a:schemeClr>
                </a:solidFill>
              </a:rPr>
              <a:t>Federal Requirements/Preferences</a:t>
            </a:r>
          </a:p>
        </p:txBody>
      </p:sp>
      <p:sp>
        <p:nvSpPr>
          <p:cNvPr id="5" name="Rectangle 8"/>
          <p:cNvSpPr>
            <a:spLocks/>
          </p:cNvSpPr>
          <p:nvPr/>
        </p:nvSpPr>
        <p:spPr bwMode="auto">
          <a:xfrm>
            <a:off x="533400" y="1524000"/>
            <a:ext cx="7772400" cy="4343400"/>
          </a:xfrm>
          <a:prstGeom prst="rect">
            <a:avLst/>
          </a:prstGeom>
          <a:noFill/>
          <a:ln w="9525">
            <a:noFill/>
            <a:miter lim="800000"/>
            <a:headEnd/>
            <a:tailEnd/>
          </a:ln>
        </p:spPr>
        <p:txBody>
          <a:bodyPr/>
          <a:lstStyle/>
          <a:p>
            <a:pPr marL="342900" indent="-342900">
              <a:spcBef>
                <a:spcPts val="600"/>
              </a:spcBef>
              <a:buFont typeface="+mj-lt"/>
              <a:buAutoNum type="arabicPeriod"/>
            </a:pPr>
            <a:endParaRPr lang="en-US"/>
          </a:p>
        </p:txBody>
      </p:sp>
      <p:cxnSp>
        <p:nvCxnSpPr>
          <p:cNvPr id="6" name="Straight Connector 5"/>
          <p:cNvCxnSpPr/>
          <p:nvPr/>
        </p:nvCxnSpPr>
        <p:spPr>
          <a:xfrm>
            <a:off x="609600" y="1143000"/>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a:solidFill>
                  <a:schemeClr val="bg1"/>
                </a:solidFill>
                <a:latin typeface="Century Gothic"/>
              </a:rPr>
              <a:t>@DOEE_DC</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2" name="TextBox 1">
            <a:extLst>
              <a:ext uri="{FF2B5EF4-FFF2-40B4-BE49-F238E27FC236}">
                <a16:creationId xmlns:a16="http://schemas.microsoft.com/office/drawing/2014/main" id="{E06F20BA-6EE4-A8A3-9CC4-6C1B3E3CBED7}"/>
              </a:ext>
            </a:extLst>
          </p:cNvPr>
          <p:cNvSpPr txBox="1"/>
          <p:nvPr/>
        </p:nvSpPr>
        <p:spPr>
          <a:xfrm>
            <a:off x="381000" y="1294686"/>
            <a:ext cx="8458200" cy="286232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t>EPA’s Notice of Funding Opportunity (NOFO) speaks to the need to train residents from underserved communities for local, green jobs that are in line with the U.S. Department of Labor and U.S. Department of Commerce’s Good Jobs Principles, with prevailing wages, strong benefits, and safe working conditions.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The EPA will give preference to applications that include community ownership models of solar systems. </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5404632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533400" y="228600"/>
            <a:ext cx="7360674" cy="990600"/>
          </a:xfrm>
        </p:spPr>
        <p:txBody>
          <a:bodyPr>
            <a:noAutofit/>
          </a:bodyPr>
          <a:lstStyle/>
          <a:p>
            <a:pPr algn="l"/>
            <a:r>
              <a:rPr lang="en-US" sz="2800">
                <a:solidFill>
                  <a:schemeClr val="tx1">
                    <a:lumMod val="75000"/>
                    <a:lumOff val="25000"/>
                  </a:schemeClr>
                </a:solidFill>
              </a:rPr>
              <a:t>Questions?</a:t>
            </a:r>
          </a:p>
        </p:txBody>
      </p:sp>
      <p:sp>
        <p:nvSpPr>
          <p:cNvPr id="5" name="Rectangle 8"/>
          <p:cNvSpPr>
            <a:spLocks/>
          </p:cNvSpPr>
          <p:nvPr/>
        </p:nvSpPr>
        <p:spPr bwMode="auto">
          <a:xfrm>
            <a:off x="533400" y="1524000"/>
            <a:ext cx="7772400" cy="4343400"/>
          </a:xfrm>
          <a:prstGeom prst="rect">
            <a:avLst/>
          </a:prstGeom>
          <a:noFill/>
          <a:ln w="9525">
            <a:noFill/>
            <a:miter lim="800000"/>
            <a:headEnd/>
            <a:tailEnd/>
          </a:ln>
        </p:spPr>
        <p:txBody>
          <a:bodyPr/>
          <a:lstStyle/>
          <a:p>
            <a:pPr marL="342900" indent="-342900">
              <a:spcBef>
                <a:spcPts val="600"/>
              </a:spcBef>
              <a:buFont typeface="+mj-lt"/>
              <a:buAutoNum type="arabicPeriod"/>
            </a:pPr>
            <a:endParaRPr lang="en-US"/>
          </a:p>
        </p:txBody>
      </p:sp>
      <p:cxnSp>
        <p:nvCxnSpPr>
          <p:cNvPr id="6" name="Straight Connector 5"/>
          <p:cNvCxnSpPr/>
          <p:nvPr/>
        </p:nvCxnSpPr>
        <p:spPr>
          <a:xfrm>
            <a:off x="609600" y="1143000"/>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a:solidFill>
                  <a:schemeClr val="bg1"/>
                </a:solidFill>
                <a:latin typeface="Century Gothic"/>
              </a:rPr>
              <a:t>@DOEE_DC</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2" name="TextBox 1">
            <a:extLst>
              <a:ext uri="{FF2B5EF4-FFF2-40B4-BE49-F238E27FC236}">
                <a16:creationId xmlns:a16="http://schemas.microsoft.com/office/drawing/2014/main" id="{D2037D54-6671-9FA7-AFEA-201377DF2A33}"/>
              </a:ext>
            </a:extLst>
          </p:cNvPr>
          <p:cNvSpPr txBox="1"/>
          <p:nvPr/>
        </p:nvSpPr>
        <p:spPr>
          <a:xfrm>
            <a:off x="1086975" y="2708643"/>
            <a:ext cx="6970050" cy="646331"/>
          </a:xfrm>
          <a:prstGeom prst="rect">
            <a:avLst/>
          </a:prstGeom>
          <a:noFill/>
        </p:spPr>
        <p:txBody>
          <a:bodyPr wrap="none" rtlCol="0">
            <a:spAutoFit/>
          </a:bodyPr>
          <a:lstStyle/>
          <a:p>
            <a:r>
              <a:rPr lang="en-US" sz="3600" b="1"/>
              <a:t>RFP DUE August 29 by 11:59pm</a:t>
            </a:r>
          </a:p>
        </p:txBody>
      </p:sp>
      <p:sp>
        <p:nvSpPr>
          <p:cNvPr id="3" name="TextBox 2">
            <a:extLst>
              <a:ext uri="{FF2B5EF4-FFF2-40B4-BE49-F238E27FC236}">
                <a16:creationId xmlns:a16="http://schemas.microsoft.com/office/drawing/2014/main" id="{1103A424-C72B-7FF0-B3B8-ACCAFF7B651D}"/>
              </a:ext>
            </a:extLst>
          </p:cNvPr>
          <p:cNvSpPr txBox="1"/>
          <p:nvPr/>
        </p:nvSpPr>
        <p:spPr>
          <a:xfrm>
            <a:off x="1271388" y="4539617"/>
            <a:ext cx="6882012" cy="523220"/>
          </a:xfrm>
          <a:prstGeom prst="rect">
            <a:avLst/>
          </a:prstGeom>
          <a:noFill/>
        </p:spPr>
        <p:txBody>
          <a:bodyPr wrap="none" rtlCol="0">
            <a:spAutoFit/>
          </a:bodyPr>
          <a:lstStyle/>
          <a:p>
            <a:r>
              <a:rPr lang="en-US" sz="2800"/>
              <a:t>Email: 2023GGRFpartners.grants@dc.gov</a:t>
            </a:r>
          </a:p>
        </p:txBody>
      </p:sp>
    </p:spTree>
    <p:extLst>
      <p:ext uri="{BB962C8B-B14F-4D97-AF65-F5344CB8AC3E}">
        <p14:creationId xmlns:p14="http://schemas.microsoft.com/office/powerpoint/2010/main" val="11950749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SIMPLE-TEMPLATE-4-3">
  <a:themeElements>
    <a:clrScheme name="DOEE Template 1">
      <a:dk1>
        <a:srgbClr val="262626"/>
      </a:dk1>
      <a:lt1>
        <a:sysClr val="window" lastClr="FFFFFF"/>
      </a:lt1>
      <a:dk2>
        <a:srgbClr val="3F3F3F"/>
      </a:dk2>
      <a:lt2>
        <a:srgbClr val="EEECE1"/>
      </a:lt2>
      <a:accent1>
        <a:srgbClr val="248C43"/>
      </a:accent1>
      <a:accent2>
        <a:srgbClr val="225B8B"/>
      </a:accent2>
      <a:accent3>
        <a:srgbClr val="BFEF25"/>
      </a:accent3>
      <a:accent4>
        <a:srgbClr val="1689CA"/>
      </a:accent4>
      <a:accent5>
        <a:srgbClr val="4BACC6"/>
      </a:accent5>
      <a:accent6>
        <a:srgbClr val="574370"/>
      </a:accent6>
      <a:hlink>
        <a:srgbClr val="7F7F7F"/>
      </a:hlink>
      <a:folHlink>
        <a:srgbClr val="B2A2C7"/>
      </a:folHlink>
    </a:clrScheme>
    <a:fontScheme name="DOEE">
      <a:majorFont>
        <a:latin typeface="Century Gothic"/>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SIMPLE-TEMPLATE-4-3</Template>
  <TotalTime>0</TotalTime>
  <Words>618</Words>
  <Application>Microsoft Office PowerPoint</Application>
  <PresentationFormat>On-screen Show (4:3)</PresentationFormat>
  <Paragraphs>55</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Trebuchet MS</vt:lpstr>
      <vt:lpstr>SIMPLE-TEMPLATE-4-3</vt:lpstr>
      <vt:lpstr>Greenhouse Gas Reduction Fund</vt:lpstr>
      <vt:lpstr>Goals</vt:lpstr>
      <vt:lpstr>Use of Funds</vt:lpstr>
      <vt:lpstr>Project Areas</vt:lpstr>
      <vt:lpstr>Federal Requirements/Preferences</vt:lpstr>
      <vt:lpstr>Federal Requirements/Preferences</vt:lpstr>
      <vt:lpstr>Questions?</vt:lpstr>
    </vt:vector>
  </TitlesOfParts>
  <Company>DC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ServUS</dc:creator>
  <cp:lastModifiedBy>Pimentel, Laura (DOEE)</cp:lastModifiedBy>
  <cp:revision>2</cp:revision>
  <dcterms:created xsi:type="dcterms:W3CDTF">2017-07-07T15:36:42Z</dcterms:created>
  <dcterms:modified xsi:type="dcterms:W3CDTF">2023-08-08T15:36:11Z</dcterms:modified>
</cp:coreProperties>
</file>